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Roboto"/>
      <p:regular r:id="rId62"/>
      <p:bold r:id="rId63"/>
      <p:italic r:id="rId64"/>
      <p:boldItalic r:id="rId65"/>
    </p:embeddedFont>
    <p:embeddedFont>
      <p:font typeface="Poppins"/>
      <p:regular r:id="rId66"/>
      <p:bold r:id="rId67"/>
      <p:italic r:id="rId68"/>
      <p:boldItalic r:id="rId69"/>
    </p:embeddedFont>
    <p:embeddedFont>
      <p:font typeface="Poppins Medium"/>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pos="397">
          <p15:clr>
            <a:srgbClr val="747775"/>
          </p15:clr>
        </p15:guide>
      </p15:sldGuideLst>
    </p:ext>
    <p:ext uri="GoogleSlidesCustomDataVersion2">
      <go:slidesCustomData xmlns:go="http://customooxmlschemas.google.com/" r:id="rId74" roundtripDataSignature="AMtx7miJUu9Szm7Q3XgfF3D/dn6H0M9s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39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oppinsMedium-boldItalic.fntdata"/><Relationship Id="rId72" Type="http://schemas.openxmlformats.org/officeDocument/2006/relationships/font" Target="fonts/PoppinsMedium-italic.fntdata"/><Relationship Id="rId31" Type="http://schemas.openxmlformats.org/officeDocument/2006/relationships/slide" Target="slides/slide26.xml"/><Relationship Id="rId30" Type="http://schemas.openxmlformats.org/officeDocument/2006/relationships/slide" Target="slides/slide25.xml"/><Relationship Id="rId74" Type="http://customschemas.google.com/relationships/presentationmetadata" Target="meta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PoppinsMedium-bold.fntdata"/><Relationship Id="rId70" Type="http://schemas.openxmlformats.org/officeDocument/2006/relationships/font" Target="fonts/PoppinsMedium-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7.xml"/><Relationship Id="rId66" Type="http://schemas.openxmlformats.org/officeDocument/2006/relationships/font" Target="fonts/Poppins-regular.fntdata"/><Relationship Id="rId21" Type="http://schemas.openxmlformats.org/officeDocument/2006/relationships/slide" Target="slides/slide16.xml"/><Relationship Id="rId65" Type="http://schemas.openxmlformats.org/officeDocument/2006/relationships/font" Target="fonts/Roboto-boldItalic.fntdata"/><Relationship Id="rId24" Type="http://schemas.openxmlformats.org/officeDocument/2006/relationships/slide" Target="slides/slide19.xml"/><Relationship Id="rId68" Type="http://schemas.openxmlformats.org/officeDocument/2006/relationships/font" Target="fonts/Poppins-italic.fntdata"/><Relationship Id="rId23" Type="http://schemas.openxmlformats.org/officeDocument/2006/relationships/slide" Target="slides/slide18.xml"/><Relationship Id="rId67" Type="http://schemas.openxmlformats.org/officeDocument/2006/relationships/font" Target="fonts/Poppins-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Poppins-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521a88f8d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f521a88f8d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521a88f8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521a88f8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96ef70a9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96ef70a9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5342376f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5342376f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5342376f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f5342376f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f5342376f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f5342376f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96ef70a9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96ef70a9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a20109b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a20109b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a20109b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a20109b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a20109b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a20109b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a20109b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a20109b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a20109b35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a20109b3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a20109b3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a20109b3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a20109b3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ca20109b3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a20109b3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ca20109b3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f55638307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f5563830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f5563830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f5563830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f55638307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f55638307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df627ab26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df627ab26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f627ab2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df627ab2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51d33d9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51d33d9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f627ab2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df627ab2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f569ee25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f569ee25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f55638307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f5563830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f569ee257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f569ee257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f569ee25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f569ee25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f569ee25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f569ee25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f569ee257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f569ee257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f569ee257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f569ee257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f569ee257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f569ee257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f569ee257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f569ee257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51d33d9e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51d33d9e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f569ee257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f569ee257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f575fb7ce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f575fb7ce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f575fb7c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f575fb7c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f7a06cc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f7a06cc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f7a06ccc9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f7a06ccc9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f7a06ccc9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f7a06ccc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f7a06ccc9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f7a06ccc9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f7a06ccc9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f7a06ccc9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f7a06ccc9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f7a06ccc9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f7a06ccc9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f7a06ccc9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51d33d9e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51d33d9e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f7a06ccc9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f7a06ccc9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f575fb7ce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f575fb7ce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f575fb7ce0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f575fb7ce0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f575fb7ce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f575fb7ce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f575fb7ce0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f575fb7ce0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f575fb7ce0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f575fb7ce0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51d33d9e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51d33d9e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521a88f8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521a88f8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51d33d9ef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51d33d9e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521a88f8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f521a88f8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hyperlink" Target="https://niixer.com/index.php/2023/03/03/variables-en-programacion-2/" TargetMode="External"/><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ogutdgnn.medium.com/javascript-data-types-a1bcb37bdab2" TargetMode="External"/><Relationship Id="rId5" Type="http://schemas.openxmlformats.org/officeDocument/2006/relationships/image" Target="../media/image4.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www.w3schools.com/js/js_output.asp" TargetMode="External"/><Relationship Id="rId5" Type="http://schemas.openxmlformats.org/officeDocument/2006/relationships/image" Target="../media/image4.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hyperlink" Target="https://www.w3schools.com/js/js_comments.asp" TargetMode="External"/><Relationship Id="rId5" Type="http://schemas.openxmlformats.org/officeDocument/2006/relationships/image" Target="../media/image4.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hyperlink" Target="https://www.w3schools.com/js/js_datatypes.asp" TargetMode="External"/><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38.png"/><Relationship Id="rId8" Type="http://schemas.openxmlformats.org/officeDocument/2006/relationships/image" Target="../media/image4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hyperlink" Target="https://www.w3schools.com/js/js_string_methods.asp" TargetMode="External"/><Relationship Id="rId5" Type="http://schemas.openxmlformats.org/officeDocument/2006/relationships/image" Target="../media/image4.png"/><Relationship Id="rId6"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hyperlink" Target="https://www.w3schools.com/js/js_string_methods.asp#mark_slice" TargetMode="External"/><Relationship Id="rId5" Type="http://schemas.openxmlformats.org/officeDocument/2006/relationships/image" Target="../media/image4.png"/><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hyperlink" Target="https://www.w3schools.com/js/js_string_methods.asp#mark_substring" TargetMode="External"/><Relationship Id="rId5" Type="http://schemas.openxmlformats.org/officeDocument/2006/relationships/image" Target="../media/image4.png"/><Relationship Id="rId6" Type="http://schemas.openxmlformats.org/officeDocument/2006/relationships/image" Target="../media/image5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hyperlink" Target="https://www.w3schools.com/js/js_string_methods.asp#mark_substr" TargetMode="External"/><Relationship Id="rId5" Type="http://schemas.openxmlformats.org/officeDocument/2006/relationships/image" Target="../media/image4.png"/><Relationship Id="rId6"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hyperlink" Target="https://www.w3schools.com/js/js_string_methods.asp#mark_replace" TargetMode="External"/><Relationship Id="rId5" Type="http://schemas.openxmlformats.org/officeDocument/2006/relationships/image" Target="../media/image4.png"/><Relationship Id="rId6"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hyperlink" Target="https://www.w3schools.com/js/js_string_methods.asp#mark_touppercase" TargetMode="External"/><Relationship Id="rId5" Type="http://schemas.openxmlformats.org/officeDocument/2006/relationships/image" Target="../media/image4.png"/><Relationship Id="rId6"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hyperlink" Target="https://www.w3schools.com/js/js_string_search.asp" TargetMode="External"/><Relationship Id="rId5" Type="http://schemas.openxmlformats.org/officeDocument/2006/relationships/image" Target="../media/image4.png"/><Relationship Id="rId6"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hyperlink" Target="https://www.w3schools.com/js/js_arrays.asp" TargetMode="External"/><Relationship Id="rId5" Type="http://schemas.openxmlformats.org/officeDocument/2006/relationships/image" Target="../media/image4.png"/><Relationship Id="rId6"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hyperlink" Target="https://www.w3schools.com/js/js_array_methods.asp" TargetMode="External"/><Relationship Id="rId5" Type="http://schemas.openxmlformats.org/officeDocument/2006/relationships/image" Target="../media/image4.png"/><Relationship Id="rId6" Type="http://schemas.openxmlformats.org/officeDocument/2006/relationships/hyperlink" Target="https://www.w3schools.com/js/js_array_search.asp" TargetMode="External"/><Relationship Id="rId7" Type="http://schemas.openxmlformats.org/officeDocument/2006/relationships/hyperlink" Target="https://www.w3schools.com/js/js_array_sort.asp" TargetMode="External"/><Relationship Id="rId8" Type="http://schemas.openxmlformats.org/officeDocument/2006/relationships/hyperlink" Target="https://www.w3schools.com/js/js_array_iteration.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34.png"/><Relationship Id="rId9" Type="http://schemas.openxmlformats.org/officeDocument/2006/relationships/hyperlink" Target="https://www.w3schools.com/js/js_date_formats.asp" TargetMode="External"/><Relationship Id="rId5" Type="http://schemas.openxmlformats.org/officeDocument/2006/relationships/hyperlink" Target="https://www.w3schools.com/js/js_dates.asp" TargetMode="External"/><Relationship Id="rId6" Type="http://schemas.openxmlformats.org/officeDocument/2006/relationships/image" Target="../media/image4.png"/><Relationship Id="rId7" Type="http://schemas.openxmlformats.org/officeDocument/2006/relationships/hyperlink" Target="https://www.w3schools.com/js/js_date_methods.asp" TargetMode="External"/><Relationship Id="rId8" Type="http://schemas.openxmlformats.org/officeDocument/2006/relationships/hyperlink" Target="https://www.w3schools.com/js/js_date_methods_set.as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33.png"/><Relationship Id="rId6"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hyperlink" Target="https://www.w3schools.com/js/js_comparisons.asp" TargetMode="External"/><Relationship Id="rId5" Type="http://schemas.openxmlformats.org/officeDocument/2006/relationships/image" Target="../media/image4.png"/><Relationship Id="rId6" Type="http://schemas.openxmlformats.org/officeDocument/2006/relationships/image" Target="../media/image31.png"/><Relationship Id="rId7"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hyperlink" Target="https://www.w3schools.com/js/js_if_else.asp" TargetMode="External"/><Relationship Id="rId5" Type="http://schemas.openxmlformats.org/officeDocument/2006/relationships/image" Target="../media/image4.png"/><Relationship Id="rId6"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hyperlink" Target="https://www.w3schools.com/js/js_switch.asp" TargetMode="External"/><Relationship Id="rId5" Type="http://schemas.openxmlformats.org/officeDocument/2006/relationships/image" Target="../media/image4.png"/><Relationship Id="rId6"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hyperlink" Target="https://www.w3schools.com/js/js_loop_for.asp" TargetMode="External"/><Relationship Id="rId5" Type="http://schemas.openxmlformats.org/officeDocument/2006/relationships/image" Target="../media/image4.png"/><Relationship Id="rId6" Type="http://schemas.openxmlformats.org/officeDocument/2006/relationships/image" Target="../media/image24.png"/><Relationship Id="rId7"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hyperlink" Target="https://www.w3schools.com/js/js_loop_while.asp" TargetMode="External"/><Relationship Id="rId9" Type="http://schemas.openxmlformats.org/officeDocument/2006/relationships/image" Target="../media/image51.png"/><Relationship Id="rId5" Type="http://schemas.openxmlformats.org/officeDocument/2006/relationships/image" Target="../media/image4.png"/><Relationship Id="rId6" Type="http://schemas.openxmlformats.org/officeDocument/2006/relationships/image" Target="../media/image39.png"/><Relationship Id="rId7" Type="http://schemas.openxmlformats.org/officeDocument/2006/relationships/image" Target="../media/image54.png"/><Relationship Id="rId8"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hyperlink" Target="https://www.w3schools.com/js/js_functions.asp" TargetMode="External"/><Relationship Id="rId5"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hyperlink" Target="https://www.w3schools.com/js/js_functions.asp" TargetMode="External"/><Relationship Id="rId5" Type="http://schemas.openxmlformats.org/officeDocument/2006/relationships/image" Target="../media/image4.png"/><Relationship Id="rId6" Type="http://schemas.openxmlformats.org/officeDocument/2006/relationships/image" Target="../media/image40.png"/><Relationship Id="rId7"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hyperlink" Target="https://www.w3schools.com/js/js_errors.asp" TargetMode="External"/><Relationship Id="rId5"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hyperlink" Target="https://www.w3schools.com/js/js_json.asp" TargetMode="External"/><Relationship Id="rId5" Type="http://schemas.openxmlformats.org/officeDocument/2006/relationships/image" Target="../media/image4.png"/><Relationship Id="rId6"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hyperlink" Target="https://www.oracle.com/ar/database/what-is-json/" TargetMode="External"/><Relationship Id="rId5"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hyperlink" Target="https://www.oracle.com/ar/database/what-is-json/" TargetMode="External"/><Relationship Id="rId5" Type="http://schemas.openxmlformats.org/officeDocument/2006/relationships/image" Target="../media/image4.png"/><Relationship Id="rId6" Type="http://schemas.openxmlformats.org/officeDocument/2006/relationships/image" Target="../media/image44.png"/><Relationship Id="rId7" Type="http://schemas.openxmlformats.org/officeDocument/2006/relationships/image" Target="../media/image41.png"/><Relationship Id="rId8"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png"/><Relationship Id="rId4" Type="http://schemas.openxmlformats.org/officeDocument/2006/relationships/hyperlink" Target="https://www.oracle.com/ar/database/what-is-json/" TargetMode="External"/><Relationship Id="rId5" Type="http://schemas.openxmlformats.org/officeDocument/2006/relationships/image" Target="../media/image4.png"/><Relationship Id="rId6" Type="http://schemas.openxmlformats.org/officeDocument/2006/relationships/image" Target="../media/image45.png"/><Relationship Id="rId7"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hyperlink" Target="https://profile.es/blog/que-es-la-programacion-orientada-a-objetos/" TargetMode="External"/><Relationship Id="rId5" Type="http://schemas.openxmlformats.org/officeDocument/2006/relationships/image" Target="../media/image4.png"/><Relationship Id="rId6"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png"/><Relationship Id="rId4" Type="http://schemas.openxmlformats.org/officeDocument/2006/relationships/hyperlink" Target="https://lenguajejs.com/javascript/oop/clases/" TargetMode="External"/><Relationship Id="rId5" Type="http://schemas.openxmlformats.org/officeDocument/2006/relationships/image" Target="../media/image4.png"/><Relationship Id="rId6" Type="http://schemas.openxmlformats.org/officeDocument/2006/relationships/image" Target="../media/image5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hyperlink" Target="https://lenguajejs.com/javascript/oop/clases/" TargetMode="External"/><Relationship Id="rId5" Type="http://schemas.openxmlformats.org/officeDocument/2006/relationships/image" Target="../media/image4.png"/><Relationship Id="rId6"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hyperlink" Target="https://profile.es/blog/que-es-la-programacion-orientada-a-objetos/" TargetMode="External"/><Relationship Id="rId5" Type="http://schemas.openxmlformats.org/officeDocument/2006/relationships/image" Target="../media/image4.png"/><Relationship Id="rId6" Type="http://schemas.openxmlformats.org/officeDocument/2006/relationships/image" Target="../media/image5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hyperlink" Target="https://developer.mozilla.org/es/docs/Web/JavaScript/Reference/Operators/this" TargetMode="External"/><Relationship Id="rId5" Type="http://schemas.openxmlformats.org/officeDocument/2006/relationships/image" Target="../media/image4.png"/><Relationship Id="rId6" Type="http://schemas.openxmlformats.org/officeDocument/2006/relationships/image" Target="../media/image4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png"/><Relationship Id="rId4" Type="http://schemas.openxmlformats.org/officeDocument/2006/relationships/hyperlink" Target="https://www.w3schools.com/js/js_es6.asp" TargetMode="External"/><Relationship Id="rId5"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hyperlink" Target="https://lenguajejs.com/javascript/introduccion/ecmascript/" TargetMode="External"/><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png"/><Relationship Id="rId4" Type="http://schemas.openxmlformats.org/officeDocument/2006/relationships/hyperlink" Target="https://lenguajejs.com/javascript/oop/herencia-clases/" TargetMode="External"/><Relationship Id="rId5" Type="http://schemas.openxmlformats.org/officeDocument/2006/relationships/image" Target="../media/image4.png"/><Relationship Id="rId6" Type="http://schemas.openxmlformats.org/officeDocument/2006/relationships/image" Target="../media/image5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hyperlink" Target="https://lenguajejs.com/javascript/oop/herencia-clases/#el-m%C3%A9todo-super" TargetMode="External"/><Relationship Id="rId5"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png"/><Relationship Id="rId4" Type="http://schemas.openxmlformats.org/officeDocument/2006/relationships/hyperlink" Target="https://es.javascript.info/static-properties-methods" TargetMode="External"/><Relationship Id="rId5"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5.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s.wikipedia.org/wiki/Framework" TargetMode="External"/><Relationship Id="rId4" Type="http://schemas.openxmlformats.org/officeDocument/2006/relationships/hyperlink" Target="https://code.visualstudio.com/download" TargetMode="External"/><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s.wikipedia.org/wiki/JavaScript" TargetMode="External"/><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s.wikipedia.org/wiki/JavaScript" TargetMode="External"/><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933500" y="3338100"/>
            <a:ext cx="6609600" cy="641700"/>
          </a:xfrm>
          <a:prstGeom prst="roundRect">
            <a:avLst>
              <a:gd fmla="val 16667" name="adj"/>
            </a:avLst>
          </a:prstGeom>
          <a:solidFill>
            <a:srgbClr val="00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55" name="Google Shape;55;p1"/>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sp>
        <p:nvSpPr>
          <p:cNvPr id="56" name="Google Shape;56;p1"/>
          <p:cNvSpPr txBox="1"/>
          <p:nvPr/>
        </p:nvSpPr>
        <p:spPr>
          <a:xfrm>
            <a:off x="845365" y="1716128"/>
            <a:ext cx="6381300" cy="120029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600"/>
              <a:buFont typeface="Arial"/>
              <a:buNone/>
            </a:pPr>
            <a:r>
              <a:rPr b="1" i="0" lang="es-419" sz="6600" u="none" cap="none" strike="noStrike">
                <a:solidFill>
                  <a:srgbClr val="002060"/>
                </a:solidFill>
                <a:latin typeface="Poppins"/>
                <a:ea typeface="Poppins"/>
                <a:cs typeface="Poppins"/>
                <a:sym typeface="Poppins"/>
              </a:rPr>
              <a:t>Bienvenidos</a:t>
            </a:r>
            <a:endParaRPr b="1" i="0" sz="6600" u="none" cap="none" strike="noStrike">
              <a:solidFill>
                <a:srgbClr val="002060"/>
              </a:solidFill>
              <a:latin typeface="Poppins"/>
              <a:ea typeface="Poppins"/>
              <a:cs typeface="Poppins"/>
              <a:sym typeface="Poppins"/>
            </a:endParaRPr>
          </a:p>
        </p:txBody>
      </p:sp>
      <p:sp>
        <p:nvSpPr>
          <p:cNvPr id="57" name="Google Shape;57;p1"/>
          <p:cNvSpPr txBox="1"/>
          <p:nvPr/>
        </p:nvSpPr>
        <p:spPr>
          <a:xfrm>
            <a:off x="1063183" y="3425770"/>
            <a:ext cx="6381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lang="es-419" sz="2400">
                <a:solidFill>
                  <a:srgbClr val="002060"/>
                </a:solidFill>
                <a:latin typeface="Poppins"/>
                <a:ea typeface="Poppins"/>
                <a:cs typeface="Poppins"/>
                <a:sym typeface="Poppins"/>
              </a:rPr>
              <a:t>Nivel II: “Programación Web Full Stack”</a:t>
            </a:r>
            <a:endParaRPr b="1" i="0" sz="2400" u="none" cap="none" strike="noStrike">
              <a:solidFill>
                <a:srgbClr val="002060"/>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f521a88f8d_0_32"/>
          <p:cNvSpPr txBox="1"/>
          <p:nvPr/>
        </p:nvSpPr>
        <p:spPr>
          <a:xfrm>
            <a:off x="310725" y="1537325"/>
            <a:ext cx="8526000" cy="3193800"/>
          </a:xfrm>
          <a:prstGeom prst="rect">
            <a:avLst/>
          </a:prstGeom>
          <a:noFill/>
          <a:ln>
            <a:noFill/>
          </a:ln>
        </p:spPr>
        <p:txBody>
          <a:bodyPr anchorCtr="0" anchor="t" bIns="91425" lIns="91425" spcFirstLastPara="1" rIns="91425" wrap="square" tIns="91425">
            <a:spAutoFit/>
          </a:bodyPr>
          <a:lstStyle/>
          <a:p>
            <a:pPr indent="-336550" lvl="0" marL="457200" rtl="0" algn="just">
              <a:lnSpc>
                <a:spcPct val="150000"/>
              </a:lnSpc>
              <a:spcBef>
                <a:spcPts val="0"/>
              </a:spcBef>
              <a:spcAft>
                <a:spcPts val="0"/>
              </a:spcAft>
              <a:buClr>
                <a:srgbClr val="002060"/>
              </a:buClr>
              <a:buSzPts val="1700"/>
              <a:buFont typeface="Poppins Medium"/>
              <a:buChar char="●"/>
            </a:pPr>
            <a:r>
              <a:rPr lang="es-419" sz="1700">
                <a:solidFill>
                  <a:srgbClr val="002060"/>
                </a:solidFill>
                <a:latin typeface="Poppins Medium"/>
                <a:ea typeface="Poppins Medium"/>
                <a:cs typeface="Poppins Medium"/>
                <a:sym typeface="Poppins Medium"/>
              </a:rPr>
              <a:t>Constantes y Variables</a:t>
            </a:r>
            <a:endParaRPr sz="1700">
              <a:solidFill>
                <a:srgbClr val="002060"/>
              </a:solidFill>
              <a:latin typeface="Poppins Medium"/>
              <a:ea typeface="Poppins Medium"/>
              <a:cs typeface="Poppins Medium"/>
              <a:sym typeface="Poppins Medium"/>
            </a:endParaRPr>
          </a:p>
          <a:p>
            <a:pPr indent="-336550" lvl="0" marL="457200" rtl="0" algn="just">
              <a:lnSpc>
                <a:spcPct val="150000"/>
              </a:lnSpc>
              <a:spcBef>
                <a:spcPts val="0"/>
              </a:spcBef>
              <a:spcAft>
                <a:spcPts val="0"/>
              </a:spcAft>
              <a:buClr>
                <a:srgbClr val="002060"/>
              </a:buClr>
              <a:buSzPts val="1700"/>
              <a:buFont typeface="Poppins Medium"/>
              <a:buChar char="●"/>
            </a:pPr>
            <a:r>
              <a:rPr lang="es-419" sz="1700">
                <a:solidFill>
                  <a:srgbClr val="002060"/>
                </a:solidFill>
                <a:latin typeface="Poppins Medium"/>
                <a:ea typeface="Poppins Medium"/>
                <a:cs typeface="Poppins Medium"/>
                <a:sym typeface="Poppins Medium"/>
              </a:rPr>
              <a:t>Cadenas de texto y métodos de cadena</a:t>
            </a:r>
            <a:endParaRPr sz="1700">
              <a:solidFill>
                <a:srgbClr val="002060"/>
              </a:solidFill>
              <a:latin typeface="Poppins Medium"/>
              <a:ea typeface="Poppins Medium"/>
              <a:cs typeface="Poppins Medium"/>
              <a:sym typeface="Poppins Medium"/>
            </a:endParaRPr>
          </a:p>
          <a:p>
            <a:pPr indent="-336550" lvl="0" marL="457200" rtl="0" algn="just">
              <a:lnSpc>
                <a:spcPct val="150000"/>
              </a:lnSpc>
              <a:spcBef>
                <a:spcPts val="0"/>
              </a:spcBef>
              <a:spcAft>
                <a:spcPts val="0"/>
              </a:spcAft>
              <a:buClr>
                <a:srgbClr val="002060"/>
              </a:buClr>
              <a:buSzPts val="1700"/>
              <a:buFont typeface="Poppins Medium"/>
              <a:buChar char="●"/>
            </a:pPr>
            <a:r>
              <a:rPr lang="es-419" sz="1700">
                <a:solidFill>
                  <a:srgbClr val="002060"/>
                </a:solidFill>
                <a:latin typeface="Poppins Medium"/>
                <a:ea typeface="Poppins Medium"/>
                <a:cs typeface="Poppins Medium"/>
                <a:sym typeface="Poppins Medium"/>
              </a:rPr>
              <a:t>Arrays y métodos de arrays</a:t>
            </a:r>
            <a:endParaRPr sz="1700">
              <a:solidFill>
                <a:srgbClr val="002060"/>
              </a:solidFill>
              <a:latin typeface="Poppins Medium"/>
              <a:ea typeface="Poppins Medium"/>
              <a:cs typeface="Poppins Medium"/>
              <a:sym typeface="Poppins Medium"/>
            </a:endParaRPr>
          </a:p>
          <a:p>
            <a:pPr indent="-336550" lvl="0" marL="457200" rtl="0" algn="just">
              <a:lnSpc>
                <a:spcPct val="150000"/>
              </a:lnSpc>
              <a:spcBef>
                <a:spcPts val="0"/>
              </a:spcBef>
              <a:spcAft>
                <a:spcPts val="0"/>
              </a:spcAft>
              <a:buClr>
                <a:srgbClr val="002060"/>
              </a:buClr>
              <a:buSzPts val="1700"/>
              <a:buFont typeface="Poppins Medium"/>
              <a:buChar char="●"/>
            </a:pPr>
            <a:r>
              <a:rPr lang="es-419" sz="1700">
                <a:solidFill>
                  <a:srgbClr val="002060"/>
                </a:solidFill>
                <a:latin typeface="Poppins Medium"/>
                <a:ea typeface="Poppins Medium"/>
                <a:cs typeface="Poppins Medium"/>
                <a:sym typeface="Poppins Medium"/>
              </a:rPr>
              <a:t>Estructuras de control y de repetición</a:t>
            </a:r>
            <a:endParaRPr sz="1700">
              <a:solidFill>
                <a:srgbClr val="002060"/>
              </a:solidFill>
              <a:latin typeface="Poppins Medium"/>
              <a:ea typeface="Poppins Medium"/>
              <a:cs typeface="Poppins Medium"/>
              <a:sym typeface="Poppins Medium"/>
            </a:endParaRPr>
          </a:p>
          <a:p>
            <a:pPr indent="-336550" lvl="0" marL="457200" rtl="0" algn="just">
              <a:lnSpc>
                <a:spcPct val="150000"/>
              </a:lnSpc>
              <a:spcBef>
                <a:spcPts val="0"/>
              </a:spcBef>
              <a:spcAft>
                <a:spcPts val="0"/>
              </a:spcAft>
              <a:buClr>
                <a:srgbClr val="002060"/>
              </a:buClr>
              <a:buSzPts val="1700"/>
              <a:buFont typeface="Poppins Medium"/>
              <a:buChar char="●"/>
            </a:pPr>
            <a:r>
              <a:rPr lang="es-419" sz="1700">
                <a:solidFill>
                  <a:srgbClr val="002060"/>
                </a:solidFill>
                <a:latin typeface="Poppins Medium"/>
                <a:ea typeface="Poppins Medium"/>
                <a:cs typeface="Poppins Medium"/>
                <a:sym typeface="Poppins Medium"/>
              </a:rPr>
              <a:t>Funciones y parámetros</a:t>
            </a:r>
            <a:endParaRPr sz="1700">
              <a:solidFill>
                <a:srgbClr val="002060"/>
              </a:solidFill>
              <a:latin typeface="Poppins Medium"/>
              <a:ea typeface="Poppins Medium"/>
              <a:cs typeface="Poppins Medium"/>
              <a:sym typeface="Poppins Medium"/>
            </a:endParaRPr>
          </a:p>
          <a:p>
            <a:pPr indent="-336550" lvl="0" marL="457200" rtl="0" algn="just">
              <a:lnSpc>
                <a:spcPct val="150000"/>
              </a:lnSpc>
              <a:spcBef>
                <a:spcPts val="0"/>
              </a:spcBef>
              <a:spcAft>
                <a:spcPts val="0"/>
              </a:spcAft>
              <a:buClr>
                <a:srgbClr val="002060"/>
              </a:buClr>
              <a:buSzPts val="1700"/>
              <a:buFont typeface="Poppins Medium"/>
              <a:buChar char="●"/>
            </a:pPr>
            <a:r>
              <a:rPr lang="es-419" sz="1700">
                <a:solidFill>
                  <a:srgbClr val="002060"/>
                </a:solidFill>
                <a:latin typeface="Poppins Medium"/>
                <a:ea typeface="Poppins Medium"/>
                <a:cs typeface="Poppins Medium"/>
                <a:sym typeface="Poppins Medium"/>
              </a:rPr>
              <a:t>Manejo de excepciones</a:t>
            </a:r>
            <a:endParaRPr sz="1700">
              <a:solidFill>
                <a:srgbClr val="002060"/>
              </a:solidFill>
              <a:latin typeface="Poppins Medium"/>
              <a:ea typeface="Poppins Medium"/>
              <a:cs typeface="Poppins Medium"/>
              <a:sym typeface="Poppins Medium"/>
            </a:endParaRPr>
          </a:p>
          <a:p>
            <a:pPr indent="-336550" lvl="0" marL="457200" rtl="0" algn="just">
              <a:lnSpc>
                <a:spcPct val="150000"/>
              </a:lnSpc>
              <a:spcBef>
                <a:spcPts val="0"/>
              </a:spcBef>
              <a:spcAft>
                <a:spcPts val="0"/>
              </a:spcAft>
              <a:buClr>
                <a:srgbClr val="002060"/>
              </a:buClr>
              <a:buSzPts val="1700"/>
              <a:buFont typeface="Poppins Medium"/>
              <a:buChar char="●"/>
            </a:pPr>
            <a:r>
              <a:rPr lang="es-419" sz="1700">
                <a:solidFill>
                  <a:srgbClr val="002060"/>
                </a:solidFill>
                <a:latin typeface="Poppins Medium"/>
                <a:ea typeface="Poppins Medium"/>
                <a:cs typeface="Poppins Medium"/>
                <a:sym typeface="Poppins Medium"/>
              </a:rPr>
              <a:t>Formato JSON</a:t>
            </a:r>
            <a:endParaRPr sz="1700">
              <a:solidFill>
                <a:srgbClr val="002060"/>
              </a:solidFill>
              <a:latin typeface="Poppins Medium"/>
              <a:ea typeface="Poppins Medium"/>
              <a:cs typeface="Poppins Medium"/>
              <a:sym typeface="Poppins Medium"/>
            </a:endParaRPr>
          </a:p>
          <a:p>
            <a:pPr indent="-336550" lvl="0" marL="457200" rtl="0" algn="just">
              <a:lnSpc>
                <a:spcPct val="150000"/>
              </a:lnSpc>
              <a:spcBef>
                <a:spcPts val="0"/>
              </a:spcBef>
              <a:spcAft>
                <a:spcPts val="0"/>
              </a:spcAft>
              <a:buClr>
                <a:srgbClr val="002060"/>
              </a:buClr>
              <a:buSzPts val="1700"/>
              <a:buFont typeface="Poppins Medium"/>
              <a:buChar char="●"/>
            </a:pPr>
            <a:r>
              <a:rPr lang="es-419" sz="1700">
                <a:solidFill>
                  <a:srgbClr val="002060"/>
                </a:solidFill>
                <a:latin typeface="Poppins Medium"/>
                <a:ea typeface="Poppins Medium"/>
                <a:cs typeface="Poppins Medium"/>
                <a:sym typeface="Poppins Medium"/>
              </a:rPr>
              <a:t>Desarrollo de rutinas y algoritmos básicos</a:t>
            </a:r>
            <a:endParaRPr sz="1700">
              <a:solidFill>
                <a:srgbClr val="002060"/>
              </a:solidFill>
              <a:latin typeface="Poppins Medium"/>
              <a:ea typeface="Poppins Medium"/>
              <a:cs typeface="Poppins Medium"/>
              <a:sym typeface="Poppins Medium"/>
            </a:endParaRPr>
          </a:p>
        </p:txBody>
      </p:sp>
      <p:sp>
        <p:nvSpPr>
          <p:cNvPr id="146" name="Google Shape;146;g1f521a88f8d_0_32"/>
          <p:cNvSpPr txBox="1"/>
          <p:nvPr/>
        </p:nvSpPr>
        <p:spPr>
          <a:xfrm>
            <a:off x="515275" y="590150"/>
            <a:ext cx="7530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419" sz="3000">
                <a:solidFill>
                  <a:srgbClr val="002060"/>
                </a:solidFill>
                <a:latin typeface="Poppins"/>
                <a:ea typeface="Poppins"/>
                <a:cs typeface="Poppins"/>
                <a:sym typeface="Poppins"/>
              </a:rPr>
              <a:t>Introducción al lenguaje JavaScript</a:t>
            </a:r>
            <a:endParaRPr b="1" sz="3000">
              <a:solidFill>
                <a:srgbClr val="002060"/>
              </a:solidFill>
              <a:latin typeface="Poppins"/>
              <a:ea typeface="Poppins"/>
              <a:cs typeface="Poppins"/>
              <a:sym typeface="Poppins"/>
            </a:endParaRPr>
          </a:p>
        </p:txBody>
      </p:sp>
      <p:pic>
        <p:nvPicPr>
          <p:cNvPr id="147" name="Google Shape;147;g1f521a88f8d_0_32"/>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1f521a88f8d_0_12"/>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sp>
        <p:nvSpPr>
          <p:cNvPr id="153" name="Google Shape;153;g1f521a88f8d_0_12"/>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419" sz="2800">
                <a:solidFill>
                  <a:srgbClr val="002060"/>
                </a:solidFill>
              </a:rPr>
              <a:t>Variables</a:t>
            </a:r>
            <a:endParaRPr b="1" sz="2800">
              <a:solidFill>
                <a:srgbClr val="23A7DF"/>
              </a:solidFill>
              <a:latin typeface="Arial"/>
              <a:ea typeface="Arial"/>
              <a:cs typeface="Arial"/>
              <a:sym typeface="Arial"/>
            </a:endParaRPr>
          </a:p>
        </p:txBody>
      </p:sp>
      <p:sp>
        <p:nvSpPr>
          <p:cNvPr id="154" name="Google Shape;154;g1f521a88f8d_0_12"/>
          <p:cNvSpPr txBox="1"/>
          <p:nvPr/>
        </p:nvSpPr>
        <p:spPr>
          <a:xfrm>
            <a:off x="477100" y="949950"/>
            <a:ext cx="8359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Son usadas para almacenar datos en memoria que luego se reutilizan en alguna parte del código. </a:t>
            </a:r>
            <a:r>
              <a:rPr lang="es-419" sz="1800">
                <a:solidFill>
                  <a:srgbClr val="434343"/>
                </a:solidFill>
              </a:rPr>
              <a:t>E</a:t>
            </a:r>
            <a:r>
              <a:rPr b="0" i="0" lang="es-419" sz="1800" u="none" cap="none" strike="noStrike">
                <a:solidFill>
                  <a:srgbClr val="434343"/>
                </a:solidFill>
                <a:latin typeface="Arial"/>
                <a:ea typeface="Arial"/>
                <a:cs typeface="Arial"/>
                <a:sym typeface="Arial"/>
              </a:rPr>
              <a:t>s un contenedor que se utiliza para almacenar datos que pueden ser modificados durante la ejecución de un programa. </a:t>
            </a:r>
            <a:endParaRPr sz="1800">
              <a:solidFill>
                <a:srgbClr val="434343"/>
              </a:solidFill>
            </a:endParaRPr>
          </a:p>
        </p:txBody>
      </p:sp>
      <p:sp>
        <p:nvSpPr>
          <p:cNvPr id="155" name="Google Shape;155;g1f521a88f8d_0_12"/>
          <p:cNvSpPr/>
          <p:nvPr/>
        </p:nvSpPr>
        <p:spPr>
          <a:xfrm>
            <a:off x="3177000" y="4090075"/>
            <a:ext cx="3085800" cy="783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600"/>
              <a:buFont typeface="Arial"/>
              <a:buNone/>
            </a:pPr>
            <a:r>
              <a:rPr b="1" lang="es-419" sz="1600">
                <a:solidFill>
                  <a:srgbClr val="333333"/>
                </a:solidFill>
                <a:latin typeface="Calibri"/>
                <a:ea typeface="Calibri"/>
                <a:cs typeface="Calibri"/>
                <a:sym typeface="Calibri"/>
              </a:rPr>
              <a:t>var: </a:t>
            </a:r>
            <a:r>
              <a:rPr lang="es-419" sz="1600">
                <a:solidFill>
                  <a:srgbClr val="333333"/>
                </a:solidFill>
                <a:latin typeface="Calibri"/>
                <a:ea typeface="Calibri"/>
                <a:cs typeface="Calibri"/>
                <a:sym typeface="Calibri"/>
              </a:rPr>
              <a:t>Su valor puede cambiar</a:t>
            </a:r>
            <a:endParaRPr/>
          </a:p>
          <a:p>
            <a:pPr indent="0" lvl="0" marL="0" rtl="0" algn="l">
              <a:spcBef>
                <a:spcPts val="0"/>
              </a:spcBef>
              <a:spcAft>
                <a:spcPts val="0"/>
              </a:spcAft>
              <a:buClr>
                <a:srgbClr val="000000"/>
              </a:buClr>
              <a:buSzPts val="1600"/>
              <a:buFont typeface="Arial"/>
              <a:buNone/>
            </a:pPr>
            <a:r>
              <a:rPr b="1" lang="es-419" sz="1600">
                <a:solidFill>
                  <a:srgbClr val="333333"/>
                </a:solidFill>
                <a:latin typeface="Calibri"/>
                <a:ea typeface="Calibri"/>
                <a:cs typeface="Calibri"/>
                <a:sym typeface="Calibri"/>
              </a:rPr>
              <a:t>let: </a:t>
            </a:r>
            <a:r>
              <a:rPr lang="es-419" sz="1600">
                <a:solidFill>
                  <a:srgbClr val="333333"/>
                </a:solidFill>
                <a:latin typeface="Calibri"/>
                <a:ea typeface="Calibri"/>
                <a:cs typeface="Calibri"/>
                <a:sym typeface="Calibri"/>
              </a:rPr>
              <a:t>Su valor puede cambiar</a:t>
            </a:r>
            <a:endParaRPr/>
          </a:p>
          <a:p>
            <a:pPr indent="0" lvl="0" marL="0" rtl="0" algn="l">
              <a:spcBef>
                <a:spcPts val="0"/>
              </a:spcBef>
              <a:spcAft>
                <a:spcPts val="0"/>
              </a:spcAft>
              <a:buNone/>
            </a:pPr>
            <a:r>
              <a:rPr b="1" lang="es-419" sz="1600">
                <a:solidFill>
                  <a:srgbClr val="333333"/>
                </a:solidFill>
                <a:latin typeface="Calibri"/>
                <a:ea typeface="Calibri"/>
                <a:cs typeface="Calibri"/>
                <a:sym typeface="Calibri"/>
              </a:rPr>
              <a:t>const: </a:t>
            </a:r>
            <a:r>
              <a:rPr lang="es-419" sz="1600">
                <a:solidFill>
                  <a:srgbClr val="333333"/>
                </a:solidFill>
                <a:latin typeface="Calibri"/>
                <a:ea typeface="Calibri"/>
                <a:cs typeface="Calibri"/>
                <a:sym typeface="Calibri"/>
              </a:rPr>
              <a:t>Su valor NO puede cambiar</a:t>
            </a:r>
            <a:endParaRPr/>
          </a:p>
        </p:txBody>
      </p:sp>
      <p:pic>
        <p:nvPicPr>
          <p:cNvPr id="156" name="Google Shape;156;g1f521a88f8d_0_12"/>
          <p:cNvPicPr preferRelativeResize="0"/>
          <p:nvPr/>
        </p:nvPicPr>
        <p:blipFill>
          <a:blip r:embed="rId4">
            <a:alphaModFix/>
          </a:blip>
          <a:stretch>
            <a:fillRect/>
          </a:stretch>
        </p:blipFill>
        <p:spPr>
          <a:xfrm>
            <a:off x="1266375" y="1873350"/>
            <a:ext cx="6611226" cy="2124125"/>
          </a:xfrm>
          <a:prstGeom prst="rect">
            <a:avLst/>
          </a:prstGeom>
          <a:noFill/>
          <a:ln>
            <a:noFill/>
          </a:ln>
          <a:effectLst>
            <a:outerShdw blurRad="57150" rotWithShape="0" algn="bl" dir="5400000" dist="19050">
              <a:srgbClr val="000000">
                <a:alpha val="50000"/>
              </a:srgbClr>
            </a:outerShdw>
          </a:effectLst>
        </p:spPr>
      </p:pic>
      <p:pic>
        <p:nvPicPr>
          <p:cNvPr id="157" name="Google Shape;157;g1f521a88f8d_0_12">
            <a:hlinkClick r:id="rId5"/>
          </p:cNvPr>
          <p:cNvPicPr preferRelativeResize="0"/>
          <p:nvPr/>
        </p:nvPicPr>
        <p:blipFill>
          <a:blip r:embed="rId6">
            <a:alphaModFix/>
          </a:blip>
          <a:stretch>
            <a:fillRect/>
          </a:stretch>
        </p:blipFill>
        <p:spPr>
          <a:xfrm>
            <a:off x="8468400" y="4467900"/>
            <a:ext cx="523200" cy="52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c96ef70a95_0_8"/>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419" sz="2800">
                <a:solidFill>
                  <a:srgbClr val="002060"/>
                </a:solidFill>
              </a:rPr>
              <a:t>Constantes y </a:t>
            </a:r>
            <a:r>
              <a:rPr b="1" lang="es-419" sz="2800">
                <a:solidFill>
                  <a:srgbClr val="002060"/>
                </a:solidFill>
              </a:rPr>
              <a:t>Variables</a:t>
            </a:r>
            <a:endParaRPr b="1" sz="2800">
              <a:solidFill>
                <a:srgbClr val="23A7DF"/>
              </a:solidFill>
              <a:latin typeface="Arial"/>
              <a:ea typeface="Arial"/>
              <a:cs typeface="Arial"/>
              <a:sym typeface="Arial"/>
            </a:endParaRPr>
          </a:p>
        </p:txBody>
      </p:sp>
      <p:pic>
        <p:nvPicPr>
          <p:cNvPr id="163" name="Google Shape;163;g2c96ef70a95_0_8"/>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164" name="Google Shape;164;g2c96ef70a95_0_8">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pic>
        <p:nvPicPr>
          <p:cNvPr id="165" name="Google Shape;165;g2c96ef70a95_0_8"/>
          <p:cNvPicPr preferRelativeResize="0"/>
          <p:nvPr/>
        </p:nvPicPr>
        <p:blipFill>
          <a:blip r:embed="rId6">
            <a:alphaModFix/>
          </a:blip>
          <a:stretch>
            <a:fillRect/>
          </a:stretch>
        </p:blipFill>
        <p:spPr>
          <a:xfrm>
            <a:off x="5644295" y="878825"/>
            <a:ext cx="3237205" cy="3446325"/>
          </a:xfrm>
          <a:prstGeom prst="rect">
            <a:avLst/>
          </a:prstGeom>
          <a:noFill/>
          <a:ln>
            <a:noFill/>
          </a:ln>
          <a:effectLst>
            <a:outerShdw blurRad="57150" rotWithShape="0" algn="bl" dir="5400000" dist="19050">
              <a:srgbClr val="000000">
                <a:alpha val="50000"/>
              </a:srgbClr>
            </a:outerShdw>
          </a:effectLst>
        </p:spPr>
      </p:pic>
      <p:sp>
        <p:nvSpPr>
          <p:cNvPr id="166" name="Google Shape;166;g2c96ef70a95_0_8"/>
          <p:cNvSpPr txBox="1"/>
          <p:nvPr/>
        </p:nvSpPr>
        <p:spPr>
          <a:xfrm>
            <a:off x="403425" y="867675"/>
            <a:ext cx="48660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600">
                <a:solidFill>
                  <a:srgbClr val="434343"/>
                </a:solidFill>
              </a:rPr>
              <a:t>var </a:t>
            </a:r>
            <a:r>
              <a:rPr lang="es-419" sz="1600">
                <a:solidFill>
                  <a:srgbClr val="434343"/>
                </a:solidFill>
              </a:rPr>
              <a:t>se utilizó en todo el código JavaScript desde 1995 hasta 2015. sólo debe usarse en código escrito para navegadores más antiguos</a:t>
            </a:r>
            <a:endParaRPr sz="1600">
              <a:solidFill>
                <a:srgbClr val="434343"/>
              </a:solidFill>
            </a:endParaRPr>
          </a:p>
          <a:p>
            <a:pPr indent="0" lvl="0" marL="0" rtl="0" algn="l">
              <a:spcBef>
                <a:spcPts val="0"/>
              </a:spcBef>
              <a:spcAft>
                <a:spcPts val="0"/>
              </a:spcAft>
              <a:buNone/>
            </a:pPr>
            <a:r>
              <a:t/>
            </a:r>
            <a:endParaRPr b="1" sz="1600">
              <a:solidFill>
                <a:srgbClr val="434343"/>
              </a:solidFill>
            </a:endParaRPr>
          </a:p>
          <a:p>
            <a:pPr indent="0" lvl="0" marL="0" rtl="0" algn="l">
              <a:spcBef>
                <a:spcPts val="0"/>
              </a:spcBef>
              <a:spcAft>
                <a:spcPts val="0"/>
              </a:spcAft>
              <a:buNone/>
            </a:pPr>
            <a:r>
              <a:rPr b="1" lang="es-419" sz="1600">
                <a:solidFill>
                  <a:srgbClr val="434343"/>
                </a:solidFill>
              </a:rPr>
              <a:t>let </a:t>
            </a:r>
            <a:r>
              <a:rPr lang="es-419" sz="1600">
                <a:solidFill>
                  <a:srgbClr val="434343"/>
                </a:solidFill>
              </a:rPr>
              <a:t>y </a:t>
            </a:r>
            <a:r>
              <a:rPr b="1" lang="es-419" sz="1600">
                <a:solidFill>
                  <a:srgbClr val="434343"/>
                </a:solidFill>
              </a:rPr>
              <a:t>const </a:t>
            </a:r>
            <a:r>
              <a:rPr lang="es-419" sz="1600">
                <a:solidFill>
                  <a:srgbClr val="434343"/>
                </a:solidFill>
              </a:rPr>
              <a:t>se agregaron a JavaScript en 2015.</a:t>
            </a:r>
            <a:endParaRPr sz="1600">
              <a:solidFill>
                <a:srgbClr val="434343"/>
              </a:solidFill>
            </a:endParaRPr>
          </a:p>
          <a:p>
            <a:pPr indent="0" lvl="0" marL="0" rtl="0" algn="l">
              <a:spcBef>
                <a:spcPts val="0"/>
              </a:spcBef>
              <a:spcAft>
                <a:spcPts val="0"/>
              </a:spcAft>
              <a:buNone/>
            </a:pPr>
            <a:r>
              <a:t/>
            </a:r>
            <a:endParaRPr sz="1600">
              <a:solidFill>
                <a:srgbClr val="434343"/>
              </a:solidFill>
            </a:endParaRPr>
          </a:p>
          <a:p>
            <a:pPr indent="0" lvl="0" marL="0" rtl="0" algn="l">
              <a:spcBef>
                <a:spcPts val="0"/>
              </a:spcBef>
              <a:spcAft>
                <a:spcPts val="0"/>
              </a:spcAft>
              <a:buClr>
                <a:schemeClr val="dk1"/>
              </a:buClr>
              <a:buSzPts val="1100"/>
              <a:buFont typeface="Arial"/>
              <a:buNone/>
            </a:pPr>
            <a:r>
              <a:rPr lang="es-419" sz="1600">
                <a:solidFill>
                  <a:srgbClr val="434343"/>
                </a:solidFill>
              </a:rPr>
              <a:t>En JavaScript, la declaración de variables los tipos de datos no se definen durante la declaración.</a:t>
            </a:r>
            <a:endParaRPr sz="1600">
              <a:solidFill>
                <a:srgbClr val="434343"/>
              </a:solidFill>
            </a:endParaRPr>
          </a:p>
        </p:txBody>
      </p:sp>
      <p:sp>
        <p:nvSpPr>
          <p:cNvPr id="167" name="Google Shape;167;g2c96ef70a95_0_8"/>
          <p:cNvSpPr/>
          <p:nvPr/>
        </p:nvSpPr>
        <p:spPr>
          <a:xfrm>
            <a:off x="403425" y="3365750"/>
            <a:ext cx="5125500" cy="95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600">
                <a:solidFill>
                  <a:srgbClr val="333333"/>
                </a:solidFill>
                <a:latin typeface="Calibri"/>
                <a:ea typeface="Calibri"/>
                <a:cs typeface="Calibri"/>
                <a:sym typeface="Calibri"/>
              </a:rPr>
              <a:t>let </a:t>
            </a:r>
            <a:r>
              <a:rPr b="1" lang="es-419" sz="1600">
                <a:solidFill>
                  <a:srgbClr val="333333"/>
                </a:solidFill>
                <a:latin typeface="Calibri"/>
                <a:ea typeface="Calibri"/>
                <a:cs typeface="Calibri"/>
                <a:sym typeface="Calibri"/>
              </a:rPr>
              <a:t>x </a:t>
            </a:r>
            <a:r>
              <a:rPr lang="es-419" sz="1600">
                <a:solidFill>
                  <a:srgbClr val="333333"/>
                </a:solidFill>
                <a:latin typeface="Calibri"/>
                <a:ea typeface="Calibri"/>
                <a:cs typeface="Calibri"/>
                <a:sym typeface="Calibri"/>
              </a:rPr>
              <a:t>= 99;		      // </a:t>
            </a:r>
            <a:r>
              <a:rPr b="1" lang="es-419" sz="1600">
                <a:solidFill>
                  <a:srgbClr val="333333"/>
                </a:solidFill>
                <a:latin typeface="Calibri"/>
                <a:ea typeface="Calibri"/>
                <a:cs typeface="Calibri"/>
                <a:sym typeface="Calibri"/>
              </a:rPr>
              <a:t>x </a:t>
            </a:r>
            <a:r>
              <a:rPr lang="es-419" sz="1600">
                <a:solidFill>
                  <a:srgbClr val="333333"/>
                </a:solidFill>
                <a:latin typeface="Calibri"/>
                <a:ea typeface="Calibri"/>
                <a:cs typeface="Calibri"/>
                <a:sym typeface="Calibri"/>
              </a:rPr>
              <a:t>almacena un valor numérico</a:t>
            </a:r>
            <a:endParaRPr sz="1600">
              <a:solidFill>
                <a:srgbClr val="333333"/>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419" sz="1600">
                <a:solidFill>
                  <a:srgbClr val="333333"/>
                </a:solidFill>
                <a:latin typeface="Calibri"/>
                <a:ea typeface="Calibri"/>
                <a:cs typeface="Calibri"/>
                <a:sym typeface="Calibri"/>
              </a:rPr>
              <a:t>let </a:t>
            </a:r>
            <a:r>
              <a:rPr b="1" lang="es-419" sz="1600">
                <a:solidFill>
                  <a:srgbClr val="333333"/>
                </a:solidFill>
                <a:latin typeface="Calibri"/>
                <a:ea typeface="Calibri"/>
                <a:cs typeface="Calibri"/>
                <a:sym typeface="Calibri"/>
              </a:rPr>
              <a:t>city </a:t>
            </a:r>
            <a:r>
              <a:rPr lang="es-419" sz="1600">
                <a:solidFill>
                  <a:srgbClr val="333333"/>
                </a:solidFill>
                <a:latin typeface="Calibri"/>
                <a:ea typeface="Calibri"/>
                <a:cs typeface="Calibri"/>
                <a:sym typeface="Calibri"/>
              </a:rPr>
              <a:t>= 'Istanbul';  // </a:t>
            </a:r>
            <a:r>
              <a:rPr b="1" lang="es-419" sz="1600">
                <a:solidFill>
                  <a:srgbClr val="333333"/>
                </a:solidFill>
                <a:latin typeface="Calibri"/>
                <a:ea typeface="Calibri"/>
                <a:cs typeface="Calibri"/>
                <a:sym typeface="Calibri"/>
              </a:rPr>
              <a:t>city </a:t>
            </a:r>
            <a:r>
              <a:rPr lang="es-419" sz="1600">
                <a:solidFill>
                  <a:srgbClr val="333333"/>
                </a:solidFill>
                <a:latin typeface="Calibri"/>
                <a:ea typeface="Calibri"/>
                <a:cs typeface="Calibri"/>
                <a:sym typeface="Calibri"/>
              </a:rPr>
              <a:t>almacena una cadena de texto</a:t>
            </a:r>
            <a:endParaRPr sz="1600">
              <a:solidFill>
                <a:srgbClr val="333333"/>
              </a:solidFill>
              <a:latin typeface="Calibri"/>
              <a:ea typeface="Calibri"/>
              <a:cs typeface="Calibri"/>
              <a:sym typeface="Calibri"/>
            </a:endParaRPr>
          </a:p>
          <a:p>
            <a:pPr indent="0" lvl="0" marL="0" rtl="0" algn="l">
              <a:spcBef>
                <a:spcPts val="0"/>
              </a:spcBef>
              <a:spcAft>
                <a:spcPts val="0"/>
              </a:spcAft>
              <a:buNone/>
            </a:pPr>
            <a:r>
              <a:rPr lang="es-419" sz="1600">
                <a:solidFill>
                  <a:srgbClr val="333333"/>
                </a:solidFill>
                <a:latin typeface="Calibri"/>
                <a:ea typeface="Calibri"/>
                <a:cs typeface="Calibri"/>
                <a:sym typeface="Calibri"/>
              </a:rPr>
              <a:t>let </a:t>
            </a:r>
            <a:r>
              <a:rPr b="1" lang="es-419" sz="1600">
                <a:solidFill>
                  <a:srgbClr val="333333"/>
                </a:solidFill>
                <a:latin typeface="Calibri"/>
                <a:ea typeface="Calibri"/>
                <a:cs typeface="Calibri"/>
                <a:sym typeface="Calibri"/>
              </a:rPr>
              <a:t>isExists </a:t>
            </a:r>
            <a:r>
              <a:rPr lang="es-419" sz="1600">
                <a:solidFill>
                  <a:srgbClr val="333333"/>
                </a:solidFill>
                <a:latin typeface="Calibri"/>
                <a:ea typeface="Calibri"/>
                <a:cs typeface="Calibri"/>
                <a:sym typeface="Calibri"/>
              </a:rPr>
              <a:t>= true; </a:t>
            </a:r>
            <a:r>
              <a:rPr b="1" lang="es-419" sz="1600">
                <a:solidFill>
                  <a:srgbClr val="333333"/>
                </a:solidFill>
                <a:latin typeface="Calibri"/>
                <a:ea typeface="Calibri"/>
                <a:cs typeface="Calibri"/>
                <a:sym typeface="Calibri"/>
              </a:rPr>
              <a:t> </a:t>
            </a:r>
            <a:r>
              <a:rPr lang="es-419" sz="1600">
                <a:solidFill>
                  <a:srgbClr val="333333"/>
                </a:solidFill>
                <a:latin typeface="Calibri"/>
                <a:ea typeface="Calibri"/>
                <a:cs typeface="Calibri"/>
                <a:sym typeface="Calibri"/>
              </a:rPr>
              <a:t>  // </a:t>
            </a:r>
            <a:r>
              <a:rPr b="1" lang="es-419" sz="1600">
                <a:solidFill>
                  <a:srgbClr val="333333"/>
                </a:solidFill>
                <a:latin typeface="Calibri"/>
                <a:ea typeface="Calibri"/>
                <a:cs typeface="Calibri"/>
                <a:sym typeface="Calibri"/>
              </a:rPr>
              <a:t>isExists </a:t>
            </a:r>
            <a:r>
              <a:rPr lang="es-419" sz="1600">
                <a:solidFill>
                  <a:srgbClr val="333333"/>
                </a:solidFill>
                <a:latin typeface="Calibri"/>
                <a:ea typeface="Calibri"/>
                <a:cs typeface="Calibri"/>
                <a:sym typeface="Calibri"/>
              </a:rPr>
              <a:t>almacena un valor booleano</a:t>
            </a:r>
            <a:endParaRPr sz="1600">
              <a:solidFill>
                <a:srgbClr val="333333"/>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f5342376fd_0_14"/>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419" sz="2800">
                <a:solidFill>
                  <a:srgbClr val="002060"/>
                </a:solidFill>
              </a:rPr>
              <a:t>Console</a:t>
            </a:r>
            <a:endParaRPr b="1" sz="2800">
              <a:solidFill>
                <a:srgbClr val="23A7DF"/>
              </a:solidFill>
              <a:latin typeface="Arial"/>
              <a:ea typeface="Arial"/>
              <a:cs typeface="Arial"/>
              <a:sym typeface="Arial"/>
            </a:endParaRPr>
          </a:p>
        </p:txBody>
      </p:sp>
      <p:pic>
        <p:nvPicPr>
          <p:cNvPr id="173" name="Google Shape;173;g1f5342376fd_0_14"/>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174" name="Google Shape;174;g1f5342376fd_0_14">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175" name="Google Shape;175;g1f5342376fd_0_14"/>
          <p:cNvSpPr txBox="1"/>
          <p:nvPr/>
        </p:nvSpPr>
        <p:spPr>
          <a:xfrm>
            <a:off x="346050" y="981775"/>
            <a:ext cx="86454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La keyword “console” se usa en javascript para operar con la consola del intérprete (navegador</a:t>
            </a:r>
            <a:r>
              <a:rPr lang="es-419" sz="1800">
                <a:solidFill>
                  <a:srgbClr val="434343"/>
                </a:solidFill>
              </a:rPr>
              <a:t> </a:t>
            </a:r>
            <a:r>
              <a:rPr b="0" i="0" lang="es-419" sz="1800" u="none" cap="none" strike="noStrike">
                <a:solidFill>
                  <a:srgbClr val="434343"/>
                </a:solidFill>
                <a:latin typeface="Arial"/>
                <a:ea typeface="Arial"/>
                <a:cs typeface="Arial"/>
                <a:sym typeface="Arial"/>
              </a:rPr>
              <a:t>o servidor web según sea frontend/backend) </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Lo usamos para imprimir mensajes que nos sirvan a la hora de debugear el código y entender</a:t>
            </a:r>
            <a:r>
              <a:rPr lang="es-419" sz="1800">
                <a:solidFill>
                  <a:srgbClr val="434343"/>
                </a:solidFill>
              </a:rPr>
              <a:t> como</a:t>
            </a:r>
            <a:r>
              <a:rPr b="0" i="0" lang="es-419" sz="1800" u="none" cap="none" strike="noStrike">
                <a:solidFill>
                  <a:srgbClr val="434343"/>
                </a:solidFill>
                <a:latin typeface="Arial"/>
                <a:ea typeface="Arial"/>
                <a:cs typeface="Arial"/>
                <a:sym typeface="Arial"/>
              </a:rPr>
              <a:t> se encuentra la ejecución de nuestro sistema.</a:t>
            </a:r>
            <a:endParaRPr b="0" i="0" sz="1800" u="none" cap="none" strike="noStrike">
              <a:solidFill>
                <a:srgbClr val="434343"/>
              </a:solidFill>
              <a:latin typeface="Arial"/>
              <a:ea typeface="Arial"/>
              <a:cs typeface="Arial"/>
              <a:sym typeface="Arial"/>
            </a:endParaRPr>
          </a:p>
        </p:txBody>
      </p:sp>
      <p:pic>
        <p:nvPicPr>
          <p:cNvPr id="176" name="Google Shape;176;g1f5342376fd_0_14"/>
          <p:cNvPicPr preferRelativeResize="0"/>
          <p:nvPr/>
        </p:nvPicPr>
        <p:blipFill rotWithShape="1">
          <a:blip r:embed="rId6">
            <a:alphaModFix/>
          </a:blip>
          <a:srcRect b="0" l="7681" r="11457" t="0"/>
          <a:stretch/>
        </p:blipFill>
        <p:spPr>
          <a:xfrm>
            <a:off x="1635074" y="2951175"/>
            <a:ext cx="6067350" cy="1431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f5342376fd_0_59"/>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419" sz="2800">
                <a:solidFill>
                  <a:srgbClr val="002060"/>
                </a:solidFill>
              </a:rPr>
              <a:t>Comentarios</a:t>
            </a:r>
            <a:endParaRPr b="1" sz="2800">
              <a:solidFill>
                <a:srgbClr val="23A7DF"/>
              </a:solidFill>
              <a:latin typeface="Arial"/>
              <a:ea typeface="Arial"/>
              <a:cs typeface="Arial"/>
              <a:sym typeface="Arial"/>
            </a:endParaRPr>
          </a:p>
        </p:txBody>
      </p:sp>
      <p:pic>
        <p:nvPicPr>
          <p:cNvPr id="182" name="Google Shape;182;g1f5342376fd_0_59"/>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183" name="Google Shape;183;g1f5342376fd_0_59">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184" name="Google Shape;184;g1f5342376fd_0_59"/>
          <p:cNvSpPr txBox="1"/>
          <p:nvPr/>
        </p:nvSpPr>
        <p:spPr>
          <a:xfrm>
            <a:off x="403425" y="867675"/>
            <a:ext cx="8475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s-419" sz="1800">
                <a:solidFill>
                  <a:srgbClr val="434343"/>
                </a:solidFill>
              </a:rPr>
              <a:t>P</a:t>
            </a:r>
            <a:r>
              <a:rPr b="0" i="0" lang="es-419" sz="1800" u="none" cap="none" strike="noStrike">
                <a:solidFill>
                  <a:srgbClr val="434343"/>
                </a:solidFill>
                <a:latin typeface="Arial"/>
                <a:ea typeface="Arial"/>
                <a:cs typeface="Arial"/>
                <a:sym typeface="Arial"/>
              </a:rPr>
              <a:t>odemos incorporar comentarios a fines de agregar información al código para que al ser leído </a:t>
            </a:r>
            <a:r>
              <a:rPr lang="es-419" sz="1800">
                <a:solidFill>
                  <a:srgbClr val="434343"/>
                </a:solidFill>
              </a:rPr>
              <a:t>a futuro</a:t>
            </a:r>
            <a:r>
              <a:rPr b="0" i="0" lang="es-419" sz="1800" u="none" cap="none" strike="noStrike">
                <a:solidFill>
                  <a:srgbClr val="434343"/>
                </a:solidFill>
                <a:latin typeface="Arial"/>
                <a:ea typeface="Arial"/>
                <a:cs typeface="Arial"/>
                <a:sym typeface="Arial"/>
              </a:rPr>
              <a:t> o por otro desarrollador pueda interpretar de manera más sencilla la lógica expresada en código.</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p:txBody>
      </p:sp>
      <p:sp>
        <p:nvSpPr>
          <p:cNvPr id="185" name="Google Shape;185;g1f5342376fd_0_59"/>
          <p:cNvSpPr/>
          <p:nvPr/>
        </p:nvSpPr>
        <p:spPr>
          <a:xfrm>
            <a:off x="190175" y="2900700"/>
            <a:ext cx="4206000" cy="1259700"/>
          </a:xfrm>
          <a:prstGeom prst="roundRect">
            <a:avLst>
              <a:gd fmla="val 16667" name="adj"/>
            </a:avLst>
          </a:prstGeom>
          <a:solidFill>
            <a:srgbClr val="E7E6E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g1f5342376fd_0_59"/>
          <p:cNvSpPr txBox="1"/>
          <p:nvPr/>
        </p:nvSpPr>
        <p:spPr>
          <a:xfrm>
            <a:off x="228075" y="2981550"/>
            <a:ext cx="41682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419" sz="1600" u="none" cap="none" strike="noStrike">
                <a:solidFill>
                  <a:srgbClr val="333333"/>
                </a:solidFill>
                <a:latin typeface="Calibri"/>
                <a:ea typeface="Calibri"/>
                <a:cs typeface="Calibri"/>
                <a:sym typeface="Calibri"/>
              </a:rPr>
              <a:t>con </a:t>
            </a:r>
            <a:r>
              <a:rPr b="1" i="0" lang="es-419" sz="1600" u="none" cap="none" strike="noStrike">
                <a:solidFill>
                  <a:srgbClr val="333333"/>
                </a:solidFill>
                <a:latin typeface="Calibri"/>
                <a:ea typeface="Calibri"/>
                <a:cs typeface="Calibri"/>
                <a:sym typeface="Calibri"/>
              </a:rPr>
              <a:t>// </a:t>
            </a:r>
            <a:r>
              <a:rPr b="0" i="0" lang="es-419" sz="1600" u="none" cap="none" strike="noStrike">
                <a:solidFill>
                  <a:srgbClr val="333333"/>
                </a:solidFill>
                <a:latin typeface="Calibri"/>
                <a:ea typeface="Calibri"/>
                <a:cs typeface="Calibri"/>
                <a:sym typeface="Calibri"/>
              </a:rPr>
              <a:t>podemos colocar comentarios de 1 línea</a:t>
            </a:r>
            <a:endParaRPr b="0" i="0" sz="1600" u="none" cap="none" strike="noStrike">
              <a:solidFill>
                <a:srgbClr val="33333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sz="1600">
              <a:solidFill>
                <a:srgbClr val="33333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419" sz="1600" u="none" cap="none" strike="noStrike">
                <a:solidFill>
                  <a:srgbClr val="333333"/>
                </a:solidFill>
                <a:latin typeface="Calibri"/>
                <a:ea typeface="Calibri"/>
                <a:cs typeface="Calibri"/>
                <a:sym typeface="Calibri"/>
              </a:rPr>
              <a:t>con </a:t>
            </a:r>
            <a:r>
              <a:rPr b="1" i="0" lang="es-419" sz="1600" u="none" cap="none" strike="noStrike">
                <a:solidFill>
                  <a:srgbClr val="333333"/>
                </a:solidFill>
                <a:latin typeface="Calibri"/>
                <a:ea typeface="Calibri"/>
                <a:cs typeface="Calibri"/>
                <a:sym typeface="Calibri"/>
              </a:rPr>
              <a:t>/*</a:t>
            </a:r>
            <a:r>
              <a:rPr b="0" i="0" lang="es-419" sz="1600" u="none" cap="none" strike="noStrike">
                <a:solidFill>
                  <a:srgbClr val="333333"/>
                </a:solidFill>
                <a:latin typeface="Calibri"/>
                <a:ea typeface="Calibri"/>
                <a:cs typeface="Calibri"/>
                <a:sym typeface="Calibri"/>
              </a:rPr>
              <a:t> al iniciar y </a:t>
            </a:r>
            <a:r>
              <a:rPr b="1" i="0" lang="es-419" sz="1600" u="none" cap="none" strike="noStrike">
                <a:solidFill>
                  <a:srgbClr val="333333"/>
                </a:solidFill>
                <a:latin typeface="Calibri"/>
                <a:ea typeface="Calibri"/>
                <a:cs typeface="Calibri"/>
                <a:sym typeface="Calibri"/>
              </a:rPr>
              <a:t>*/</a:t>
            </a:r>
            <a:r>
              <a:rPr b="0" i="0" lang="es-419" sz="1600" u="none" cap="none" strike="noStrike">
                <a:solidFill>
                  <a:srgbClr val="333333"/>
                </a:solidFill>
                <a:latin typeface="Calibri"/>
                <a:ea typeface="Calibri"/>
                <a:cs typeface="Calibri"/>
                <a:sym typeface="Calibri"/>
              </a:rPr>
              <a:t> al finalizar podemos poner comentario </a:t>
            </a:r>
            <a:r>
              <a:rPr lang="es-419" sz="1600">
                <a:solidFill>
                  <a:srgbClr val="333333"/>
                </a:solidFill>
                <a:latin typeface="Calibri"/>
                <a:ea typeface="Calibri"/>
                <a:cs typeface="Calibri"/>
                <a:sym typeface="Calibri"/>
              </a:rPr>
              <a:t>multilínea</a:t>
            </a:r>
            <a:endParaRPr b="0" i="0" sz="1600" u="none" cap="none" strike="noStrike">
              <a:solidFill>
                <a:srgbClr val="333333"/>
              </a:solidFill>
              <a:latin typeface="Calibri"/>
              <a:ea typeface="Calibri"/>
              <a:cs typeface="Calibri"/>
              <a:sym typeface="Calibri"/>
            </a:endParaRPr>
          </a:p>
        </p:txBody>
      </p:sp>
      <p:pic>
        <p:nvPicPr>
          <p:cNvPr id="187" name="Google Shape;187;g1f5342376fd_0_59"/>
          <p:cNvPicPr preferRelativeResize="0"/>
          <p:nvPr/>
        </p:nvPicPr>
        <p:blipFill rotWithShape="1">
          <a:blip r:embed="rId6">
            <a:alphaModFix/>
          </a:blip>
          <a:srcRect b="0" l="0" r="0" t="0"/>
          <a:stretch/>
        </p:blipFill>
        <p:spPr>
          <a:xfrm>
            <a:off x="4630800" y="1789325"/>
            <a:ext cx="4206000" cy="23710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f5342376fd_0_53"/>
          <p:cNvSpPr txBox="1"/>
          <p:nvPr/>
        </p:nvSpPr>
        <p:spPr>
          <a:xfrm>
            <a:off x="403426" y="344475"/>
            <a:ext cx="5015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Font typeface="Arial"/>
              <a:buNone/>
            </a:pPr>
            <a:r>
              <a:rPr b="1" lang="es-419" sz="2800">
                <a:solidFill>
                  <a:srgbClr val="002060"/>
                </a:solidFill>
              </a:rPr>
              <a:t>Operaciones</a:t>
            </a:r>
            <a:r>
              <a:rPr b="1" lang="es-419" sz="2800">
                <a:solidFill>
                  <a:srgbClr val="23A7DF"/>
                </a:solidFill>
              </a:rPr>
              <a:t> </a:t>
            </a:r>
            <a:r>
              <a:rPr b="1" lang="es-419" sz="2800">
                <a:solidFill>
                  <a:srgbClr val="002060"/>
                </a:solidFill>
              </a:rPr>
              <a:t>Asignación</a:t>
            </a:r>
            <a:endParaRPr b="1" sz="2800">
              <a:solidFill>
                <a:srgbClr val="23A7DF"/>
              </a:solidFill>
            </a:endParaRPr>
          </a:p>
        </p:txBody>
      </p:sp>
      <p:pic>
        <p:nvPicPr>
          <p:cNvPr id="193" name="Google Shape;193;g1f5342376fd_0_53"/>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194" name="Google Shape;194;g1f5342376fd_0_53"/>
          <p:cNvPicPr preferRelativeResize="0"/>
          <p:nvPr/>
        </p:nvPicPr>
        <p:blipFill>
          <a:blip r:embed="rId4">
            <a:alphaModFix/>
          </a:blip>
          <a:stretch>
            <a:fillRect/>
          </a:stretch>
        </p:blipFill>
        <p:spPr>
          <a:xfrm>
            <a:off x="8468400" y="4467900"/>
            <a:ext cx="523200" cy="523200"/>
          </a:xfrm>
          <a:prstGeom prst="rect">
            <a:avLst/>
          </a:prstGeom>
          <a:noFill/>
          <a:ln>
            <a:noFill/>
          </a:ln>
        </p:spPr>
      </p:pic>
      <p:sp>
        <p:nvSpPr>
          <p:cNvPr id="195" name="Google Shape;195;g1f5342376fd_0_53"/>
          <p:cNvSpPr txBox="1"/>
          <p:nvPr/>
        </p:nvSpPr>
        <p:spPr>
          <a:xfrm>
            <a:off x="359132" y="981775"/>
            <a:ext cx="8477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s-419" sz="1800">
                <a:solidFill>
                  <a:srgbClr val="434343"/>
                </a:solidFill>
              </a:rPr>
              <a:t>Los operadores de asignación asignan valores a variables de JavaScript.</a:t>
            </a:r>
            <a:endParaRPr b="0" i="0" sz="1800" u="none" cap="none" strike="noStrike">
              <a:solidFill>
                <a:srgbClr val="434343"/>
              </a:solidFill>
              <a:latin typeface="Arial"/>
              <a:ea typeface="Arial"/>
              <a:cs typeface="Arial"/>
              <a:sym typeface="Arial"/>
            </a:endParaRPr>
          </a:p>
        </p:txBody>
      </p:sp>
      <p:pic>
        <p:nvPicPr>
          <p:cNvPr id="196" name="Google Shape;196;g1f5342376fd_0_53"/>
          <p:cNvPicPr preferRelativeResize="0"/>
          <p:nvPr/>
        </p:nvPicPr>
        <p:blipFill rotWithShape="1">
          <a:blip r:embed="rId5">
            <a:alphaModFix/>
          </a:blip>
          <a:srcRect b="0" l="0" r="0" t="0"/>
          <a:stretch/>
        </p:blipFill>
        <p:spPr>
          <a:xfrm>
            <a:off x="5418826" y="1563651"/>
            <a:ext cx="2936499" cy="3427450"/>
          </a:xfrm>
          <a:prstGeom prst="rect">
            <a:avLst/>
          </a:prstGeom>
          <a:noFill/>
          <a:ln>
            <a:noFill/>
          </a:ln>
          <a:effectLst>
            <a:outerShdw blurRad="57150" rotWithShape="0" algn="bl" dir="5400000" dist="19050">
              <a:srgbClr val="000000">
                <a:alpha val="50000"/>
              </a:srgbClr>
            </a:outerShdw>
          </a:effectLst>
        </p:spPr>
      </p:pic>
      <p:pic>
        <p:nvPicPr>
          <p:cNvPr id="197" name="Google Shape;197;g1f5342376fd_0_53"/>
          <p:cNvPicPr preferRelativeResize="0"/>
          <p:nvPr/>
        </p:nvPicPr>
        <p:blipFill rotWithShape="1">
          <a:blip r:embed="rId6">
            <a:alphaModFix/>
          </a:blip>
          <a:srcRect b="0" l="0" r="0" t="0"/>
          <a:stretch/>
        </p:blipFill>
        <p:spPr>
          <a:xfrm>
            <a:off x="403425" y="1563651"/>
            <a:ext cx="4590900" cy="2556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c96ef70a95_0_14"/>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Font typeface="Arial"/>
              <a:buNone/>
            </a:pPr>
            <a:r>
              <a:rPr b="1" lang="es-419" sz="2800">
                <a:solidFill>
                  <a:srgbClr val="002060"/>
                </a:solidFill>
              </a:rPr>
              <a:t>Operaciones</a:t>
            </a:r>
            <a:r>
              <a:rPr b="1" lang="es-419" sz="2800">
                <a:solidFill>
                  <a:srgbClr val="23A7DF"/>
                </a:solidFill>
              </a:rPr>
              <a:t> </a:t>
            </a:r>
            <a:r>
              <a:rPr b="1" lang="es-419" sz="2800">
                <a:solidFill>
                  <a:srgbClr val="002060"/>
                </a:solidFill>
              </a:rPr>
              <a:t>Aritméticas</a:t>
            </a:r>
            <a:endParaRPr b="1" sz="2800">
              <a:solidFill>
                <a:srgbClr val="23A7DF"/>
              </a:solidFill>
            </a:endParaRPr>
          </a:p>
        </p:txBody>
      </p:sp>
      <p:pic>
        <p:nvPicPr>
          <p:cNvPr id="203" name="Google Shape;203;g2c96ef70a95_0_14"/>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204" name="Google Shape;204;g2c96ef70a95_0_14"/>
          <p:cNvPicPr preferRelativeResize="0"/>
          <p:nvPr/>
        </p:nvPicPr>
        <p:blipFill>
          <a:blip r:embed="rId4">
            <a:alphaModFix/>
          </a:blip>
          <a:stretch>
            <a:fillRect/>
          </a:stretch>
        </p:blipFill>
        <p:spPr>
          <a:xfrm>
            <a:off x="8468400" y="4467900"/>
            <a:ext cx="523200" cy="523200"/>
          </a:xfrm>
          <a:prstGeom prst="rect">
            <a:avLst/>
          </a:prstGeom>
          <a:noFill/>
          <a:ln>
            <a:noFill/>
          </a:ln>
        </p:spPr>
      </p:pic>
      <p:pic>
        <p:nvPicPr>
          <p:cNvPr id="205" name="Google Shape;205;g2c96ef70a95_0_14"/>
          <p:cNvPicPr preferRelativeResize="0"/>
          <p:nvPr/>
        </p:nvPicPr>
        <p:blipFill rotWithShape="1">
          <a:blip r:embed="rId5">
            <a:alphaModFix/>
          </a:blip>
          <a:srcRect b="0" l="0" r="0" t="0"/>
          <a:stretch/>
        </p:blipFill>
        <p:spPr>
          <a:xfrm>
            <a:off x="5891050" y="981775"/>
            <a:ext cx="2470649" cy="4009325"/>
          </a:xfrm>
          <a:prstGeom prst="rect">
            <a:avLst/>
          </a:prstGeom>
          <a:noFill/>
          <a:ln>
            <a:noFill/>
          </a:ln>
          <a:effectLst>
            <a:outerShdw blurRad="57150" rotWithShape="0" algn="bl" dir="5400000" dist="19050">
              <a:srgbClr val="000000">
                <a:alpha val="50000"/>
              </a:srgbClr>
            </a:outerShdw>
          </a:effectLst>
        </p:spPr>
      </p:pic>
      <p:pic>
        <p:nvPicPr>
          <p:cNvPr id="206" name="Google Shape;206;g2c96ef70a95_0_14"/>
          <p:cNvPicPr preferRelativeResize="0"/>
          <p:nvPr/>
        </p:nvPicPr>
        <p:blipFill rotWithShape="1">
          <a:blip r:embed="rId6">
            <a:alphaModFix/>
          </a:blip>
          <a:srcRect b="0" l="0" r="0" t="0"/>
          <a:stretch/>
        </p:blipFill>
        <p:spPr>
          <a:xfrm>
            <a:off x="403425" y="2036950"/>
            <a:ext cx="4047975" cy="2507175"/>
          </a:xfrm>
          <a:prstGeom prst="rect">
            <a:avLst/>
          </a:prstGeom>
          <a:noFill/>
          <a:ln>
            <a:noFill/>
          </a:ln>
          <a:effectLst>
            <a:outerShdw blurRad="57150" rotWithShape="0" algn="bl" dir="5400000" dist="19050">
              <a:srgbClr val="000000">
                <a:alpha val="50000"/>
              </a:srgbClr>
            </a:outerShdw>
          </a:effectLst>
        </p:spPr>
      </p:pic>
      <p:sp>
        <p:nvSpPr>
          <p:cNvPr id="207" name="Google Shape;207;g2c96ef70a95_0_14"/>
          <p:cNvSpPr txBox="1"/>
          <p:nvPr/>
        </p:nvSpPr>
        <p:spPr>
          <a:xfrm>
            <a:off x="366963" y="981784"/>
            <a:ext cx="53829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Operaciones que podemos realizar tanto con </a:t>
            </a:r>
            <a:r>
              <a:rPr lang="es-419" sz="1800">
                <a:solidFill>
                  <a:srgbClr val="434343"/>
                </a:solidFill>
              </a:rPr>
              <a:t>números</a:t>
            </a:r>
            <a:r>
              <a:rPr b="0" i="0" lang="es-419" sz="1800" u="none" cap="none" strike="noStrike">
                <a:solidFill>
                  <a:srgbClr val="434343"/>
                </a:solidFill>
                <a:latin typeface="Arial"/>
                <a:ea typeface="Arial"/>
                <a:cs typeface="Arial"/>
                <a:sym typeface="Arial"/>
              </a:rPr>
              <a:t> literales como entre variables y/o constantes.</a:t>
            </a:r>
            <a:endParaRPr b="0" i="0" sz="1400" u="none" cap="none" strike="noStrike">
              <a:solidFill>
                <a:srgbClr val="434343"/>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ca20109b35_0_18"/>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419" sz="2800">
                <a:solidFill>
                  <a:srgbClr val="002060"/>
                </a:solidFill>
              </a:rPr>
              <a:t>Tipos</a:t>
            </a:r>
            <a:r>
              <a:rPr b="1" lang="es-419" sz="2800">
                <a:solidFill>
                  <a:srgbClr val="23A7DF"/>
                </a:solidFill>
              </a:rPr>
              <a:t> </a:t>
            </a:r>
            <a:r>
              <a:rPr b="1" lang="es-419" sz="2800">
                <a:solidFill>
                  <a:srgbClr val="002060"/>
                </a:solidFill>
              </a:rPr>
              <a:t>de</a:t>
            </a:r>
            <a:r>
              <a:rPr b="1" lang="es-419" sz="2800">
                <a:solidFill>
                  <a:srgbClr val="23A7DF"/>
                </a:solidFill>
              </a:rPr>
              <a:t> </a:t>
            </a:r>
            <a:r>
              <a:rPr b="1" lang="es-419" sz="2800">
                <a:solidFill>
                  <a:srgbClr val="002060"/>
                </a:solidFill>
              </a:rPr>
              <a:t>Datos</a:t>
            </a:r>
            <a:endParaRPr b="1" sz="2800">
              <a:solidFill>
                <a:srgbClr val="23A7DF"/>
              </a:solidFill>
              <a:latin typeface="Arial"/>
              <a:ea typeface="Arial"/>
              <a:cs typeface="Arial"/>
              <a:sym typeface="Arial"/>
            </a:endParaRPr>
          </a:p>
        </p:txBody>
      </p:sp>
      <p:pic>
        <p:nvPicPr>
          <p:cNvPr id="213" name="Google Shape;213;g2ca20109b35_0_18"/>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214" name="Google Shape;214;g2ca20109b35_0_18">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215" name="Google Shape;215;g2ca20109b35_0_18"/>
          <p:cNvSpPr txBox="1"/>
          <p:nvPr/>
        </p:nvSpPr>
        <p:spPr>
          <a:xfrm>
            <a:off x="403427" y="962938"/>
            <a:ext cx="8064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Una </a:t>
            </a:r>
            <a:r>
              <a:rPr b="1" i="0" lang="es-419" sz="1800" u="none" cap="none" strike="noStrike">
                <a:solidFill>
                  <a:srgbClr val="434343"/>
                </a:solidFill>
              </a:rPr>
              <a:t>cadena </a:t>
            </a:r>
            <a:r>
              <a:rPr b="0" i="0" lang="es-419" sz="1800" u="none" cap="none" strike="noStrike">
                <a:solidFill>
                  <a:srgbClr val="434343"/>
                </a:solidFill>
                <a:latin typeface="Arial"/>
                <a:ea typeface="Arial"/>
                <a:cs typeface="Arial"/>
                <a:sym typeface="Arial"/>
              </a:rPr>
              <a:t>(o una cadena de texto) es una serie de caracteres </a:t>
            </a:r>
            <a:r>
              <a:rPr lang="es-419" sz="1800">
                <a:solidFill>
                  <a:srgbClr val="434343"/>
                </a:solidFill>
              </a:rPr>
              <a:t>que</a:t>
            </a:r>
            <a:r>
              <a:rPr b="0" i="0" lang="es-419" sz="1800" u="none" cap="none" strike="noStrike">
                <a:solidFill>
                  <a:srgbClr val="434343"/>
                </a:solidFill>
                <a:latin typeface="Arial"/>
                <a:ea typeface="Arial"/>
                <a:cs typeface="Arial"/>
                <a:sym typeface="Arial"/>
              </a:rPr>
              <a:t> se escriben con comillas</a:t>
            </a:r>
            <a:r>
              <a:rPr lang="es-419" sz="1800">
                <a:solidFill>
                  <a:srgbClr val="434343"/>
                </a:solidFill>
              </a:rPr>
              <a:t> </a:t>
            </a:r>
            <a:r>
              <a:rPr b="0" i="0" lang="es-419" sz="1800" u="none" cap="none" strike="noStrike">
                <a:solidFill>
                  <a:srgbClr val="434343"/>
                </a:solidFill>
                <a:latin typeface="Arial"/>
                <a:ea typeface="Arial"/>
                <a:cs typeface="Arial"/>
                <a:sym typeface="Arial"/>
              </a:rPr>
              <a:t>simples o dobles</a:t>
            </a:r>
            <a:endParaRPr b="0" i="0" sz="1800" u="none" cap="none" strike="noStrike">
              <a:solidFill>
                <a:srgbClr val="434343"/>
              </a:solidFill>
              <a:latin typeface="Arial"/>
              <a:ea typeface="Arial"/>
              <a:cs typeface="Arial"/>
              <a:sym typeface="Arial"/>
            </a:endParaRPr>
          </a:p>
        </p:txBody>
      </p:sp>
      <p:pic>
        <p:nvPicPr>
          <p:cNvPr id="216" name="Google Shape;216;g2ca20109b35_0_18"/>
          <p:cNvPicPr preferRelativeResize="0"/>
          <p:nvPr/>
        </p:nvPicPr>
        <p:blipFill rotWithShape="1">
          <a:blip r:embed="rId6">
            <a:alphaModFix/>
          </a:blip>
          <a:srcRect b="0" l="1719" r="0" t="0"/>
          <a:stretch/>
        </p:blipFill>
        <p:spPr>
          <a:xfrm>
            <a:off x="3303175" y="1668175"/>
            <a:ext cx="5533624" cy="646500"/>
          </a:xfrm>
          <a:prstGeom prst="rect">
            <a:avLst/>
          </a:prstGeom>
          <a:noFill/>
          <a:ln>
            <a:noFill/>
          </a:ln>
          <a:effectLst>
            <a:outerShdw blurRad="57150" rotWithShape="0" algn="bl" dir="5400000" dist="19050">
              <a:srgbClr val="000000">
                <a:alpha val="50000"/>
              </a:srgbClr>
            </a:outerShdw>
          </a:effectLst>
        </p:spPr>
      </p:pic>
      <p:sp>
        <p:nvSpPr>
          <p:cNvPr id="217" name="Google Shape;217;g2ca20109b35_0_18"/>
          <p:cNvSpPr txBox="1"/>
          <p:nvPr/>
        </p:nvSpPr>
        <p:spPr>
          <a:xfrm>
            <a:off x="403413" y="2393959"/>
            <a:ext cx="6721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Los </a:t>
            </a:r>
            <a:r>
              <a:rPr b="1" i="0" lang="es-419" sz="1800" u="none" cap="none" strike="noStrike">
                <a:solidFill>
                  <a:srgbClr val="434343"/>
                </a:solidFill>
              </a:rPr>
              <a:t>números </a:t>
            </a:r>
            <a:r>
              <a:rPr b="0" i="0" lang="es-419" sz="1800" u="none" cap="none" strike="noStrike">
                <a:solidFill>
                  <a:srgbClr val="434343"/>
                </a:solidFill>
                <a:latin typeface="Arial"/>
                <a:ea typeface="Arial"/>
                <a:cs typeface="Arial"/>
                <a:sym typeface="Arial"/>
              </a:rPr>
              <a:t>se pueden escribir con o sin decimales</a:t>
            </a:r>
            <a:endParaRPr b="0" i="0" sz="1800" u="none" cap="none" strike="noStrike">
              <a:solidFill>
                <a:srgbClr val="434343"/>
              </a:solidFill>
              <a:latin typeface="Arial"/>
              <a:ea typeface="Arial"/>
              <a:cs typeface="Arial"/>
              <a:sym typeface="Arial"/>
            </a:endParaRPr>
          </a:p>
        </p:txBody>
      </p:sp>
      <p:pic>
        <p:nvPicPr>
          <p:cNvPr id="218" name="Google Shape;218;g2ca20109b35_0_18"/>
          <p:cNvPicPr preferRelativeResize="0"/>
          <p:nvPr/>
        </p:nvPicPr>
        <p:blipFill rotWithShape="1">
          <a:blip r:embed="rId7">
            <a:alphaModFix/>
          </a:blip>
          <a:srcRect b="0" l="1156" r="0" t="0"/>
          <a:stretch/>
        </p:blipFill>
        <p:spPr>
          <a:xfrm>
            <a:off x="3303175" y="2763250"/>
            <a:ext cx="5533625" cy="646500"/>
          </a:xfrm>
          <a:prstGeom prst="rect">
            <a:avLst/>
          </a:prstGeom>
          <a:noFill/>
          <a:ln>
            <a:noFill/>
          </a:ln>
          <a:effectLst>
            <a:outerShdw blurRad="57150" rotWithShape="0" algn="bl" dir="5400000" dist="19050">
              <a:srgbClr val="000000">
                <a:alpha val="50000"/>
              </a:srgbClr>
            </a:outerShdw>
          </a:effectLst>
        </p:spPr>
      </p:pic>
      <p:pic>
        <p:nvPicPr>
          <p:cNvPr id="219" name="Google Shape;219;g2ca20109b35_0_18"/>
          <p:cNvPicPr preferRelativeResize="0"/>
          <p:nvPr/>
        </p:nvPicPr>
        <p:blipFill rotWithShape="1">
          <a:blip r:embed="rId8">
            <a:alphaModFix/>
          </a:blip>
          <a:srcRect b="0" l="0" r="0" t="0"/>
          <a:stretch/>
        </p:blipFill>
        <p:spPr>
          <a:xfrm>
            <a:off x="3303175" y="3858325"/>
            <a:ext cx="3296125" cy="1098700"/>
          </a:xfrm>
          <a:prstGeom prst="rect">
            <a:avLst/>
          </a:prstGeom>
          <a:noFill/>
          <a:ln>
            <a:noFill/>
          </a:ln>
          <a:effectLst>
            <a:outerShdw blurRad="57150" rotWithShape="0" algn="bl" dir="5400000" dist="19050">
              <a:srgbClr val="000000">
                <a:alpha val="50000"/>
              </a:srgbClr>
            </a:outerShdw>
          </a:effectLst>
        </p:spPr>
      </p:pic>
      <p:sp>
        <p:nvSpPr>
          <p:cNvPr id="220" name="Google Shape;220;g2ca20109b35_0_18"/>
          <p:cNvSpPr txBox="1"/>
          <p:nvPr/>
        </p:nvSpPr>
        <p:spPr>
          <a:xfrm>
            <a:off x="403425" y="3495575"/>
            <a:ext cx="7524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Los valores </a:t>
            </a:r>
            <a:r>
              <a:rPr b="1" i="0" lang="es-419" sz="1800" u="none" cap="none" strike="noStrike">
                <a:solidFill>
                  <a:srgbClr val="434343"/>
                </a:solidFill>
              </a:rPr>
              <a:t>booleanos </a:t>
            </a:r>
            <a:r>
              <a:rPr b="0" i="0" lang="es-419" sz="1800" u="none" cap="none" strike="noStrike">
                <a:solidFill>
                  <a:srgbClr val="434343"/>
                </a:solidFill>
                <a:latin typeface="Arial"/>
                <a:ea typeface="Arial"/>
                <a:cs typeface="Arial"/>
                <a:sym typeface="Arial"/>
              </a:rPr>
              <a:t>sólo pueden tener dos valores: </a:t>
            </a:r>
            <a:r>
              <a:rPr b="1" i="0" lang="es-419" sz="1800" u="none" cap="none" strike="noStrike">
                <a:solidFill>
                  <a:srgbClr val="434343"/>
                </a:solidFill>
                <a:latin typeface="Arial"/>
                <a:ea typeface="Arial"/>
                <a:cs typeface="Arial"/>
                <a:sym typeface="Arial"/>
              </a:rPr>
              <a:t>true </a:t>
            </a:r>
            <a:r>
              <a:rPr b="0" i="0" lang="es-419" sz="1800" u="none" cap="none" strike="noStrike">
                <a:solidFill>
                  <a:srgbClr val="434343"/>
                </a:solidFill>
                <a:latin typeface="Arial"/>
                <a:ea typeface="Arial"/>
                <a:cs typeface="Arial"/>
                <a:sym typeface="Arial"/>
              </a:rPr>
              <a:t>o</a:t>
            </a:r>
            <a:r>
              <a:rPr b="1" i="0" lang="es-419" sz="1800" u="none" cap="none" strike="noStrike">
                <a:solidFill>
                  <a:srgbClr val="434343"/>
                </a:solidFill>
                <a:latin typeface="Arial"/>
                <a:ea typeface="Arial"/>
                <a:cs typeface="Arial"/>
                <a:sym typeface="Arial"/>
              </a:rPr>
              <a:t> false</a:t>
            </a:r>
            <a:endParaRPr b="0" i="0" sz="1800" u="none" cap="none" strike="noStrike">
              <a:solidFill>
                <a:srgbClr val="434343"/>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ca20109b35_0_12"/>
          <p:cNvSpPr txBox="1"/>
          <p:nvPr/>
        </p:nvSpPr>
        <p:spPr>
          <a:xfrm>
            <a:off x="403429" y="344475"/>
            <a:ext cx="5998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String: operación length</a:t>
            </a:r>
            <a:endParaRPr b="1" sz="2800">
              <a:solidFill>
                <a:srgbClr val="002060"/>
              </a:solidFill>
            </a:endParaRPr>
          </a:p>
        </p:txBody>
      </p:sp>
      <p:pic>
        <p:nvPicPr>
          <p:cNvPr id="226" name="Google Shape;226;g2ca20109b35_0_12"/>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227" name="Google Shape;227;g2ca20109b35_0_12">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228" name="Google Shape;228;g2ca20109b35_0_12"/>
          <p:cNvSpPr txBox="1"/>
          <p:nvPr/>
        </p:nvSpPr>
        <p:spPr>
          <a:xfrm>
            <a:off x="403430" y="1158450"/>
            <a:ext cx="62466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Las cadenas (strings) soportan diversas operaciones.</a:t>
            </a:r>
            <a:br>
              <a:rPr b="0" i="0" lang="es-419" sz="1800" u="none" cap="none" strike="noStrike">
                <a:solidFill>
                  <a:srgbClr val="434343"/>
                </a:solidFill>
                <a:latin typeface="Arial"/>
                <a:ea typeface="Arial"/>
                <a:cs typeface="Arial"/>
                <a:sym typeface="Arial"/>
              </a:rPr>
            </a:br>
            <a:br>
              <a:rPr b="0" i="0" lang="es-419" sz="1800" u="none" cap="none" strike="noStrike">
                <a:solidFill>
                  <a:srgbClr val="434343"/>
                </a:solidFill>
                <a:latin typeface="Arial"/>
                <a:ea typeface="Arial"/>
                <a:cs typeface="Arial"/>
                <a:sym typeface="Arial"/>
              </a:rPr>
            </a:br>
            <a:r>
              <a:rPr b="1" i="0" lang="es-419" sz="1800" u="none" cap="none" strike="noStrike">
                <a:solidFill>
                  <a:srgbClr val="434343"/>
                </a:solidFill>
                <a:latin typeface="Arial"/>
                <a:ea typeface="Arial"/>
                <a:cs typeface="Arial"/>
                <a:sym typeface="Arial"/>
              </a:rPr>
              <a:t>length</a:t>
            </a:r>
            <a:r>
              <a:rPr b="0" i="0" lang="es-419" sz="1800" u="none" cap="none" strike="noStrike">
                <a:solidFill>
                  <a:srgbClr val="434343"/>
                </a:solidFill>
                <a:latin typeface="Arial"/>
                <a:ea typeface="Arial"/>
                <a:cs typeface="Arial"/>
                <a:sym typeface="Arial"/>
              </a:rPr>
              <a:t>: retorna la longitud de la cadena</a:t>
            </a:r>
            <a:endParaRPr b="1" i="0" sz="1800" u="none" cap="none" strike="noStrike">
              <a:solidFill>
                <a:srgbClr val="434343"/>
              </a:solidFill>
              <a:latin typeface="Arial"/>
              <a:ea typeface="Arial"/>
              <a:cs typeface="Arial"/>
              <a:sym typeface="Arial"/>
            </a:endParaRPr>
          </a:p>
        </p:txBody>
      </p:sp>
      <p:pic>
        <p:nvPicPr>
          <p:cNvPr id="229" name="Google Shape;229;g2ca20109b35_0_12"/>
          <p:cNvPicPr preferRelativeResize="0"/>
          <p:nvPr/>
        </p:nvPicPr>
        <p:blipFill rotWithShape="1">
          <a:blip r:embed="rId6">
            <a:alphaModFix/>
          </a:blip>
          <a:srcRect b="0" l="0" r="0" t="0"/>
          <a:stretch/>
        </p:blipFill>
        <p:spPr>
          <a:xfrm>
            <a:off x="4715550" y="2372634"/>
            <a:ext cx="3752850" cy="1933575"/>
          </a:xfrm>
          <a:prstGeom prst="rect">
            <a:avLst/>
          </a:prstGeom>
          <a:noFill/>
          <a:ln cap="flat" cmpd="sng" w="9525">
            <a:solidFill>
              <a:srgbClr val="44546A"/>
            </a:solidFill>
            <a:prstDash val="solid"/>
            <a:round/>
            <a:headEnd len="sm" w="sm" type="none"/>
            <a:tailEnd len="sm" w="sm" type="none"/>
          </a:ln>
          <a:effectLst>
            <a:outerShdw blurRad="57150" rotWithShape="0" algn="bl" dir="5400000" dist="19050">
              <a:srgbClr val="000000">
                <a:alpha val="498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ca20109b35_0_6"/>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String: operación slice</a:t>
            </a:r>
            <a:endParaRPr b="1" sz="2800">
              <a:solidFill>
                <a:srgbClr val="002060"/>
              </a:solidFill>
            </a:endParaRPr>
          </a:p>
        </p:txBody>
      </p:sp>
      <p:pic>
        <p:nvPicPr>
          <p:cNvPr id="235" name="Google Shape;235;g2ca20109b35_0_6"/>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236" name="Google Shape;236;g2ca20109b35_0_6">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237" name="Google Shape;237;g2ca20109b35_0_6"/>
          <p:cNvSpPr txBox="1"/>
          <p:nvPr/>
        </p:nvSpPr>
        <p:spPr>
          <a:xfrm>
            <a:off x="403425" y="1036850"/>
            <a:ext cx="46263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s-419" sz="1800">
                <a:solidFill>
                  <a:srgbClr val="434343"/>
                </a:solidFill>
              </a:rPr>
              <a:t>E</a:t>
            </a:r>
            <a:r>
              <a:rPr b="0" i="0" lang="es-419" sz="1800" u="none" cap="none" strike="noStrike">
                <a:solidFill>
                  <a:srgbClr val="434343"/>
                </a:solidFill>
                <a:latin typeface="Arial"/>
                <a:ea typeface="Arial"/>
                <a:cs typeface="Arial"/>
                <a:sym typeface="Arial"/>
              </a:rPr>
              <a:t>xtrae una parte de una cadena y devuelve la parte extraída en una nueva cadena.</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El método toma 2 parámetros: la posición inicial y la posición final (final no incluido).</a:t>
            </a:r>
            <a:br>
              <a:rPr b="0" i="0" lang="es-419" sz="1800" u="none" cap="none" strike="noStrike">
                <a:solidFill>
                  <a:srgbClr val="434343"/>
                </a:solidFill>
                <a:latin typeface="Arial"/>
                <a:ea typeface="Arial"/>
                <a:cs typeface="Arial"/>
                <a:sym typeface="Arial"/>
              </a:rPr>
            </a:br>
            <a:r>
              <a:rPr b="0" i="0" lang="es-419" sz="1800" u="none" cap="none" strike="noStrike">
                <a:solidFill>
                  <a:srgbClr val="434343"/>
                </a:solidFill>
                <a:latin typeface="Arial"/>
                <a:ea typeface="Arial"/>
                <a:cs typeface="Arial"/>
                <a:sym typeface="Arial"/>
              </a:rPr>
              <a:t>Si un parámetro es negativo, la posición se cuenta desde el final de la cadena.</a:t>
            </a:r>
            <a:br>
              <a:rPr b="0" i="0" lang="es-419" sz="1800" u="none" cap="none" strike="noStrike">
                <a:solidFill>
                  <a:srgbClr val="434343"/>
                </a:solidFill>
                <a:latin typeface="Arial"/>
                <a:ea typeface="Arial"/>
                <a:cs typeface="Arial"/>
                <a:sym typeface="Arial"/>
              </a:rPr>
            </a:br>
            <a:br>
              <a:rPr b="0" i="0" lang="es-419" sz="1800" u="none" cap="none" strike="noStrike">
                <a:solidFill>
                  <a:srgbClr val="434343"/>
                </a:solidFill>
                <a:latin typeface="Arial"/>
                <a:ea typeface="Arial"/>
                <a:cs typeface="Arial"/>
                <a:sym typeface="Arial"/>
              </a:rPr>
            </a:br>
            <a:r>
              <a:rPr b="1" i="0" lang="es-419" sz="1800" u="none" cap="none" strike="noStrike">
                <a:solidFill>
                  <a:srgbClr val="434343"/>
                </a:solidFill>
                <a:latin typeface="Arial"/>
                <a:ea typeface="Arial"/>
                <a:cs typeface="Arial"/>
                <a:sym typeface="Arial"/>
              </a:rPr>
              <a:t>slice(start,end)</a:t>
            </a:r>
            <a:endParaRPr b="1" i="0" sz="1800" u="none" cap="none" strike="noStrike">
              <a:solidFill>
                <a:srgbClr val="434343"/>
              </a:solidFill>
              <a:latin typeface="Arial"/>
              <a:ea typeface="Arial"/>
              <a:cs typeface="Arial"/>
              <a:sym typeface="Arial"/>
            </a:endParaRPr>
          </a:p>
        </p:txBody>
      </p:sp>
      <p:pic>
        <p:nvPicPr>
          <p:cNvPr id="238" name="Google Shape;238;g2ca20109b35_0_6"/>
          <p:cNvPicPr preferRelativeResize="0"/>
          <p:nvPr/>
        </p:nvPicPr>
        <p:blipFill rotWithShape="1">
          <a:blip r:embed="rId6">
            <a:alphaModFix/>
          </a:blip>
          <a:srcRect b="0" l="0" r="0" t="0"/>
          <a:stretch/>
        </p:blipFill>
        <p:spPr>
          <a:xfrm>
            <a:off x="5182282" y="1152522"/>
            <a:ext cx="3286125" cy="28384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nvSpPr>
        <p:spPr>
          <a:xfrm>
            <a:off x="310725" y="1537325"/>
            <a:ext cx="8526000" cy="3193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419" sz="1700">
                <a:solidFill>
                  <a:srgbClr val="002060"/>
                </a:solidFill>
                <a:latin typeface="Poppins Medium"/>
                <a:ea typeface="Poppins Medium"/>
                <a:cs typeface="Poppins Medium"/>
                <a:sym typeface="Poppins Medium"/>
              </a:rPr>
              <a:t>El estudiante egresado podrá desarrollar aplicaciones y sitios web de forma completa aplicando las mejores prácticas del diseño web responsive, pudiendo programar tanto la interfaz gráfica con la que interactúan los usuarios así como las funcionalidades del servidor que procesa los datos que estos ingresen. Con el complemento del idioma inglés (técnico) junto a los conocimientos de programación adquiridos, podrá leer e interpretar un código (propio  y ajeno) , identificar y resolver fallas y, finalmente, formar parte de un equipo de trabajo.</a:t>
            </a:r>
            <a:endParaRPr sz="1700">
              <a:solidFill>
                <a:srgbClr val="002060"/>
              </a:solidFill>
              <a:latin typeface="Poppins Medium"/>
              <a:ea typeface="Poppins Medium"/>
              <a:cs typeface="Poppins Medium"/>
              <a:sym typeface="Poppins Medium"/>
            </a:endParaRPr>
          </a:p>
        </p:txBody>
      </p:sp>
      <p:sp>
        <p:nvSpPr>
          <p:cNvPr id="63" name="Google Shape;63;p3"/>
          <p:cNvSpPr txBox="1"/>
          <p:nvPr/>
        </p:nvSpPr>
        <p:spPr>
          <a:xfrm>
            <a:off x="515275" y="590150"/>
            <a:ext cx="5506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s-419" sz="3000">
                <a:solidFill>
                  <a:srgbClr val="002060"/>
                </a:solidFill>
                <a:latin typeface="Poppins"/>
                <a:ea typeface="Poppins"/>
                <a:cs typeface="Poppins"/>
                <a:sym typeface="Poppins"/>
              </a:rPr>
              <a:t>Perfil del Estudiante</a:t>
            </a:r>
            <a:endParaRPr b="1" i="0" sz="3000" u="none" cap="none" strike="noStrike">
              <a:solidFill>
                <a:srgbClr val="002060"/>
              </a:solidFill>
              <a:latin typeface="Poppins"/>
              <a:ea typeface="Poppins"/>
              <a:cs typeface="Poppins"/>
              <a:sym typeface="Poppins"/>
            </a:endParaRPr>
          </a:p>
        </p:txBody>
      </p:sp>
      <p:pic>
        <p:nvPicPr>
          <p:cNvPr id="64" name="Google Shape;64;p3"/>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ca20109b35_0_0"/>
          <p:cNvSpPr txBox="1"/>
          <p:nvPr/>
        </p:nvSpPr>
        <p:spPr>
          <a:xfrm>
            <a:off x="403426" y="344475"/>
            <a:ext cx="5157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String: operación substring</a:t>
            </a:r>
            <a:endParaRPr b="1" sz="2800">
              <a:solidFill>
                <a:srgbClr val="002060"/>
              </a:solidFill>
            </a:endParaRPr>
          </a:p>
        </p:txBody>
      </p:sp>
      <p:pic>
        <p:nvPicPr>
          <p:cNvPr id="244" name="Google Shape;244;g2ca20109b35_0_0"/>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245" name="Google Shape;245;g2ca20109b35_0_0">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246" name="Google Shape;246;g2ca20109b35_0_0"/>
          <p:cNvSpPr txBox="1"/>
          <p:nvPr/>
        </p:nvSpPr>
        <p:spPr>
          <a:xfrm>
            <a:off x="403426" y="1094250"/>
            <a:ext cx="45942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s-419" sz="1800">
                <a:solidFill>
                  <a:srgbClr val="434343"/>
                </a:solidFill>
              </a:rPr>
              <a:t>E</a:t>
            </a:r>
            <a:r>
              <a:rPr b="0" i="0" lang="es-419" sz="1800" u="none" cap="none" strike="noStrike">
                <a:solidFill>
                  <a:srgbClr val="434343"/>
                </a:solidFill>
                <a:latin typeface="Arial"/>
                <a:ea typeface="Arial"/>
                <a:cs typeface="Arial"/>
                <a:sym typeface="Arial"/>
              </a:rPr>
              <a:t>s similar a slice().</a:t>
            </a:r>
            <a:r>
              <a:rPr lang="es-419" sz="1800">
                <a:solidFill>
                  <a:srgbClr val="434343"/>
                </a:solidFill>
              </a:rPr>
              <a:t> </a:t>
            </a:r>
            <a:r>
              <a:rPr b="0" i="0" lang="es-419" sz="1800" u="none" cap="none" strike="noStrike">
                <a:solidFill>
                  <a:srgbClr val="434343"/>
                </a:solidFill>
                <a:latin typeface="Arial"/>
                <a:ea typeface="Arial"/>
                <a:cs typeface="Arial"/>
                <a:sym typeface="Arial"/>
              </a:rPr>
              <a:t>La diferencia es que los valores iniciales y finales inferiores a 0 se tratan como 0 en substring().</a:t>
            </a:r>
            <a:br>
              <a:rPr b="0" i="0" lang="es-419" sz="1800" u="none" cap="none" strike="noStrike">
                <a:solidFill>
                  <a:srgbClr val="434343"/>
                </a:solidFill>
                <a:latin typeface="Arial"/>
                <a:ea typeface="Arial"/>
                <a:cs typeface="Arial"/>
                <a:sym typeface="Arial"/>
              </a:rPr>
            </a:br>
            <a:br>
              <a:rPr b="0" i="0" lang="es-419" sz="1800" u="none" cap="none" strike="noStrike">
                <a:solidFill>
                  <a:srgbClr val="434343"/>
                </a:solidFill>
                <a:latin typeface="Arial"/>
                <a:ea typeface="Arial"/>
                <a:cs typeface="Arial"/>
                <a:sym typeface="Arial"/>
              </a:rPr>
            </a:br>
            <a:r>
              <a:rPr b="1" i="0" lang="es-419" sz="1800" u="none" cap="none" strike="noStrike">
                <a:solidFill>
                  <a:srgbClr val="434343"/>
                </a:solidFill>
                <a:latin typeface="Arial"/>
                <a:ea typeface="Arial"/>
                <a:cs typeface="Arial"/>
                <a:sym typeface="Arial"/>
              </a:rPr>
              <a:t>substring(start,end)</a:t>
            </a:r>
            <a:endParaRPr b="1" i="0" sz="1800" u="none" cap="none" strike="noStrike">
              <a:solidFill>
                <a:srgbClr val="434343"/>
              </a:solidFill>
              <a:latin typeface="Arial"/>
              <a:ea typeface="Arial"/>
              <a:cs typeface="Arial"/>
              <a:sym typeface="Arial"/>
            </a:endParaRPr>
          </a:p>
        </p:txBody>
      </p:sp>
      <p:pic>
        <p:nvPicPr>
          <p:cNvPr id="247" name="Google Shape;247;g2ca20109b35_0_0"/>
          <p:cNvPicPr preferRelativeResize="0"/>
          <p:nvPr/>
        </p:nvPicPr>
        <p:blipFill rotWithShape="1">
          <a:blip r:embed="rId6">
            <a:alphaModFix/>
          </a:blip>
          <a:srcRect b="0" l="0" r="0" t="0"/>
          <a:stretch/>
        </p:blipFill>
        <p:spPr>
          <a:xfrm>
            <a:off x="4997575" y="1755784"/>
            <a:ext cx="3470830" cy="2570985"/>
          </a:xfrm>
          <a:prstGeom prst="rect">
            <a:avLst/>
          </a:prstGeom>
          <a:noFill/>
          <a:ln>
            <a:noFill/>
          </a:ln>
          <a:effectLst>
            <a:outerShdw blurRad="57150" rotWithShape="0" algn="bl" dir="5400000" dist="19050">
              <a:srgbClr val="000000">
                <a:alpha val="50000"/>
              </a:srgbClr>
            </a:outerShdw>
          </a:effectLst>
        </p:spPr>
      </p:pic>
      <p:sp>
        <p:nvSpPr>
          <p:cNvPr id="248" name="Google Shape;248;g2ca20109b35_0_0"/>
          <p:cNvSpPr txBox="1"/>
          <p:nvPr/>
        </p:nvSpPr>
        <p:spPr>
          <a:xfrm>
            <a:off x="1103375" y="3212025"/>
            <a:ext cx="2459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500" u="none" cap="none" strike="noStrike">
                <a:solidFill>
                  <a:srgbClr val="000000"/>
                </a:solidFill>
                <a:latin typeface="Calibri"/>
                <a:ea typeface="Calibri"/>
                <a:cs typeface="Calibri"/>
                <a:sym typeface="Calibri"/>
              </a:rPr>
              <a:t>Notar diferencia con </a:t>
            </a:r>
            <a:r>
              <a:rPr b="1" i="0" lang="es-419" sz="1500" u="none" cap="none" strike="noStrike">
                <a:solidFill>
                  <a:srgbClr val="000000"/>
                </a:solidFill>
                <a:latin typeface="Calibri"/>
                <a:ea typeface="Calibri"/>
                <a:cs typeface="Calibri"/>
                <a:sym typeface="Calibri"/>
              </a:rPr>
              <a:t>slice</a:t>
            </a:r>
            <a:endParaRPr b="1" i="0" sz="1500" u="none" cap="none" strike="noStrike">
              <a:solidFill>
                <a:srgbClr val="000000"/>
              </a:solidFill>
              <a:latin typeface="Calibri"/>
              <a:ea typeface="Calibri"/>
              <a:cs typeface="Calibri"/>
              <a:sym typeface="Calibri"/>
            </a:endParaRPr>
          </a:p>
        </p:txBody>
      </p:sp>
      <p:cxnSp>
        <p:nvCxnSpPr>
          <p:cNvPr id="249" name="Google Shape;249;g2ca20109b35_0_0"/>
          <p:cNvCxnSpPr>
            <a:stCxn id="248" idx="2"/>
          </p:cNvCxnSpPr>
          <p:nvPr/>
        </p:nvCxnSpPr>
        <p:spPr>
          <a:xfrm>
            <a:off x="2333075" y="3627525"/>
            <a:ext cx="2597700" cy="505500"/>
          </a:xfrm>
          <a:prstGeom prst="straightConnector1">
            <a:avLst/>
          </a:prstGeom>
          <a:noFill/>
          <a:ln cap="flat" cmpd="sng" w="19050">
            <a:solidFill>
              <a:srgbClr val="44546A"/>
            </a:solidFill>
            <a:prstDash val="solid"/>
            <a:round/>
            <a:headEnd len="sm" w="sm"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ca20109b35_1_49"/>
          <p:cNvSpPr txBox="1"/>
          <p:nvPr/>
        </p:nvSpPr>
        <p:spPr>
          <a:xfrm>
            <a:off x="403429" y="344475"/>
            <a:ext cx="6264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String: operación substr</a:t>
            </a:r>
            <a:endParaRPr b="1" sz="2800">
              <a:solidFill>
                <a:srgbClr val="002060"/>
              </a:solidFill>
            </a:endParaRPr>
          </a:p>
        </p:txBody>
      </p:sp>
      <p:pic>
        <p:nvPicPr>
          <p:cNvPr id="255" name="Google Shape;255;g2ca20109b35_1_49"/>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256" name="Google Shape;256;g2ca20109b35_1_49">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257" name="Google Shape;257;g2ca20109b35_1_49"/>
          <p:cNvSpPr txBox="1"/>
          <p:nvPr/>
        </p:nvSpPr>
        <p:spPr>
          <a:xfrm>
            <a:off x="403424" y="1135375"/>
            <a:ext cx="80649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Es similar a slice().</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La diferencia es que el segundo parámetro especifica la longitud de la parte extraída.</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s-419" sz="1800" u="none" cap="none" strike="noStrike">
                <a:solidFill>
                  <a:srgbClr val="434343"/>
                </a:solidFill>
                <a:latin typeface="Arial"/>
                <a:ea typeface="Arial"/>
                <a:cs typeface="Arial"/>
                <a:sym typeface="Arial"/>
              </a:rPr>
            </a:br>
            <a:r>
              <a:rPr b="0" i="0" lang="es-419" sz="1800" u="none" cap="none" strike="noStrike">
                <a:solidFill>
                  <a:srgbClr val="434343"/>
                </a:solidFill>
                <a:latin typeface="Arial"/>
                <a:ea typeface="Arial"/>
                <a:cs typeface="Arial"/>
                <a:sym typeface="Arial"/>
              </a:rPr>
              <a:t>Esta función está marcada como a </a:t>
            </a:r>
            <a:r>
              <a:rPr b="1" i="0" lang="es-419" sz="1800" u="none" cap="none" strike="noStrike">
                <a:solidFill>
                  <a:srgbClr val="434343"/>
                </a:solidFill>
              </a:rPr>
              <a:t>deprecar</a:t>
            </a:r>
            <a:endParaRPr b="1" i="0" sz="18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s-419" sz="1800" u="none" cap="none" strike="noStrike">
                <a:solidFill>
                  <a:srgbClr val="434343"/>
                </a:solidFill>
                <a:latin typeface="Arial"/>
                <a:ea typeface="Arial"/>
                <a:cs typeface="Arial"/>
                <a:sym typeface="Arial"/>
              </a:rPr>
            </a:br>
            <a:r>
              <a:rPr b="1" i="0" lang="es-419" sz="1800" u="none" cap="none" strike="noStrike">
                <a:solidFill>
                  <a:srgbClr val="434343"/>
                </a:solidFill>
                <a:latin typeface="Arial"/>
                <a:ea typeface="Arial"/>
                <a:cs typeface="Arial"/>
                <a:sym typeface="Arial"/>
              </a:rPr>
              <a:t>substr(start,length)</a:t>
            </a:r>
            <a:endParaRPr b="1" i="0" sz="1800" u="none" cap="none" strike="noStrike">
              <a:solidFill>
                <a:srgbClr val="434343"/>
              </a:solidFill>
              <a:latin typeface="Arial"/>
              <a:ea typeface="Arial"/>
              <a:cs typeface="Arial"/>
              <a:sym typeface="Arial"/>
            </a:endParaRPr>
          </a:p>
        </p:txBody>
      </p:sp>
      <p:pic>
        <p:nvPicPr>
          <p:cNvPr id="258" name="Google Shape;258;g2ca20109b35_1_49"/>
          <p:cNvPicPr preferRelativeResize="0"/>
          <p:nvPr/>
        </p:nvPicPr>
        <p:blipFill rotWithShape="1">
          <a:blip r:embed="rId6">
            <a:alphaModFix/>
          </a:blip>
          <a:srcRect b="0" l="0" r="0" t="0"/>
          <a:stretch/>
        </p:blipFill>
        <p:spPr>
          <a:xfrm>
            <a:off x="5199551" y="2156449"/>
            <a:ext cx="3268850" cy="21321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ca20109b35_1_43"/>
          <p:cNvSpPr txBox="1"/>
          <p:nvPr/>
        </p:nvSpPr>
        <p:spPr>
          <a:xfrm>
            <a:off x="403428" y="344475"/>
            <a:ext cx="59517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String: operación replace</a:t>
            </a:r>
            <a:endParaRPr b="1" sz="2800">
              <a:solidFill>
                <a:srgbClr val="002060"/>
              </a:solidFill>
            </a:endParaRPr>
          </a:p>
        </p:txBody>
      </p:sp>
      <p:pic>
        <p:nvPicPr>
          <p:cNvPr id="264" name="Google Shape;264;g2ca20109b35_1_43"/>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265" name="Google Shape;265;g2ca20109b35_1_43">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266" name="Google Shape;266;g2ca20109b35_1_43"/>
          <p:cNvSpPr txBox="1"/>
          <p:nvPr/>
        </p:nvSpPr>
        <p:spPr>
          <a:xfrm>
            <a:off x="403424" y="1074400"/>
            <a:ext cx="84333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chemeClr val="dk1"/>
                </a:solidFill>
                <a:latin typeface="Arial"/>
                <a:ea typeface="Arial"/>
                <a:cs typeface="Arial"/>
                <a:sym typeface="Arial"/>
              </a:rPr>
              <a:t>Reemplaza un valor especificado con otro valor en una cadena:</a:t>
            </a:r>
            <a:br>
              <a:rPr b="0" i="0" lang="es-419"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s-419" sz="1800" u="none" cap="none" strike="noStrike">
                <a:solidFill>
                  <a:schemeClr val="dk1"/>
                </a:solidFill>
                <a:latin typeface="Arial"/>
                <a:ea typeface="Arial"/>
                <a:cs typeface="Arial"/>
                <a:sym typeface="Arial"/>
              </a:rPr>
              <a:t>El método no cambia la cadena a la que se llama.</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s-419" sz="1800" u="none" cap="none" strike="noStrike">
                <a:solidFill>
                  <a:schemeClr val="dk1"/>
                </a:solidFill>
                <a:latin typeface="Arial"/>
                <a:ea typeface="Arial"/>
                <a:cs typeface="Arial"/>
                <a:sym typeface="Arial"/>
              </a:rPr>
              <a:t>El método devuelve una nueva cadena.</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s-419" sz="1800" u="none" cap="none" strike="noStrike">
                <a:solidFill>
                  <a:schemeClr val="dk1"/>
                </a:solidFill>
                <a:latin typeface="Arial"/>
                <a:ea typeface="Arial"/>
                <a:cs typeface="Arial"/>
                <a:sym typeface="Arial"/>
              </a:rPr>
              <a:t>El método reemplaza solo la primera coincidencia.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s-419" sz="1800" u="none" cap="none" strike="noStrike">
                <a:solidFill>
                  <a:schemeClr val="dk1"/>
                </a:solidFill>
                <a:latin typeface="Arial"/>
                <a:ea typeface="Arial"/>
                <a:cs typeface="Arial"/>
                <a:sym typeface="Arial"/>
              </a:rPr>
            </a:br>
            <a:r>
              <a:rPr b="1" i="0" lang="es-419" sz="1800" u="none" cap="none" strike="noStrike">
                <a:solidFill>
                  <a:schemeClr val="dk1"/>
                </a:solidFill>
                <a:latin typeface="Arial"/>
                <a:ea typeface="Arial"/>
                <a:cs typeface="Arial"/>
                <a:sym typeface="Arial"/>
              </a:rPr>
              <a:t>replace(“original”,”nuevo”)</a:t>
            </a:r>
            <a:endParaRPr b="1" i="0" sz="1800" u="none" cap="none" strike="noStrike">
              <a:solidFill>
                <a:schemeClr val="dk1"/>
              </a:solidFill>
              <a:latin typeface="Arial"/>
              <a:ea typeface="Arial"/>
              <a:cs typeface="Arial"/>
              <a:sym typeface="Arial"/>
            </a:endParaRPr>
          </a:p>
        </p:txBody>
      </p:sp>
      <p:pic>
        <p:nvPicPr>
          <p:cNvPr id="267" name="Google Shape;267;g2ca20109b35_1_43"/>
          <p:cNvPicPr preferRelativeResize="0"/>
          <p:nvPr/>
        </p:nvPicPr>
        <p:blipFill rotWithShape="1">
          <a:blip r:embed="rId6">
            <a:alphaModFix/>
          </a:blip>
          <a:srcRect b="0" l="0" r="0" t="0"/>
          <a:stretch/>
        </p:blipFill>
        <p:spPr>
          <a:xfrm>
            <a:off x="4743272" y="2571748"/>
            <a:ext cx="3725121" cy="17730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ca20109b35_1_37"/>
          <p:cNvSpPr txBox="1"/>
          <p:nvPr/>
        </p:nvSpPr>
        <p:spPr>
          <a:xfrm>
            <a:off x="403425" y="344475"/>
            <a:ext cx="65307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419" sz="2800">
                <a:solidFill>
                  <a:srgbClr val="002060"/>
                </a:solidFill>
              </a:rPr>
              <a:t>String: toUpperCase y toLowerCase</a:t>
            </a:r>
            <a:endParaRPr b="1" sz="2800">
              <a:solidFill>
                <a:srgbClr val="002060"/>
              </a:solidFill>
            </a:endParaRPr>
          </a:p>
        </p:txBody>
      </p:sp>
      <p:pic>
        <p:nvPicPr>
          <p:cNvPr id="273" name="Google Shape;273;g2ca20109b35_1_37"/>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274" name="Google Shape;274;g2ca20109b35_1_37">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275" name="Google Shape;275;g2ca20109b35_1_37"/>
          <p:cNvSpPr txBox="1"/>
          <p:nvPr/>
        </p:nvSpPr>
        <p:spPr>
          <a:xfrm>
            <a:off x="403425" y="1158225"/>
            <a:ext cx="7576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Una cadena se convierte a mayúsculas con toUpperCase():</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Una cadena se convierte a minúsculas con toLowerCase():</a:t>
            </a:r>
            <a:endParaRPr b="1" i="0" sz="1800" u="none" cap="none" strike="noStrike">
              <a:solidFill>
                <a:srgbClr val="434343"/>
              </a:solidFill>
              <a:latin typeface="Arial"/>
              <a:ea typeface="Arial"/>
              <a:cs typeface="Arial"/>
              <a:sym typeface="Arial"/>
            </a:endParaRPr>
          </a:p>
        </p:txBody>
      </p:sp>
      <p:pic>
        <p:nvPicPr>
          <p:cNvPr id="276" name="Google Shape;276;g2ca20109b35_1_37"/>
          <p:cNvPicPr preferRelativeResize="0"/>
          <p:nvPr/>
        </p:nvPicPr>
        <p:blipFill rotWithShape="1">
          <a:blip r:embed="rId6">
            <a:alphaModFix/>
          </a:blip>
          <a:srcRect b="0" l="0" r="0" t="0"/>
          <a:stretch/>
        </p:blipFill>
        <p:spPr>
          <a:xfrm>
            <a:off x="4734960" y="1958862"/>
            <a:ext cx="3733438" cy="2329287"/>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ca20109b35_1_31"/>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2800">
                <a:solidFill>
                  <a:srgbClr val="002060"/>
                </a:solidFill>
              </a:rPr>
              <a:t>Variables</a:t>
            </a:r>
            <a:endParaRPr b="1" sz="2800">
              <a:solidFill>
                <a:srgbClr val="002060"/>
              </a:solidFill>
              <a:latin typeface="Arial"/>
              <a:ea typeface="Arial"/>
              <a:cs typeface="Arial"/>
              <a:sym typeface="Arial"/>
            </a:endParaRPr>
          </a:p>
        </p:txBody>
      </p:sp>
      <p:pic>
        <p:nvPicPr>
          <p:cNvPr id="282" name="Google Shape;282;g2ca20109b35_1_31"/>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283" name="Google Shape;283;g2ca20109b35_1_31">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284" name="Google Shape;284;g2ca20109b35_1_31"/>
          <p:cNvSpPr txBox="1"/>
          <p:nvPr/>
        </p:nvSpPr>
        <p:spPr>
          <a:xfrm>
            <a:off x="358025" y="981775"/>
            <a:ext cx="4488300" cy="40173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rgbClr val="434343"/>
              </a:buClr>
              <a:buSzPts val="1700"/>
              <a:buFont typeface="Arial"/>
              <a:buChar char="●"/>
            </a:pPr>
            <a:r>
              <a:rPr b="1" i="0" lang="es-419" sz="1700" u="none" cap="none" strike="noStrike">
                <a:solidFill>
                  <a:srgbClr val="434343"/>
                </a:solidFill>
                <a:latin typeface="Arial"/>
                <a:ea typeface="Arial"/>
                <a:cs typeface="Arial"/>
                <a:sym typeface="Arial"/>
              </a:rPr>
              <a:t>indexOf()</a:t>
            </a:r>
            <a:r>
              <a:rPr b="0" i="0" lang="es-419" sz="1700" u="none" cap="none" strike="noStrike">
                <a:solidFill>
                  <a:srgbClr val="434343"/>
                </a:solidFill>
                <a:latin typeface="Arial"/>
                <a:ea typeface="Arial"/>
                <a:cs typeface="Arial"/>
                <a:sym typeface="Arial"/>
              </a:rPr>
              <a:t>: devuelve el índice de la primer aparición de un texto específico en una cadena</a:t>
            </a:r>
            <a:endParaRPr b="0" i="0" sz="1700" u="none" cap="none" strike="noStrike">
              <a:solidFill>
                <a:srgbClr val="434343"/>
              </a:solidFill>
              <a:latin typeface="Arial"/>
              <a:ea typeface="Arial"/>
              <a:cs typeface="Arial"/>
              <a:sym typeface="Arial"/>
            </a:endParaRPr>
          </a:p>
          <a:p>
            <a:pPr indent="0" lvl="0" marL="457200" marR="0" rtl="0" algn="l">
              <a:lnSpc>
                <a:spcPct val="100000"/>
              </a:lnSpc>
              <a:spcBef>
                <a:spcPts val="0"/>
              </a:spcBef>
              <a:spcAft>
                <a:spcPts val="0"/>
              </a:spcAft>
              <a:buNone/>
            </a:pPr>
            <a:r>
              <a:t/>
            </a:r>
            <a:endParaRPr sz="1700">
              <a:solidFill>
                <a:srgbClr val="434343"/>
              </a:solidFill>
            </a:endParaRPr>
          </a:p>
          <a:p>
            <a:pPr indent="-336550" lvl="0" marL="457200" marR="0" rtl="0" algn="l">
              <a:lnSpc>
                <a:spcPct val="100000"/>
              </a:lnSpc>
              <a:spcBef>
                <a:spcPts val="0"/>
              </a:spcBef>
              <a:spcAft>
                <a:spcPts val="0"/>
              </a:spcAft>
              <a:buClr>
                <a:srgbClr val="434343"/>
              </a:buClr>
              <a:buSzPts val="1700"/>
              <a:buFont typeface="Arial"/>
              <a:buChar char="●"/>
            </a:pPr>
            <a:r>
              <a:rPr b="1" i="0" lang="es-419" sz="1700" u="none" cap="none" strike="noStrike">
                <a:solidFill>
                  <a:srgbClr val="434343"/>
                </a:solidFill>
                <a:latin typeface="Arial"/>
                <a:ea typeface="Arial"/>
                <a:cs typeface="Arial"/>
                <a:sym typeface="Arial"/>
              </a:rPr>
              <a:t>lastIndexOf()</a:t>
            </a:r>
            <a:r>
              <a:rPr b="0" i="0" lang="es-419" sz="1700" u="none" cap="none" strike="noStrike">
                <a:solidFill>
                  <a:srgbClr val="434343"/>
                </a:solidFill>
                <a:latin typeface="Arial"/>
                <a:ea typeface="Arial"/>
                <a:cs typeface="Arial"/>
                <a:sym typeface="Arial"/>
              </a:rPr>
              <a:t>: devuelve el índice de la última aparición de un texto en una cadena</a:t>
            </a:r>
            <a:endParaRPr b="0" i="0" sz="1700" u="none" cap="none" strike="noStrike">
              <a:solidFill>
                <a:srgbClr val="434343"/>
              </a:solidFill>
              <a:latin typeface="Arial"/>
              <a:ea typeface="Arial"/>
              <a:cs typeface="Arial"/>
              <a:sym typeface="Arial"/>
            </a:endParaRPr>
          </a:p>
          <a:p>
            <a:pPr indent="0" lvl="0" marL="457200" marR="0" rtl="0" algn="l">
              <a:lnSpc>
                <a:spcPct val="100000"/>
              </a:lnSpc>
              <a:spcBef>
                <a:spcPts val="0"/>
              </a:spcBef>
              <a:spcAft>
                <a:spcPts val="0"/>
              </a:spcAft>
              <a:buNone/>
            </a:pPr>
            <a:r>
              <a:t/>
            </a:r>
            <a:endParaRPr sz="1700">
              <a:solidFill>
                <a:srgbClr val="434343"/>
              </a:solidFill>
            </a:endParaRPr>
          </a:p>
          <a:p>
            <a:pPr indent="-336550" lvl="0" marL="457200" marR="0" rtl="0" algn="l">
              <a:lnSpc>
                <a:spcPct val="100000"/>
              </a:lnSpc>
              <a:spcBef>
                <a:spcPts val="0"/>
              </a:spcBef>
              <a:spcAft>
                <a:spcPts val="0"/>
              </a:spcAft>
              <a:buClr>
                <a:srgbClr val="434343"/>
              </a:buClr>
              <a:buSzPts val="1700"/>
              <a:buFont typeface="Arial"/>
              <a:buChar char="●"/>
            </a:pPr>
            <a:r>
              <a:rPr b="1" i="0" lang="es-419" sz="1700" u="none" cap="none" strike="noStrike">
                <a:solidFill>
                  <a:srgbClr val="434343"/>
                </a:solidFill>
                <a:latin typeface="Arial"/>
                <a:ea typeface="Arial"/>
                <a:cs typeface="Arial"/>
                <a:sym typeface="Arial"/>
              </a:rPr>
              <a:t>startsWith()</a:t>
            </a:r>
            <a:r>
              <a:rPr b="0" i="0" lang="es-419" sz="1700" u="none" cap="none" strike="noStrike">
                <a:solidFill>
                  <a:srgbClr val="434343"/>
                </a:solidFill>
                <a:latin typeface="Arial"/>
                <a:ea typeface="Arial"/>
                <a:cs typeface="Arial"/>
                <a:sym typeface="Arial"/>
              </a:rPr>
              <a:t>: devuelve true si la cadena comienza con el texto especificado en el parámetro</a:t>
            </a:r>
            <a:endParaRPr b="0" i="0" sz="1700" u="none" cap="none" strike="noStrike">
              <a:solidFill>
                <a:srgbClr val="434343"/>
              </a:solidFill>
              <a:latin typeface="Arial"/>
              <a:ea typeface="Arial"/>
              <a:cs typeface="Arial"/>
              <a:sym typeface="Arial"/>
            </a:endParaRPr>
          </a:p>
          <a:p>
            <a:pPr indent="0" lvl="0" marL="457200" marR="0" rtl="0" algn="l">
              <a:lnSpc>
                <a:spcPct val="100000"/>
              </a:lnSpc>
              <a:spcBef>
                <a:spcPts val="0"/>
              </a:spcBef>
              <a:spcAft>
                <a:spcPts val="0"/>
              </a:spcAft>
              <a:buNone/>
            </a:pPr>
            <a:r>
              <a:t/>
            </a:r>
            <a:endParaRPr sz="1700">
              <a:solidFill>
                <a:srgbClr val="434343"/>
              </a:solidFill>
            </a:endParaRPr>
          </a:p>
          <a:p>
            <a:pPr indent="-336550" lvl="0" marL="457200" marR="0" rtl="0" algn="l">
              <a:lnSpc>
                <a:spcPct val="100000"/>
              </a:lnSpc>
              <a:spcBef>
                <a:spcPts val="0"/>
              </a:spcBef>
              <a:spcAft>
                <a:spcPts val="0"/>
              </a:spcAft>
              <a:buClr>
                <a:srgbClr val="434343"/>
              </a:buClr>
              <a:buSzPts val="1700"/>
              <a:buFont typeface="Arial"/>
              <a:buChar char="●"/>
            </a:pPr>
            <a:r>
              <a:rPr b="1" i="0" lang="es-419" sz="1700" u="none" cap="none" strike="noStrike">
                <a:solidFill>
                  <a:srgbClr val="434343"/>
                </a:solidFill>
                <a:latin typeface="Arial"/>
                <a:ea typeface="Arial"/>
                <a:cs typeface="Arial"/>
                <a:sym typeface="Arial"/>
              </a:rPr>
              <a:t>endsWith()</a:t>
            </a:r>
            <a:r>
              <a:rPr b="0" i="0" lang="es-419" sz="1700" u="none" cap="none" strike="noStrike">
                <a:solidFill>
                  <a:srgbClr val="434343"/>
                </a:solidFill>
                <a:latin typeface="Arial"/>
                <a:ea typeface="Arial"/>
                <a:cs typeface="Arial"/>
                <a:sym typeface="Arial"/>
              </a:rPr>
              <a:t>: devuelve true si la cadena finaliza con el texto especificado en el parámetro</a:t>
            </a:r>
            <a:endParaRPr b="1" i="0" sz="1800" u="none" cap="none" strike="noStrike">
              <a:solidFill>
                <a:srgbClr val="434343"/>
              </a:solidFill>
              <a:latin typeface="Arial"/>
              <a:ea typeface="Arial"/>
              <a:cs typeface="Arial"/>
              <a:sym typeface="Arial"/>
            </a:endParaRPr>
          </a:p>
        </p:txBody>
      </p:sp>
      <p:pic>
        <p:nvPicPr>
          <p:cNvPr id="285" name="Google Shape;285;g2ca20109b35_1_31"/>
          <p:cNvPicPr preferRelativeResize="0"/>
          <p:nvPr/>
        </p:nvPicPr>
        <p:blipFill rotWithShape="1">
          <a:blip r:embed="rId6">
            <a:alphaModFix/>
          </a:blip>
          <a:srcRect b="0" l="0" r="0" t="0"/>
          <a:stretch/>
        </p:blipFill>
        <p:spPr>
          <a:xfrm>
            <a:off x="4846325" y="1524525"/>
            <a:ext cx="3650975" cy="28208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f556383078_0_26"/>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2800">
                <a:solidFill>
                  <a:srgbClr val="002060"/>
                </a:solidFill>
              </a:rPr>
              <a:t>Arrays</a:t>
            </a:r>
            <a:endParaRPr b="1" sz="2800">
              <a:solidFill>
                <a:srgbClr val="002060"/>
              </a:solidFill>
              <a:latin typeface="Arial"/>
              <a:ea typeface="Arial"/>
              <a:cs typeface="Arial"/>
              <a:sym typeface="Arial"/>
            </a:endParaRPr>
          </a:p>
        </p:txBody>
      </p:sp>
      <p:pic>
        <p:nvPicPr>
          <p:cNvPr id="291" name="Google Shape;291;g1f556383078_0_26"/>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292" name="Google Shape;292;g1f556383078_0_26">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pic>
        <p:nvPicPr>
          <p:cNvPr id="293" name="Google Shape;293;g1f556383078_0_26"/>
          <p:cNvPicPr preferRelativeResize="0"/>
          <p:nvPr/>
        </p:nvPicPr>
        <p:blipFill rotWithShape="1">
          <a:blip r:embed="rId6">
            <a:alphaModFix/>
          </a:blip>
          <a:srcRect b="0" l="0" r="0" t="0"/>
          <a:stretch/>
        </p:blipFill>
        <p:spPr>
          <a:xfrm>
            <a:off x="4458175" y="1853425"/>
            <a:ext cx="4010225" cy="2467700"/>
          </a:xfrm>
          <a:prstGeom prst="rect">
            <a:avLst/>
          </a:prstGeom>
          <a:noFill/>
          <a:ln>
            <a:noFill/>
          </a:ln>
          <a:effectLst>
            <a:outerShdw blurRad="57150" rotWithShape="0" algn="bl" dir="5400000" dist="19050">
              <a:srgbClr val="000000">
                <a:alpha val="50000"/>
              </a:srgbClr>
            </a:outerShdw>
          </a:effectLst>
        </p:spPr>
      </p:pic>
      <p:sp>
        <p:nvSpPr>
          <p:cNvPr id="294" name="Google Shape;294;g1f556383078_0_26"/>
          <p:cNvSpPr txBox="1"/>
          <p:nvPr/>
        </p:nvSpPr>
        <p:spPr>
          <a:xfrm>
            <a:off x="403425" y="981775"/>
            <a:ext cx="4010100" cy="3874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Los arrays son tipos de variables que pueden contener más de un valor, almacenando valores en distintas posiciones del array, y luego recuperándolos. </a:t>
            </a:r>
            <a:endParaRPr b="0" i="0" sz="18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sz="1800">
              <a:solidFill>
                <a:srgbClr val="434343"/>
              </a:solidFill>
            </a:endParaRPr>
          </a:p>
          <a:p>
            <a:pPr indent="0" lvl="0" marL="0" marR="0" rtl="0" algn="l">
              <a:lnSpc>
                <a:spcPct val="115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Lo pueden asimilar como una cajonera, donde cada cajón almacena un objeto (variable), y luego para ver qué es lo que tiene dicho cajón, deben abrir el cajón indicado, ejemplo el primer cajón.</a:t>
            </a:r>
            <a:endParaRPr b="0" i="0" sz="1400" u="none" cap="none" strike="noStrike">
              <a:solidFill>
                <a:srgbClr val="434343"/>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f556383078_0_20"/>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2800">
                <a:solidFill>
                  <a:srgbClr val="002060"/>
                </a:solidFill>
              </a:rPr>
              <a:t>Arrays</a:t>
            </a:r>
            <a:endParaRPr b="1" sz="2800">
              <a:solidFill>
                <a:srgbClr val="002060"/>
              </a:solidFill>
              <a:latin typeface="Arial"/>
              <a:ea typeface="Arial"/>
              <a:cs typeface="Arial"/>
              <a:sym typeface="Arial"/>
            </a:endParaRPr>
          </a:p>
        </p:txBody>
      </p:sp>
      <p:pic>
        <p:nvPicPr>
          <p:cNvPr id="300" name="Google Shape;300;g1f556383078_0_20"/>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301" name="Google Shape;301;g1f556383078_0_20">
            <a:hlinkClick r:id="rId4"/>
          </p:cNvPr>
          <p:cNvPicPr preferRelativeResize="0"/>
          <p:nvPr/>
        </p:nvPicPr>
        <p:blipFill>
          <a:blip r:embed="rId5">
            <a:alphaModFix/>
          </a:blip>
          <a:stretch>
            <a:fillRect/>
          </a:stretch>
        </p:blipFill>
        <p:spPr>
          <a:xfrm>
            <a:off x="4680500" y="1787775"/>
            <a:ext cx="241150" cy="241150"/>
          </a:xfrm>
          <a:prstGeom prst="rect">
            <a:avLst/>
          </a:prstGeom>
          <a:noFill/>
          <a:ln>
            <a:noFill/>
          </a:ln>
        </p:spPr>
      </p:pic>
      <p:sp>
        <p:nvSpPr>
          <p:cNvPr id="302" name="Google Shape;302;g1f556383078_0_20"/>
          <p:cNvSpPr/>
          <p:nvPr/>
        </p:nvSpPr>
        <p:spPr>
          <a:xfrm>
            <a:off x="837300" y="1669256"/>
            <a:ext cx="2635800" cy="489000"/>
          </a:xfrm>
          <a:prstGeom prst="roundRect">
            <a:avLst>
              <a:gd fmla="val 16667" name="adj"/>
            </a:avLst>
          </a:prstGeom>
          <a:solidFill>
            <a:srgbClr val="00B8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f556383078_0_20"/>
          <p:cNvSpPr txBox="1"/>
          <p:nvPr/>
        </p:nvSpPr>
        <p:spPr>
          <a:xfrm>
            <a:off x="722850" y="1667450"/>
            <a:ext cx="3894000" cy="461700"/>
          </a:xfrm>
          <a:prstGeom prst="rect">
            <a:avLst/>
          </a:prstGeom>
          <a:solidFill>
            <a:srgbClr val="00206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s-419" sz="1800">
                <a:solidFill>
                  <a:srgbClr val="00FFFF"/>
                </a:solidFill>
                <a:latin typeface="Poppins"/>
                <a:ea typeface="Poppins"/>
                <a:cs typeface="Poppins"/>
                <a:sym typeface="Poppins"/>
              </a:rPr>
              <a:t>Métodos Básicos de arrays</a:t>
            </a:r>
            <a:endParaRPr b="1" i="0" sz="1800" u="none" cap="none" strike="noStrike">
              <a:solidFill>
                <a:srgbClr val="00FFFF"/>
              </a:solidFill>
              <a:latin typeface="Poppins"/>
              <a:ea typeface="Poppins"/>
              <a:cs typeface="Poppins"/>
              <a:sym typeface="Poppins"/>
            </a:endParaRPr>
          </a:p>
        </p:txBody>
      </p:sp>
      <p:sp>
        <p:nvSpPr>
          <p:cNvPr id="304" name="Google Shape;304;g1f556383078_0_20"/>
          <p:cNvSpPr/>
          <p:nvPr/>
        </p:nvSpPr>
        <p:spPr>
          <a:xfrm>
            <a:off x="837300" y="2385831"/>
            <a:ext cx="2635800" cy="489000"/>
          </a:xfrm>
          <a:prstGeom prst="roundRect">
            <a:avLst>
              <a:gd fmla="val 16667" name="adj"/>
            </a:avLst>
          </a:prstGeom>
          <a:solidFill>
            <a:srgbClr val="00B8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1f556383078_0_20"/>
          <p:cNvSpPr txBox="1"/>
          <p:nvPr/>
        </p:nvSpPr>
        <p:spPr>
          <a:xfrm>
            <a:off x="722850" y="2384025"/>
            <a:ext cx="3894000" cy="461700"/>
          </a:xfrm>
          <a:prstGeom prst="rect">
            <a:avLst/>
          </a:prstGeom>
          <a:solidFill>
            <a:srgbClr val="00206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s-419" sz="1800">
                <a:solidFill>
                  <a:srgbClr val="00FFFF"/>
                </a:solidFill>
                <a:latin typeface="Poppins"/>
                <a:ea typeface="Poppins"/>
                <a:cs typeface="Poppins"/>
                <a:sym typeface="Poppins"/>
              </a:rPr>
              <a:t>Métodos de Búsqueda</a:t>
            </a:r>
            <a:endParaRPr b="1" i="0" sz="1800" u="none" cap="none" strike="noStrike">
              <a:solidFill>
                <a:srgbClr val="00FFFF"/>
              </a:solidFill>
              <a:latin typeface="Poppins"/>
              <a:ea typeface="Poppins"/>
              <a:cs typeface="Poppins"/>
              <a:sym typeface="Poppins"/>
            </a:endParaRPr>
          </a:p>
        </p:txBody>
      </p:sp>
      <p:sp>
        <p:nvSpPr>
          <p:cNvPr id="306" name="Google Shape;306;g1f556383078_0_20"/>
          <p:cNvSpPr/>
          <p:nvPr/>
        </p:nvSpPr>
        <p:spPr>
          <a:xfrm>
            <a:off x="837300" y="3104206"/>
            <a:ext cx="2635800" cy="489000"/>
          </a:xfrm>
          <a:prstGeom prst="roundRect">
            <a:avLst>
              <a:gd fmla="val 16667" name="adj"/>
            </a:avLst>
          </a:prstGeom>
          <a:solidFill>
            <a:srgbClr val="00B8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1f556383078_0_20"/>
          <p:cNvSpPr txBox="1"/>
          <p:nvPr/>
        </p:nvSpPr>
        <p:spPr>
          <a:xfrm>
            <a:off x="722850" y="3102400"/>
            <a:ext cx="3894000" cy="461700"/>
          </a:xfrm>
          <a:prstGeom prst="rect">
            <a:avLst/>
          </a:prstGeom>
          <a:solidFill>
            <a:srgbClr val="002060"/>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s-419" sz="1800">
                <a:solidFill>
                  <a:srgbClr val="00FFFF"/>
                </a:solidFill>
                <a:latin typeface="Poppins"/>
                <a:ea typeface="Poppins"/>
                <a:cs typeface="Poppins"/>
                <a:sym typeface="Poppins"/>
              </a:rPr>
              <a:t>Métodos de Ordenamiento</a:t>
            </a:r>
            <a:endParaRPr b="1" sz="1800">
              <a:solidFill>
                <a:srgbClr val="00FFFF"/>
              </a:solidFill>
              <a:latin typeface="Poppins"/>
              <a:ea typeface="Poppins"/>
              <a:cs typeface="Poppins"/>
              <a:sym typeface="Poppins"/>
            </a:endParaRPr>
          </a:p>
        </p:txBody>
      </p:sp>
      <p:sp>
        <p:nvSpPr>
          <p:cNvPr id="308" name="Google Shape;308;g1f556383078_0_20"/>
          <p:cNvSpPr txBox="1"/>
          <p:nvPr/>
        </p:nvSpPr>
        <p:spPr>
          <a:xfrm>
            <a:off x="403425" y="981775"/>
            <a:ext cx="823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solidFill>
                  <a:srgbClr val="434343"/>
                </a:solidFill>
              </a:rPr>
              <a:t>Los Arrays soportan operaciones sobre sus elementos, como ser:</a:t>
            </a:r>
            <a:endParaRPr>
              <a:solidFill>
                <a:srgbClr val="434343"/>
              </a:solidFill>
            </a:endParaRPr>
          </a:p>
        </p:txBody>
      </p:sp>
      <p:sp>
        <p:nvSpPr>
          <p:cNvPr id="309" name="Google Shape;309;g1f556383078_0_20"/>
          <p:cNvSpPr/>
          <p:nvPr/>
        </p:nvSpPr>
        <p:spPr>
          <a:xfrm>
            <a:off x="837300" y="3824381"/>
            <a:ext cx="2635800" cy="489000"/>
          </a:xfrm>
          <a:prstGeom prst="roundRect">
            <a:avLst>
              <a:gd fmla="val 16667" name="adj"/>
            </a:avLst>
          </a:prstGeom>
          <a:solidFill>
            <a:srgbClr val="00B8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1f556383078_0_20"/>
          <p:cNvSpPr txBox="1"/>
          <p:nvPr/>
        </p:nvSpPr>
        <p:spPr>
          <a:xfrm>
            <a:off x="722850" y="3822575"/>
            <a:ext cx="3894000" cy="461700"/>
          </a:xfrm>
          <a:prstGeom prst="rect">
            <a:avLst/>
          </a:prstGeom>
          <a:solidFill>
            <a:srgbClr val="002060"/>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419" sz="1800">
                <a:solidFill>
                  <a:srgbClr val="00FFFF"/>
                </a:solidFill>
                <a:latin typeface="Poppins"/>
                <a:ea typeface="Poppins"/>
                <a:cs typeface="Poppins"/>
                <a:sym typeface="Poppins"/>
              </a:rPr>
              <a:t>Métodos de Iteración</a:t>
            </a:r>
            <a:endParaRPr b="1" sz="1800">
              <a:solidFill>
                <a:srgbClr val="00FFFF"/>
              </a:solidFill>
              <a:latin typeface="Poppins"/>
              <a:ea typeface="Poppins"/>
              <a:cs typeface="Poppins"/>
              <a:sym typeface="Poppins"/>
            </a:endParaRPr>
          </a:p>
        </p:txBody>
      </p:sp>
      <p:pic>
        <p:nvPicPr>
          <p:cNvPr id="311" name="Google Shape;311;g1f556383078_0_20">
            <a:hlinkClick r:id="rId6"/>
          </p:cNvPr>
          <p:cNvPicPr preferRelativeResize="0"/>
          <p:nvPr/>
        </p:nvPicPr>
        <p:blipFill>
          <a:blip r:embed="rId5">
            <a:alphaModFix/>
          </a:blip>
          <a:stretch>
            <a:fillRect/>
          </a:stretch>
        </p:blipFill>
        <p:spPr>
          <a:xfrm>
            <a:off x="4680500" y="2507950"/>
            <a:ext cx="241150" cy="241150"/>
          </a:xfrm>
          <a:prstGeom prst="rect">
            <a:avLst/>
          </a:prstGeom>
          <a:noFill/>
          <a:ln>
            <a:noFill/>
          </a:ln>
        </p:spPr>
      </p:pic>
      <p:pic>
        <p:nvPicPr>
          <p:cNvPr id="312" name="Google Shape;312;g1f556383078_0_20">
            <a:hlinkClick r:id="rId7"/>
          </p:cNvPr>
          <p:cNvPicPr preferRelativeResize="0"/>
          <p:nvPr/>
        </p:nvPicPr>
        <p:blipFill>
          <a:blip r:embed="rId5">
            <a:alphaModFix/>
          </a:blip>
          <a:stretch>
            <a:fillRect/>
          </a:stretch>
        </p:blipFill>
        <p:spPr>
          <a:xfrm>
            <a:off x="4680500" y="3228125"/>
            <a:ext cx="241150" cy="241150"/>
          </a:xfrm>
          <a:prstGeom prst="rect">
            <a:avLst/>
          </a:prstGeom>
          <a:noFill/>
          <a:ln>
            <a:noFill/>
          </a:ln>
        </p:spPr>
      </p:pic>
      <p:pic>
        <p:nvPicPr>
          <p:cNvPr id="313" name="Google Shape;313;g1f556383078_0_20">
            <a:hlinkClick r:id="rId8"/>
          </p:cNvPr>
          <p:cNvPicPr preferRelativeResize="0"/>
          <p:nvPr/>
        </p:nvPicPr>
        <p:blipFill>
          <a:blip r:embed="rId5">
            <a:alphaModFix/>
          </a:blip>
          <a:stretch>
            <a:fillRect/>
          </a:stretch>
        </p:blipFill>
        <p:spPr>
          <a:xfrm>
            <a:off x="4680500" y="3948300"/>
            <a:ext cx="241150" cy="241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f556383078_0_14"/>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2800">
                <a:solidFill>
                  <a:srgbClr val="002060"/>
                </a:solidFill>
              </a:rPr>
              <a:t>Date</a:t>
            </a:r>
            <a:endParaRPr b="1" sz="2800">
              <a:solidFill>
                <a:srgbClr val="002060"/>
              </a:solidFill>
              <a:latin typeface="Arial"/>
              <a:ea typeface="Arial"/>
              <a:cs typeface="Arial"/>
              <a:sym typeface="Arial"/>
            </a:endParaRPr>
          </a:p>
        </p:txBody>
      </p:sp>
      <p:pic>
        <p:nvPicPr>
          <p:cNvPr id="319" name="Google Shape;319;g1f556383078_0_14"/>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320" name="Google Shape;320;g1f556383078_0_14"/>
          <p:cNvPicPr preferRelativeResize="0"/>
          <p:nvPr/>
        </p:nvPicPr>
        <p:blipFill rotWithShape="1">
          <a:blip r:embed="rId4">
            <a:alphaModFix/>
          </a:blip>
          <a:srcRect b="0" l="0" r="10490" t="0"/>
          <a:stretch/>
        </p:blipFill>
        <p:spPr>
          <a:xfrm>
            <a:off x="3931899" y="2665713"/>
            <a:ext cx="4979325" cy="1384325"/>
          </a:xfrm>
          <a:prstGeom prst="rect">
            <a:avLst/>
          </a:prstGeom>
          <a:noFill/>
          <a:ln>
            <a:noFill/>
          </a:ln>
          <a:effectLst>
            <a:outerShdw blurRad="57150" rotWithShape="0" algn="bl" dir="5400000" dist="19050">
              <a:srgbClr val="000000">
                <a:alpha val="50000"/>
              </a:srgbClr>
            </a:outerShdw>
          </a:effectLst>
        </p:spPr>
      </p:pic>
      <p:sp>
        <p:nvSpPr>
          <p:cNvPr id="321" name="Google Shape;321;g1f556383078_0_14"/>
          <p:cNvSpPr txBox="1"/>
          <p:nvPr/>
        </p:nvSpPr>
        <p:spPr>
          <a:xfrm>
            <a:off x="403432" y="981775"/>
            <a:ext cx="83109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Usado para representar una fecha. </a:t>
            </a:r>
            <a:r>
              <a:rPr lang="es-419" sz="1800">
                <a:solidFill>
                  <a:srgbClr val="434343"/>
                </a:solidFill>
              </a:rPr>
              <a:t>Sobre este tipo de datos se puede realizar operaciones como extraer campos individuales, definir y formatear fechas, entre otros. </a:t>
            </a:r>
            <a:endParaRPr sz="1800">
              <a:solidFill>
                <a:srgbClr val="434343"/>
              </a:solidFill>
            </a:endParaRPr>
          </a:p>
        </p:txBody>
      </p:sp>
      <p:pic>
        <p:nvPicPr>
          <p:cNvPr id="322" name="Google Shape;322;g1f556383078_0_14">
            <a:hlinkClick r:id="rId5"/>
          </p:cNvPr>
          <p:cNvPicPr preferRelativeResize="0"/>
          <p:nvPr/>
        </p:nvPicPr>
        <p:blipFill>
          <a:blip r:embed="rId6">
            <a:alphaModFix/>
          </a:blip>
          <a:stretch>
            <a:fillRect/>
          </a:stretch>
        </p:blipFill>
        <p:spPr>
          <a:xfrm>
            <a:off x="3526150" y="2254325"/>
            <a:ext cx="241150" cy="241150"/>
          </a:xfrm>
          <a:prstGeom prst="rect">
            <a:avLst/>
          </a:prstGeom>
          <a:noFill/>
          <a:ln>
            <a:noFill/>
          </a:ln>
        </p:spPr>
      </p:pic>
      <p:sp>
        <p:nvSpPr>
          <p:cNvPr id="323" name="Google Shape;323;g1f556383078_0_14"/>
          <p:cNvSpPr txBox="1"/>
          <p:nvPr/>
        </p:nvSpPr>
        <p:spPr>
          <a:xfrm>
            <a:off x="722850" y="2174925"/>
            <a:ext cx="2689200" cy="431100"/>
          </a:xfrm>
          <a:prstGeom prst="rect">
            <a:avLst/>
          </a:prstGeom>
          <a:solidFill>
            <a:srgbClr val="00206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s-419" sz="1600">
                <a:solidFill>
                  <a:srgbClr val="00FFFF"/>
                </a:solidFill>
                <a:latin typeface="Poppins"/>
                <a:ea typeface="Poppins"/>
                <a:cs typeface="Poppins"/>
                <a:sym typeface="Poppins"/>
              </a:rPr>
              <a:t>Date Objects</a:t>
            </a:r>
            <a:endParaRPr b="1" i="0" sz="1600" u="none" cap="none" strike="noStrike">
              <a:solidFill>
                <a:srgbClr val="00FFFF"/>
              </a:solidFill>
              <a:latin typeface="Poppins"/>
              <a:ea typeface="Poppins"/>
              <a:cs typeface="Poppins"/>
              <a:sym typeface="Poppins"/>
            </a:endParaRPr>
          </a:p>
        </p:txBody>
      </p:sp>
      <p:sp>
        <p:nvSpPr>
          <p:cNvPr id="324" name="Google Shape;324;g1f556383078_0_14"/>
          <p:cNvSpPr txBox="1"/>
          <p:nvPr/>
        </p:nvSpPr>
        <p:spPr>
          <a:xfrm>
            <a:off x="722850" y="2818525"/>
            <a:ext cx="2689200" cy="431100"/>
          </a:xfrm>
          <a:prstGeom prst="rect">
            <a:avLst/>
          </a:prstGeom>
          <a:solidFill>
            <a:srgbClr val="00206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s-419" sz="1600">
                <a:solidFill>
                  <a:srgbClr val="00FFFF"/>
                </a:solidFill>
                <a:latin typeface="Poppins"/>
                <a:ea typeface="Poppins"/>
                <a:cs typeface="Poppins"/>
                <a:sym typeface="Poppins"/>
              </a:rPr>
              <a:t>Date Formats</a:t>
            </a:r>
            <a:endParaRPr b="1" i="0" sz="1600" u="none" cap="none" strike="noStrike">
              <a:solidFill>
                <a:srgbClr val="00FFFF"/>
              </a:solidFill>
              <a:latin typeface="Poppins"/>
              <a:ea typeface="Poppins"/>
              <a:cs typeface="Poppins"/>
              <a:sym typeface="Poppins"/>
            </a:endParaRPr>
          </a:p>
        </p:txBody>
      </p:sp>
      <p:sp>
        <p:nvSpPr>
          <p:cNvPr id="325" name="Google Shape;325;g1f556383078_0_14"/>
          <p:cNvSpPr txBox="1"/>
          <p:nvPr/>
        </p:nvSpPr>
        <p:spPr>
          <a:xfrm>
            <a:off x="722850" y="3463925"/>
            <a:ext cx="2689200" cy="431100"/>
          </a:xfrm>
          <a:prstGeom prst="rect">
            <a:avLst/>
          </a:prstGeom>
          <a:solidFill>
            <a:srgbClr val="002060"/>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s-419" sz="1600">
                <a:solidFill>
                  <a:srgbClr val="00FFFF"/>
                </a:solidFill>
                <a:latin typeface="Poppins"/>
                <a:ea typeface="Poppins"/>
                <a:cs typeface="Poppins"/>
                <a:sym typeface="Poppins"/>
              </a:rPr>
              <a:t>Date Methods</a:t>
            </a:r>
            <a:endParaRPr b="1" sz="1600">
              <a:solidFill>
                <a:srgbClr val="00FFFF"/>
              </a:solidFill>
              <a:latin typeface="Poppins"/>
              <a:ea typeface="Poppins"/>
              <a:cs typeface="Poppins"/>
              <a:sym typeface="Poppins"/>
            </a:endParaRPr>
          </a:p>
        </p:txBody>
      </p:sp>
      <p:sp>
        <p:nvSpPr>
          <p:cNvPr id="326" name="Google Shape;326;g1f556383078_0_14"/>
          <p:cNvSpPr txBox="1"/>
          <p:nvPr/>
        </p:nvSpPr>
        <p:spPr>
          <a:xfrm>
            <a:off x="722850" y="4111125"/>
            <a:ext cx="2689200" cy="431100"/>
          </a:xfrm>
          <a:prstGeom prst="rect">
            <a:avLst/>
          </a:prstGeom>
          <a:solidFill>
            <a:srgbClr val="002060"/>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419" sz="1600">
                <a:solidFill>
                  <a:srgbClr val="00FFFF"/>
                </a:solidFill>
                <a:latin typeface="Poppins"/>
                <a:ea typeface="Poppins"/>
                <a:cs typeface="Poppins"/>
                <a:sym typeface="Poppins"/>
              </a:rPr>
              <a:t>Set Date Methods</a:t>
            </a:r>
            <a:endParaRPr b="1" sz="1600">
              <a:solidFill>
                <a:srgbClr val="00FFFF"/>
              </a:solidFill>
              <a:latin typeface="Poppins"/>
              <a:ea typeface="Poppins"/>
              <a:cs typeface="Poppins"/>
              <a:sym typeface="Poppins"/>
            </a:endParaRPr>
          </a:p>
        </p:txBody>
      </p:sp>
      <p:pic>
        <p:nvPicPr>
          <p:cNvPr id="327" name="Google Shape;327;g1f556383078_0_14">
            <a:hlinkClick r:id="rId7"/>
          </p:cNvPr>
          <p:cNvPicPr preferRelativeResize="0"/>
          <p:nvPr/>
        </p:nvPicPr>
        <p:blipFill>
          <a:blip r:embed="rId6">
            <a:alphaModFix/>
          </a:blip>
          <a:stretch>
            <a:fillRect/>
          </a:stretch>
        </p:blipFill>
        <p:spPr>
          <a:xfrm>
            <a:off x="3526150" y="3586375"/>
            <a:ext cx="241150" cy="241150"/>
          </a:xfrm>
          <a:prstGeom prst="rect">
            <a:avLst/>
          </a:prstGeom>
          <a:noFill/>
          <a:ln>
            <a:noFill/>
          </a:ln>
        </p:spPr>
      </p:pic>
      <p:pic>
        <p:nvPicPr>
          <p:cNvPr id="328" name="Google Shape;328;g1f556383078_0_14">
            <a:hlinkClick r:id="rId8"/>
          </p:cNvPr>
          <p:cNvPicPr preferRelativeResize="0"/>
          <p:nvPr/>
        </p:nvPicPr>
        <p:blipFill>
          <a:blip r:embed="rId6">
            <a:alphaModFix/>
          </a:blip>
          <a:stretch>
            <a:fillRect/>
          </a:stretch>
        </p:blipFill>
        <p:spPr>
          <a:xfrm>
            <a:off x="3526150" y="4202825"/>
            <a:ext cx="241150" cy="241150"/>
          </a:xfrm>
          <a:prstGeom prst="rect">
            <a:avLst/>
          </a:prstGeom>
          <a:noFill/>
          <a:ln>
            <a:noFill/>
          </a:ln>
        </p:spPr>
      </p:pic>
      <p:pic>
        <p:nvPicPr>
          <p:cNvPr id="329" name="Google Shape;329;g1f556383078_0_14">
            <a:hlinkClick r:id="rId9"/>
          </p:cNvPr>
          <p:cNvPicPr preferRelativeResize="0"/>
          <p:nvPr/>
        </p:nvPicPr>
        <p:blipFill>
          <a:blip r:embed="rId6">
            <a:alphaModFix/>
          </a:blip>
          <a:stretch>
            <a:fillRect/>
          </a:stretch>
        </p:blipFill>
        <p:spPr>
          <a:xfrm>
            <a:off x="3526150" y="2940975"/>
            <a:ext cx="241150" cy="241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df627ab269_0_20"/>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2800">
                <a:solidFill>
                  <a:srgbClr val="002060"/>
                </a:solidFill>
              </a:rPr>
              <a:t>Date</a:t>
            </a:r>
            <a:endParaRPr b="1" sz="2800">
              <a:solidFill>
                <a:srgbClr val="002060"/>
              </a:solidFill>
              <a:latin typeface="Arial"/>
              <a:ea typeface="Arial"/>
              <a:cs typeface="Arial"/>
              <a:sym typeface="Arial"/>
            </a:endParaRPr>
          </a:p>
        </p:txBody>
      </p:sp>
      <p:pic>
        <p:nvPicPr>
          <p:cNvPr id="335" name="Google Shape;335;g2df627ab269_0_20"/>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336" name="Google Shape;336;g2df627ab269_0_20"/>
          <p:cNvPicPr preferRelativeResize="0"/>
          <p:nvPr/>
        </p:nvPicPr>
        <p:blipFill rotWithShape="1">
          <a:blip r:embed="rId4">
            <a:alphaModFix/>
          </a:blip>
          <a:srcRect b="0" l="0" r="0" t="0"/>
          <a:stretch/>
        </p:blipFill>
        <p:spPr>
          <a:xfrm>
            <a:off x="311932" y="981785"/>
            <a:ext cx="8520120" cy="367236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df627ab269_0_15"/>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2800">
                <a:solidFill>
                  <a:srgbClr val="002060"/>
                </a:solidFill>
              </a:rPr>
              <a:t>Date (String)</a:t>
            </a:r>
            <a:endParaRPr b="1" sz="2800">
              <a:solidFill>
                <a:srgbClr val="002060"/>
              </a:solidFill>
              <a:latin typeface="Arial"/>
              <a:ea typeface="Arial"/>
              <a:cs typeface="Arial"/>
              <a:sym typeface="Arial"/>
            </a:endParaRPr>
          </a:p>
        </p:txBody>
      </p:sp>
      <p:pic>
        <p:nvPicPr>
          <p:cNvPr id="342" name="Google Shape;342;g2df627ab269_0_15"/>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343" name="Google Shape;343;g2df627ab269_0_15"/>
          <p:cNvPicPr preferRelativeResize="0"/>
          <p:nvPr/>
        </p:nvPicPr>
        <p:blipFill rotWithShape="1">
          <a:blip r:embed="rId4">
            <a:alphaModFix/>
          </a:blip>
          <a:srcRect b="0" l="0" r="21758" t="0"/>
          <a:stretch/>
        </p:blipFill>
        <p:spPr>
          <a:xfrm>
            <a:off x="604075" y="981775"/>
            <a:ext cx="7934761" cy="950760"/>
          </a:xfrm>
          <a:prstGeom prst="rect">
            <a:avLst/>
          </a:prstGeom>
          <a:noFill/>
          <a:ln>
            <a:noFill/>
          </a:ln>
        </p:spPr>
      </p:pic>
      <p:pic>
        <p:nvPicPr>
          <p:cNvPr id="344" name="Google Shape;344;g2df627ab269_0_15"/>
          <p:cNvPicPr preferRelativeResize="0"/>
          <p:nvPr/>
        </p:nvPicPr>
        <p:blipFill rotWithShape="1">
          <a:blip r:embed="rId5">
            <a:alphaModFix/>
          </a:blip>
          <a:srcRect b="0" l="0" r="21340" t="0"/>
          <a:stretch/>
        </p:blipFill>
        <p:spPr>
          <a:xfrm>
            <a:off x="604075" y="2140975"/>
            <a:ext cx="7935841" cy="927720"/>
          </a:xfrm>
          <a:prstGeom prst="rect">
            <a:avLst/>
          </a:prstGeom>
          <a:noFill/>
          <a:ln>
            <a:noFill/>
          </a:ln>
        </p:spPr>
      </p:pic>
      <p:pic>
        <p:nvPicPr>
          <p:cNvPr id="345" name="Google Shape;345;g2df627ab269_0_15"/>
          <p:cNvPicPr preferRelativeResize="0"/>
          <p:nvPr/>
        </p:nvPicPr>
        <p:blipFill rotWithShape="1">
          <a:blip r:embed="rId6">
            <a:alphaModFix/>
          </a:blip>
          <a:srcRect b="0" l="0" r="0" t="0"/>
          <a:stretch/>
        </p:blipFill>
        <p:spPr>
          <a:xfrm>
            <a:off x="604075" y="3370735"/>
            <a:ext cx="7934761" cy="9014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grpSp>
        <p:nvGrpSpPr>
          <p:cNvPr id="69" name="Google Shape;69;g1f51d33d9ef_0_2"/>
          <p:cNvGrpSpPr/>
          <p:nvPr/>
        </p:nvGrpSpPr>
        <p:grpSpPr>
          <a:xfrm>
            <a:off x="6038025" y="2920560"/>
            <a:ext cx="2469661" cy="1384500"/>
            <a:chOff x="6038025" y="2598925"/>
            <a:chExt cx="2469661" cy="1384500"/>
          </a:xfrm>
        </p:grpSpPr>
        <p:cxnSp>
          <p:nvCxnSpPr>
            <p:cNvPr id="70" name="Google Shape;70;g1f51d33d9ef_0_2"/>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71" name="Google Shape;71;g1f51d33d9ef_0_2"/>
            <p:cNvSpPr txBox="1"/>
            <p:nvPr/>
          </p:nvSpPr>
          <p:spPr>
            <a:xfrm>
              <a:off x="6640486" y="2598925"/>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419" sz="2000">
                  <a:latin typeface="Roboto"/>
                  <a:ea typeface="Roboto"/>
                  <a:cs typeface="Roboto"/>
                  <a:sym typeface="Roboto"/>
                </a:rPr>
                <a:t>Bases y Fundamentos</a:t>
              </a:r>
              <a:endParaRPr b="1" sz="20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lang="es-419" sz="1600">
                  <a:latin typeface="Roboto"/>
                  <a:ea typeface="Roboto"/>
                  <a:cs typeface="Roboto"/>
                  <a:sym typeface="Roboto"/>
                </a:rPr>
                <a:t>Módulos 1, 2, 3 y 4</a:t>
              </a:r>
              <a:endParaRPr b="1" sz="1600">
                <a:latin typeface="Roboto"/>
                <a:ea typeface="Roboto"/>
                <a:cs typeface="Roboto"/>
                <a:sym typeface="Roboto"/>
              </a:endParaRPr>
            </a:p>
          </p:txBody>
        </p:sp>
      </p:grpSp>
      <p:grpSp>
        <p:nvGrpSpPr>
          <p:cNvPr id="72" name="Google Shape;72;g1f51d33d9ef_0_2"/>
          <p:cNvGrpSpPr/>
          <p:nvPr/>
        </p:nvGrpSpPr>
        <p:grpSpPr>
          <a:xfrm>
            <a:off x="636321" y="2148078"/>
            <a:ext cx="2994729" cy="1384500"/>
            <a:chOff x="636321" y="1844098"/>
            <a:chExt cx="2994729" cy="1384500"/>
          </a:xfrm>
        </p:grpSpPr>
        <p:sp>
          <p:nvSpPr>
            <p:cNvPr id="73" name="Google Shape;73;g1f51d33d9ef_0_2"/>
            <p:cNvSpPr txBox="1"/>
            <p:nvPr/>
          </p:nvSpPr>
          <p:spPr>
            <a:xfrm>
              <a:off x="636321" y="1844098"/>
              <a:ext cx="1867200" cy="138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s-419" sz="2000">
                  <a:latin typeface="Roboto"/>
                  <a:ea typeface="Roboto"/>
                  <a:cs typeface="Roboto"/>
                  <a:sym typeface="Roboto"/>
                </a:rPr>
                <a:t>Núcleo</a:t>
              </a:r>
              <a:endParaRPr b="1" sz="2000">
                <a:latin typeface="Roboto"/>
                <a:ea typeface="Roboto"/>
                <a:cs typeface="Roboto"/>
                <a:sym typeface="Roboto"/>
              </a:endParaRPr>
            </a:p>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0"/>
                </a:spcBef>
                <a:spcAft>
                  <a:spcPts val="1600"/>
                </a:spcAft>
                <a:buNone/>
              </a:pPr>
              <a:r>
                <a:rPr lang="es-419" sz="1600">
                  <a:latin typeface="Roboto"/>
                  <a:ea typeface="Roboto"/>
                  <a:cs typeface="Roboto"/>
                  <a:sym typeface="Roboto"/>
                </a:rPr>
                <a:t>Módulos 5 y 6</a:t>
              </a:r>
              <a:endParaRPr b="1" sz="1600">
                <a:latin typeface="Roboto"/>
                <a:ea typeface="Roboto"/>
                <a:cs typeface="Roboto"/>
                <a:sym typeface="Roboto"/>
              </a:endParaRPr>
            </a:p>
          </p:txBody>
        </p:sp>
        <p:cxnSp>
          <p:nvCxnSpPr>
            <p:cNvPr id="74" name="Google Shape;74;g1f51d33d9ef_0_2"/>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75" name="Google Shape;75;g1f51d33d9ef_0_2"/>
            <p:cNvSpPr/>
            <p:nvPr/>
          </p:nvSpPr>
          <p:spPr>
            <a:xfrm>
              <a:off x="2503525" y="2327420"/>
              <a:ext cx="354000" cy="365400"/>
            </a:xfrm>
            <a:prstGeom prst="ellipse">
              <a:avLst/>
            </a:prstGeom>
            <a:solidFill>
              <a:srgbClr val="77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f51d33d9ef_0_2"/>
            <p:cNvSpPr txBox="1"/>
            <p:nvPr/>
          </p:nvSpPr>
          <p:spPr>
            <a:xfrm>
              <a:off x="2535025" y="2327420"/>
              <a:ext cx="291000" cy="3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419" sz="1200">
                  <a:solidFill>
                    <a:srgbClr val="FFFFFF"/>
                  </a:solidFill>
                  <a:latin typeface="Roboto"/>
                  <a:ea typeface="Roboto"/>
                  <a:cs typeface="Roboto"/>
                  <a:sym typeface="Roboto"/>
                </a:rPr>
                <a:t>2</a:t>
              </a:r>
              <a:endParaRPr>
                <a:solidFill>
                  <a:srgbClr val="FFFFFF"/>
                </a:solidFill>
                <a:latin typeface="Roboto"/>
                <a:ea typeface="Roboto"/>
                <a:cs typeface="Roboto"/>
                <a:sym typeface="Roboto"/>
              </a:endParaRPr>
            </a:p>
          </p:txBody>
        </p:sp>
      </p:grpSp>
      <p:grpSp>
        <p:nvGrpSpPr>
          <p:cNvPr id="77" name="Google Shape;77;g1f51d33d9ef_0_2"/>
          <p:cNvGrpSpPr/>
          <p:nvPr/>
        </p:nvGrpSpPr>
        <p:grpSpPr>
          <a:xfrm>
            <a:off x="4908100" y="1246895"/>
            <a:ext cx="3599586" cy="1384500"/>
            <a:chOff x="4908100" y="889950"/>
            <a:chExt cx="3599586" cy="1384500"/>
          </a:xfrm>
        </p:grpSpPr>
        <p:cxnSp>
          <p:nvCxnSpPr>
            <p:cNvPr id="78" name="Google Shape;78;g1f51d33d9ef_0_2"/>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79" name="Google Shape;79;g1f51d33d9ef_0_2"/>
            <p:cNvSpPr txBox="1"/>
            <p:nvPr/>
          </p:nvSpPr>
          <p:spPr>
            <a:xfrm>
              <a:off x="6640486" y="889950"/>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419" sz="2000">
                  <a:latin typeface="Roboto"/>
                  <a:ea typeface="Roboto"/>
                  <a:cs typeface="Roboto"/>
                  <a:sym typeface="Roboto"/>
                </a:rPr>
                <a:t>Resultado</a:t>
              </a:r>
              <a:endParaRPr b="1" sz="20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lang="es-419" sz="1600">
                  <a:latin typeface="Roboto"/>
                  <a:ea typeface="Roboto"/>
                  <a:cs typeface="Roboto"/>
                  <a:sym typeface="Roboto"/>
                </a:rPr>
                <a:t>Módulo 7</a:t>
              </a:r>
              <a:endParaRPr b="1" sz="1600">
                <a:latin typeface="Roboto"/>
                <a:ea typeface="Roboto"/>
                <a:cs typeface="Roboto"/>
                <a:sym typeface="Roboto"/>
              </a:endParaRPr>
            </a:p>
          </p:txBody>
        </p:sp>
      </p:grpSp>
      <p:grpSp>
        <p:nvGrpSpPr>
          <p:cNvPr id="80" name="Google Shape;80;g1f51d33d9ef_0_2"/>
          <p:cNvGrpSpPr/>
          <p:nvPr/>
        </p:nvGrpSpPr>
        <p:grpSpPr>
          <a:xfrm>
            <a:off x="2814594" y="1455100"/>
            <a:ext cx="3514811" cy="3252003"/>
            <a:chOff x="2991269" y="1153325"/>
            <a:chExt cx="3514811" cy="3252003"/>
          </a:xfrm>
        </p:grpSpPr>
        <p:sp>
          <p:nvSpPr>
            <p:cNvPr id="81" name="Google Shape;81;g1f51d33d9ef_0_2"/>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82" name="Google Shape;82;g1f51d33d9ef_0_2"/>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561561"/>
            </a:solidFill>
            <a:ln>
              <a:noFill/>
            </a:ln>
          </p:spPr>
        </p:sp>
        <p:sp>
          <p:nvSpPr>
            <p:cNvPr id="83" name="Google Shape;83;g1f51d33d9ef_0_2"/>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9325A5"/>
            </a:solidFill>
            <a:ln>
              <a:noFill/>
            </a:ln>
          </p:spPr>
        </p:sp>
        <p:sp>
          <p:nvSpPr>
            <p:cNvPr id="84" name="Google Shape;84;g1f51d33d9ef_0_2"/>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85" name="Google Shape;85;g1f51d33d9ef_0_2"/>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561561"/>
            </a:solidFill>
            <a:ln>
              <a:noFill/>
            </a:ln>
          </p:spPr>
        </p:sp>
        <p:sp>
          <p:nvSpPr>
            <p:cNvPr id="86" name="Google Shape;86;g1f51d33d9ef_0_2"/>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771E86"/>
            </a:solidFill>
            <a:ln>
              <a:noFill/>
            </a:ln>
          </p:spPr>
        </p:sp>
        <p:sp>
          <p:nvSpPr>
            <p:cNvPr id="87" name="Google Shape;87;g1f51d33d9ef_0_2"/>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561561"/>
            </a:solidFill>
            <a:ln>
              <a:noFill/>
            </a:ln>
          </p:spPr>
        </p:sp>
        <p:sp>
          <p:nvSpPr>
            <p:cNvPr id="88" name="Google Shape;88;g1f51d33d9ef_0_2"/>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rgbClr val="701C7F"/>
            </a:solidFill>
            <a:ln>
              <a:noFill/>
            </a:ln>
          </p:spPr>
        </p:sp>
      </p:grpSp>
      <p:sp>
        <p:nvSpPr>
          <p:cNvPr id="89" name="Google Shape;89;g1f51d33d9ef_0_2"/>
          <p:cNvSpPr/>
          <p:nvPr/>
        </p:nvSpPr>
        <p:spPr>
          <a:xfrm>
            <a:off x="6329400" y="1756450"/>
            <a:ext cx="354000" cy="365400"/>
          </a:xfrm>
          <a:prstGeom prst="ellipse">
            <a:avLst/>
          </a:prstGeom>
          <a:solidFill>
            <a:srgbClr val="77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1f51d33d9ef_0_2"/>
          <p:cNvSpPr/>
          <p:nvPr/>
        </p:nvSpPr>
        <p:spPr>
          <a:xfrm>
            <a:off x="6329400" y="3430100"/>
            <a:ext cx="354000" cy="365400"/>
          </a:xfrm>
          <a:prstGeom prst="ellipse">
            <a:avLst/>
          </a:prstGeom>
          <a:solidFill>
            <a:srgbClr val="77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f51d33d9ef_0_2"/>
          <p:cNvSpPr txBox="1"/>
          <p:nvPr/>
        </p:nvSpPr>
        <p:spPr>
          <a:xfrm>
            <a:off x="6360900" y="1756450"/>
            <a:ext cx="291000" cy="3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419" sz="1200">
                <a:solidFill>
                  <a:srgbClr val="FFFFFF"/>
                </a:solidFill>
                <a:latin typeface="Roboto"/>
                <a:ea typeface="Roboto"/>
                <a:cs typeface="Roboto"/>
                <a:sym typeface="Roboto"/>
              </a:rPr>
              <a:t>3</a:t>
            </a:r>
            <a:endParaRPr>
              <a:solidFill>
                <a:srgbClr val="FFFFFF"/>
              </a:solidFill>
              <a:latin typeface="Roboto"/>
              <a:ea typeface="Roboto"/>
              <a:cs typeface="Roboto"/>
              <a:sym typeface="Roboto"/>
            </a:endParaRPr>
          </a:p>
        </p:txBody>
      </p:sp>
      <p:sp>
        <p:nvSpPr>
          <p:cNvPr id="92" name="Google Shape;92;g1f51d33d9ef_0_2"/>
          <p:cNvSpPr txBox="1"/>
          <p:nvPr/>
        </p:nvSpPr>
        <p:spPr>
          <a:xfrm>
            <a:off x="6360900" y="3430100"/>
            <a:ext cx="291000" cy="3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419" sz="1200">
                <a:solidFill>
                  <a:srgbClr val="FFFFFF"/>
                </a:solidFill>
                <a:latin typeface="Roboto"/>
                <a:ea typeface="Roboto"/>
                <a:cs typeface="Roboto"/>
                <a:sym typeface="Roboto"/>
              </a:rPr>
              <a:t>1</a:t>
            </a:r>
            <a:endParaRPr>
              <a:solidFill>
                <a:srgbClr val="FFFFFF"/>
              </a:solidFill>
              <a:latin typeface="Roboto"/>
              <a:ea typeface="Roboto"/>
              <a:cs typeface="Roboto"/>
              <a:sym typeface="Roboto"/>
            </a:endParaRPr>
          </a:p>
        </p:txBody>
      </p:sp>
      <p:sp>
        <p:nvSpPr>
          <p:cNvPr id="93" name="Google Shape;93;g1f51d33d9ef_0_2"/>
          <p:cNvSpPr txBox="1"/>
          <p:nvPr/>
        </p:nvSpPr>
        <p:spPr>
          <a:xfrm>
            <a:off x="515275" y="590150"/>
            <a:ext cx="5506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lang="es-419" sz="3000">
                <a:solidFill>
                  <a:srgbClr val="002060"/>
                </a:solidFill>
                <a:latin typeface="Poppins"/>
                <a:ea typeface="Poppins"/>
                <a:cs typeface="Poppins"/>
                <a:sym typeface="Poppins"/>
              </a:rPr>
              <a:t>Estructura del Curso</a:t>
            </a:r>
            <a:endParaRPr b="1" i="0" sz="3000" u="none" cap="none" strike="noStrike">
              <a:solidFill>
                <a:srgbClr val="002060"/>
              </a:solidFill>
              <a:latin typeface="Poppins"/>
              <a:ea typeface="Poppins"/>
              <a:cs typeface="Poppins"/>
              <a:sym typeface="Poppins"/>
            </a:endParaRPr>
          </a:p>
        </p:txBody>
      </p:sp>
      <p:pic>
        <p:nvPicPr>
          <p:cNvPr id="94" name="Google Shape;94;g1f51d33d9ef_0_2"/>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df627ab269_0_0"/>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2800">
                <a:solidFill>
                  <a:srgbClr val="002060"/>
                </a:solidFill>
              </a:rPr>
              <a:t>Date (Ejercicio)</a:t>
            </a:r>
            <a:endParaRPr b="1" sz="2800">
              <a:solidFill>
                <a:srgbClr val="002060"/>
              </a:solidFill>
              <a:latin typeface="Arial"/>
              <a:ea typeface="Arial"/>
              <a:cs typeface="Arial"/>
              <a:sym typeface="Arial"/>
            </a:endParaRPr>
          </a:p>
        </p:txBody>
      </p:sp>
      <p:pic>
        <p:nvPicPr>
          <p:cNvPr id="351" name="Google Shape;351;g2df627ab269_0_0"/>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352" name="Google Shape;352;g2df627ab269_0_0"/>
          <p:cNvPicPr preferRelativeResize="0"/>
          <p:nvPr/>
        </p:nvPicPr>
        <p:blipFill rotWithShape="1">
          <a:blip r:embed="rId4">
            <a:alphaModFix/>
          </a:blip>
          <a:srcRect b="0" l="0" r="0" t="0"/>
          <a:stretch/>
        </p:blipFill>
        <p:spPr>
          <a:xfrm>
            <a:off x="0" y="1499760"/>
            <a:ext cx="9143641" cy="36432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f569ee2578_0_18"/>
          <p:cNvSpPr txBox="1"/>
          <p:nvPr/>
        </p:nvSpPr>
        <p:spPr>
          <a:xfrm>
            <a:off x="403429" y="344475"/>
            <a:ext cx="62118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Operaciones de comparación</a:t>
            </a:r>
            <a:endParaRPr b="1" sz="2800">
              <a:solidFill>
                <a:srgbClr val="002060"/>
              </a:solidFill>
            </a:endParaRPr>
          </a:p>
        </p:txBody>
      </p:sp>
      <p:pic>
        <p:nvPicPr>
          <p:cNvPr id="358" name="Google Shape;358;g1f569ee2578_0_18"/>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359" name="Google Shape;359;g1f569ee2578_0_18">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pic>
        <p:nvPicPr>
          <p:cNvPr id="360" name="Google Shape;360;g1f569ee2578_0_18"/>
          <p:cNvPicPr preferRelativeResize="0"/>
          <p:nvPr/>
        </p:nvPicPr>
        <p:blipFill rotWithShape="1">
          <a:blip r:embed="rId6">
            <a:alphaModFix/>
          </a:blip>
          <a:srcRect b="0" l="0" r="0" t="0"/>
          <a:stretch/>
        </p:blipFill>
        <p:spPr>
          <a:xfrm>
            <a:off x="403425" y="1026300"/>
            <a:ext cx="5529776" cy="3090901"/>
          </a:xfrm>
          <a:prstGeom prst="rect">
            <a:avLst/>
          </a:prstGeom>
          <a:noFill/>
          <a:ln>
            <a:noFill/>
          </a:ln>
          <a:effectLst>
            <a:outerShdw blurRad="57150" rotWithShape="0" algn="bl" dir="5400000" dist="19050">
              <a:srgbClr val="000000">
                <a:alpha val="50000"/>
              </a:srgbClr>
            </a:outerShdw>
          </a:effectLst>
        </p:spPr>
      </p:pic>
      <p:pic>
        <p:nvPicPr>
          <p:cNvPr id="361" name="Google Shape;361;g1f569ee2578_0_18"/>
          <p:cNvPicPr preferRelativeResize="0"/>
          <p:nvPr/>
        </p:nvPicPr>
        <p:blipFill rotWithShape="1">
          <a:blip r:embed="rId7">
            <a:alphaModFix/>
          </a:blip>
          <a:srcRect b="0" l="0" r="0" t="0"/>
          <a:stretch/>
        </p:blipFill>
        <p:spPr>
          <a:xfrm>
            <a:off x="6107468" y="1026299"/>
            <a:ext cx="2884133" cy="30909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f556383078_0_8"/>
          <p:cNvSpPr txBox="1"/>
          <p:nvPr/>
        </p:nvSpPr>
        <p:spPr>
          <a:xfrm>
            <a:off x="403429" y="344475"/>
            <a:ext cx="61869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Estructuras de control (IF)</a:t>
            </a:r>
            <a:endParaRPr b="1" sz="2800">
              <a:solidFill>
                <a:srgbClr val="002060"/>
              </a:solidFill>
            </a:endParaRPr>
          </a:p>
        </p:txBody>
      </p:sp>
      <p:pic>
        <p:nvPicPr>
          <p:cNvPr id="367" name="Google Shape;367;g1f556383078_0_8"/>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368" name="Google Shape;368;g1f556383078_0_8">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pic>
        <p:nvPicPr>
          <p:cNvPr id="369" name="Google Shape;369;g1f556383078_0_8"/>
          <p:cNvPicPr preferRelativeResize="0"/>
          <p:nvPr/>
        </p:nvPicPr>
        <p:blipFill rotWithShape="1">
          <a:blip r:embed="rId6">
            <a:alphaModFix/>
          </a:blip>
          <a:srcRect b="0" l="0" r="0" t="0"/>
          <a:stretch/>
        </p:blipFill>
        <p:spPr>
          <a:xfrm>
            <a:off x="2225613" y="1793000"/>
            <a:ext cx="4692769" cy="1382050"/>
          </a:xfrm>
          <a:prstGeom prst="rect">
            <a:avLst/>
          </a:prstGeom>
          <a:noFill/>
          <a:ln>
            <a:noFill/>
          </a:ln>
          <a:effectLst>
            <a:outerShdw blurRad="57150" rotWithShape="0" algn="bl" dir="5400000" dist="19050">
              <a:srgbClr val="000000">
                <a:alpha val="50000"/>
              </a:srgbClr>
            </a:outerShdw>
          </a:effectLst>
        </p:spPr>
      </p:pic>
      <p:sp>
        <p:nvSpPr>
          <p:cNvPr id="370" name="Google Shape;370;g1f556383078_0_8"/>
          <p:cNvSpPr txBox="1"/>
          <p:nvPr/>
        </p:nvSpPr>
        <p:spPr>
          <a:xfrm>
            <a:off x="403425" y="981775"/>
            <a:ext cx="8433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Utilizado para alternar comportamiento en base a una condición.</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Ejecutar un código u otro si se cumple alguna condición.</a:t>
            </a:r>
            <a:endParaRPr b="0" i="0" sz="1800" u="none" cap="none" strike="noStrike">
              <a:solidFill>
                <a:srgbClr val="434343"/>
              </a:solidFill>
              <a:latin typeface="Arial"/>
              <a:ea typeface="Arial"/>
              <a:cs typeface="Arial"/>
              <a:sym typeface="Arial"/>
            </a:endParaRPr>
          </a:p>
        </p:txBody>
      </p:sp>
      <p:sp>
        <p:nvSpPr>
          <p:cNvPr id="371" name="Google Shape;371;g1f556383078_0_8"/>
          <p:cNvSpPr/>
          <p:nvPr/>
        </p:nvSpPr>
        <p:spPr>
          <a:xfrm>
            <a:off x="1754100" y="3425875"/>
            <a:ext cx="5635800" cy="972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600"/>
              <a:buFont typeface="Arial"/>
              <a:buNone/>
            </a:pPr>
            <a:r>
              <a:rPr b="1" lang="es-419" sz="1600">
                <a:solidFill>
                  <a:srgbClr val="333333"/>
                </a:solidFill>
                <a:latin typeface="Calibri"/>
                <a:ea typeface="Calibri"/>
                <a:cs typeface="Calibri"/>
                <a:sym typeface="Calibri"/>
              </a:rPr>
              <a:t>if: </a:t>
            </a:r>
            <a:r>
              <a:rPr lang="es-419" sz="1600">
                <a:solidFill>
                  <a:srgbClr val="333333"/>
                </a:solidFill>
                <a:latin typeface="Calibri"/>
                <a:ea typeface="Calibri"/>
                <a:cs typeface="Calibri"/>
                <a:sym typeface="Calibri"/>
              </a:rPr>
              <a:t>bloque de código a ejecutar si condición es true</a:t>
            </a:r>
            <a:endParaRPr>
              <a:solidFill>
                <a:schemeClr val="dk1"/>
              </a:solidFill>
            </a:endParaRPr>
          </a:p>
          <a:p>
            <a:pPr indent="0" lvl="0" marL="0" rtl="0" algn="l">
              <a:spcBef>
                <a:spcPts val="0"/>
              </a:spcBef>
              <a:spcAft>
                <a:spcPts val="0"/>
              </a:spcAft>
              <a:buClr>
                <a:schemeClr val="dk1"/>
              </a:buClr>
              <a:buSzPts val="1600"/>
              <a:buFont typeface="Arial"/>
              <a:buNone/>
            </a:pPr>
            <a:r>
              <a:rPr b="1" lang="es-419" sz="1600">
                <a:solidFill>
                  <a:srgbClr val="333333"/>
                </a:solidFill>
                <a:latin typeface="Calibri"/>
                <a:ea typeface="Calibri"/>
                <a:cs typeface="Calibri"/>
                <a:sym typeface="Calibri"/>
              </a:rPr>
              <a:t>else: </a:t>
            </a:r>
            <a:r>
              <a:rPr lang="es-419" sz="1600">
                <a:solidFill>
                  <a:srgbClr val="333333"/>
                </a:solidFill>
                <a:latin typeface="Calibri"/>
                <a:ea typeface="Calibri"/>
                <a:cs typeface="Calibri"/>
                <a:sym typeface="Calibri"/>
              </a:rPr>
              <a:t>bloque a ejecutar si condición es false</a:t>
            </a:r>
            <a:endParaRPr>
              <a:solidFill>
                <a:schemeClr val="dk1"/>
              </a:solidFill>
            </a:endParaRPr>
          </a:p>
          <a:p>
            <a:pPr indent="0" lvl="0" marL="0" rtl="0" algn="l">
              <a:spcBef>
                <a:spcPts val="0"/>
              </a:spcBef>
              <a:spcAft>
                <a:spcPts val="0"/>
              </a:spcAft>
              <a:buClr>
                <a:schemeClr val="dk1"/>
              </a:buClr>
              <a:buSzPts val="1600"/>
              <a:buFont typeface="Arial"/>
              <a:buNone/>
            </a:pPr>
            <a:r>
              <a:rPr b="1" lang="es-419" sz="1600">
                <a:solidFill>
                  <a:srgbClr val="333333"/>
                </a:solidFill>
                <a:latin typeface="Calibri"/>
                <a:ea typeface="Calibri"/>
                <a:cs typeface="Calibri"/>
                <a:sym typeface="Calibri"/>
              </a:rPr>
              <a:t>else if: </a:t>
            </a:r>
            <a:r>
              <a:rPr lang="es-419" sz="1600">
                <a:solidFill>
                  <a:srgbClr val="333333"/>
                </a:solidFill>
                <a:latin typeface="Calibri"/>
                <a:ea typeface="Calibri"/>
                <a:cs typeface="Calibri"/>
                <a:sym typeface="Calibri"/>
              </a:rPr>
              <a:t>nueva condición a evaluar si la primera condición es falsa.</a:t>
            </a:r>
            <a:endParaRPr b="1" sz="1600">
              <a:solidFill>
                <a:srgbClr val="333333"/>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f569ee2578_0_12"/>
          <p:cNvSpPr txBox="1"/>
          <p:nvPr/>
        </p:nvSpPr>
        <p:spPr>
          <a:xfrm>
            <a:off x="403428" y="344475"/>
            <a:ext cx="59361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Estructuras de control (SWITCH)</a:t>
            </a:r>
            <a:endParaRPr b="1" sz="2800">
              <a:solidFill>
                <a:srgbClr val="002060"/>
              </a:solidFill>
            </a:endParaRPr>
          </a:p>
        </p:txBody>
      </p:sp>
      <p:pic>
        <p:nvPicPr>
          <p:cNvPr id="377" name="Google Shape;377;g1f569ee2578_0_12"/>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378" name="Google Shape;378;g1f569ee2578_0_12">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pic>
        <p:nvPicPr>
          <p:cNvPr id="379" name="Google Shape;379;g1f569ee2578_0_12"/>
          <p:cNvPicPr preferRelativeResize="0"/>
          <p:nvPr/>
        </p:nvPicPr>
        <p:blipFill rotWithShape="1">
          <a:blip r:embed="rId6">
            <a:alphaModFix/>
          </a:blip>
          <a:srcRect b="0" l="0" r="0" t="0"/>
          <a:stretch/>
        </p:blipFill>
        <p:spPr>
          <a:xfrm>
            <a:off x="6339450" y="1830250"/>
            <a:ext cx="2128950" cy="2462825"/>
          </a:xfrm>
          <a:prstGeom prst="rect">
            <a:avLst/>
          </a:prstGeom>
          <a:noFill/>
          <a:ln>
            <a:noFill/>
          </a:ln>
          <a:effectLst>
            <a:outerShdw blurRad="57150" rotWithShape="0" algn="bl" dir="5400000" dist="19050">
              <a:srgbClr val="000000">
                <a:alpha val="50000"/>
              </a:srgbClr>
            </a:outerShdw>
          </a:effectLst>
        </p:spPr>
      </p:pic>
      <p:sp>
        <p:nvSpPr>
          <p:cNvPr id="380" name="Google Shape;380;g1f569ee2578_0_12"/>
          <p:cNvSpPr txBox="1"/>
          <p:nvPr/>
        </p:nvSpPr>
        <p:spPr>
          <a:xfrm>
            <a:off x="701725" y="1830250"/>
            <a:ext cx="5129100" cy="1242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434343"/>
              </a:buClr>
              <a:buSzPts val="1800"/>
              <a:buFont typeface="Calibri"/>
              <a:buChar char="●"/>
            </a:pPr>
            <a:r>
              <a:rPr lang="es-419" sz="1800">
                <a:solidFill>
                  <a:srgbClr val="434343"/>
                </a:solidFill>
                <a:latin typeface="Calibri"/>
                <a:ea typeface="Calibri"/>
                <a:cs typeface="Calibri"/>
                <a:sym typeface="Calibri"/>
              </a:rPr>
              <a:t>l</a:t>
            </a:r>
            <a:r>
              <a:rPr b="0" i="0" lang="es-419" sz="1800" u="none" cap="none" strike="noStrike">
                <a:solidFill>
                  <a:srgbClr val="434343"/>
                </a:solidFill>
                <a:latin typeface="Calibri"/>
                <a:ea typeface="Calibri"/>
                <a:cs typeface="Calibri"/>
                <a:sym typeface="Calibri"/>
              </a:rPr>
              <a:t>a expresión es evaluada una vez.</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Calibri"/>
              <a:buChar char="●"/>
            </a:pPr>
            <a:r>
              <a:rPr b="0" i="0" lang="es-419" sz="1800" u="none" cap="none" strike="noStrike">
                <a:solidFill>
                  <a:srgbClr val="434343"/>
                </a:solidFill>
                <a:latin typeface="Calibri"/>
                <a:ea typeface="Calibri"/>
                <a:cs typeface="Calibri"/>
                <a:sym typeface="Calibri"/>
              </a:rPr>
              <a:t>el valor es comparado con cada “case”</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Calibri"/>
              <a:buChar char="●"/>
            </a:pPr>
            <a:r>
              <a:rPr b="0" i="0" lang="es-419" sz="1800" u="none" cap="none" strike="noStrike">
                <a:solidFill>
                  <a:srgbClr val="434343"/>
                </a:solidFill>
                <a:latin typeface="Calibri"/>
                <a:ea typeface="Calibri"/>
                <a:cs typeface="Calibri"/>
                <a:sym typeface="Calibri"/>
              </a:rPr>
              <a:t>si algún “case” coincide, se ejecuta su bloque.</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Calibri"/>
              <a:buChar char="●"/>
            </a:pPr>
            <a:r>
              <a:rPr b="0" i="0" lang="es-419" sz="1800" u="none" cap="none" strike="noStrike">
                <a:solidFill>
                  <a:srgbClr val="434343"/>
                </a:solidFill>
                <a:latin typeface="Calibri"/>
                <a:ea typeface="Calibri"/>
                <a:cs typeface="Calibri"/>
                <a:sym typeface="Calibri"/>
              </a:rPr>
              <a:t>si ninguno coincide, se ejecuta el bloque default</a:t>
            </a:r>
            <a:endParaRPr b="0" i="0" sz="1800" u="none" cap="none" strike="noStrike">
              <a:solidFill>
                <a:srgbClr val="434343"/>
              </a:solidFill>
              <a:latin typeface="Calibri"/>
              <a:ea typeface="Calibri"/>
              <a:cs typeface="Calibri"/>
              <a:sym typeface="Calibri"/>
            </a:endParaRPr>
          </a:p>
        </p:txBody>
      </p:sp>
      <p:sp>
        <p:nvSpPr>
          <p:cNvPr id="381" name="Google Shape;381;g1f569ee2578_0_12"/>
          <p:cNvSpPr txBox="1"/>
          <p:nvPr/>
        </p:nvSpPr>
        <p:spPr>
          <a:xfrm>
            <a:off x="403425" y="981775"/>
            <a:ext cx="8064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Utilizado para ejecutar uno de muchos bloques de ejecución. se utiliza para realizar diferentes acciones en función de diferentes condiciones.</a:t>
            </a:r>
            <a:endParaRPr b="0" i="0" sz="1800" u="none" cap="none" strike="noStrike">
              <a:solidFill>
                <a:srgbClr val="434343"/>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f569ee2578_0_6"/>
          <p:cNvSpPr txBox="1"/>
          <p:nvPr/>
        </p:nvSpPr>
        <p:spPr>
          <a:xfrm>
            <a:off x="403428" y="344475"/>
            <a:ext cx="59121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Estructuras de repetición (FOR)</a:t>
            </a:r>
            <a:endParaRPr b="1" sz="2800">
              <a:solidFill>
                <a:srgbClr val="002060"/>
              </a:solidFill>
            </a:endParaRPr>
          </a:p>
        </p:txBody>
      </p:sp>
      <p:pic>
        <p:nvPicPr>
          <p:cNvPr id="387" name="Google Shape;387;g1f569ee2578_0_6"/>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388" name="Google Shape;388;g1f569ee2578_0_6">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pic>
        <p:nvPicPr>
          <p:cNvPr id="389" name="Google Shape;389;g1f569ee2578_0_6"/>
          <p:cNvPicPr preferRelativeResize="0"/>
          <p:nvPr/>
        </p:nvPicPr>
        <p:blipFill rotWithShape="1">
          <a:blip r:embed="rId6">
            <a:alphaModFix/>
          </a:blip>
          <a:srcRect b="0" l="0" r="0" t="0"/>
          <a:stretch/>
        </p:blipFill>
        <p:spPr>
          <a:xfrm>
            <a:off x="2917775" y="1465170"/>
            <a:ext cx="5550635" cy="1834068"/>
          </a:xfrm>
          <a:prstGeom prst="rect">
            <a:avLst/>
          </a:prstGeom>
          <a:noFill/>
          <a:ln>
            <a:noFill/>
          </a:ln>
          <a:effectLst>
            <a:outerShdw blurRad="57150" rotWithShape="0" algn="bl" dir="5400000" dist="19050">
              <a:srgbClr val="000000">
                <a:alpha val="50000"/>
              </a:srgbClr>
            </a:outerShdw>
          </a:effectLst>
        </p:spPr>
      </p:pic>
      <p:pic>
        <p:nvPicPr>
          <p:cNvPr id="390" name="Google Shape;390;g1f569ee2578_0_6"/>
          <p:cNvPicPr preferRelativeResize="0"/>
          <p:nvPr/>
        </p:nvPicPr>
        <p:blipFill rotWithShape="1">
          <a:blip r:embed="rId7">
            <a:alphaModFix/>
          </a:blip>
          <a:srcRect b="0" l="3185" r="11627" t="0"/>
          <a:stretch/>
        </p:blipFill>
        <p:spPr>
          <a:xfrm>
            <a:off x="403425" y="2021688"/>
            <a:ext cx="2343875" cy="721050"/>
          </a:xfrm>
          <a:prstGeom prst="rect">
            <a:avLst/>
          </a:prstGeom>
          <a:noFill/>
          <a:ln>
            <a:noFill/>
          </a:ln>
          <a:effectLst>
            <a:outerShdw blurRad="57150" rotWithShape="0" algn="bl" dir="5400000" dist="19050">
              <a:srgbClr val="000000">
                <a:alpha val="50000"/>
              </a:srgbClr>
            </a:outerShdw>
          </a:effectLst>
        </p:spPr>
      </p:pic>
      <p:sp>
        <p:nvSpPr>
          <p:cNvPr id="391" name="Google Shape;391;g1f569ee2578_0_6"/>
          <p:cNvSpPr txBox="1"/>
          <p:nvPr/>
        </p:nvSpPr>
        <p:spPr>
          <a:xfrm>
            <a:off x="403426" y="981774"/>
            <a:ext cx="8276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chemeClr val="dk1"/>
                </a:solidFill>
                <a:latin typeface="Arial"/>
                <a:ea typeface="Arial"/>
                <a:cs typeface="Arial"/>
                <a:sym typeface="Arial"/>
              </a:rPr>
              <a:t>Utilizado para ejecutar un bloque de código un número de veces.</a:t>
            </a:r>
            <a:endParaRPr b="0" i="0" sz="1400" u="none" cap="none" strike="noStrike">
              <a:solidFill>
                <a:schemeClr val="dk1"/>
              </a:solidFill>
              <a:latin typeface="Arial"/>
              <a:ea typeface="Arial"/>
              <a:cs typeface="Arial"/>
              <a:sym typeface="Arial"/>
            </a:endParaRPr>
          </a:p>
        </p:txBody>
      </p:sp>
      <p:sp>
        <p:nvSpPr>
          <p:cNvPr id="392" name="Google Shape;392;g1f569ee2578_0_6"/>
          <p:cNvSpPr txBox="1"/>
          <p:nvPr/>
        </p:nvSpPr>
        <p:spPr>
          <a:xfrm>
            <a:off x="403425" y="3636600"/>
            <a:ext cx="8064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600">
                <a:solidFill>
                  <a:srgbClr val="434343"/>
                </a:solidFill>
              </a:rPr>
              <a:t>Expresión 1: S</a:t>
            </a:r>
            <a:r>
              <a:rPr lang="es-419" sz="1600">
                <a:solidFill>
                  <a:srgbClr val="434343"/>
                </a:solidFill>
              </a:rPr>
              <a:t>e utilizará para inicializar la variable utilizada en el bucle (sea i = 0).</a:t>
            </a:r>
            <a:endParaRPr sz="1600">
              <a:solidFill>
                <a:srgbClr val="434343"/>
              </a:solidFill>
            </a:endParaRPr>
          </a:p>
          <a:p>
            <a:pPr indent="0" lvl="0" marL="0" rtl="0" algn="l">
              <a:spcBef>
                <a:spcPts val="0"/>
              </a:spcBef>
              <a:spcAft>
                <a:spcPts val="0"/>
              </a:spcAft>
              <a:buNone/>
            </a:pPr>
            <a:r>
              <a:rPr lang="es-419" sz="1600">
                <a:solidFill>
                  <a:srgbClr val="434343"/>
                </a:solidFill>
              </a:rPr>
              <a:t>Expresión 2: A menudo se utiliza para evaluar la condición de la variable inicial.</a:t>
            </a:r>
            <a:endParaRPr sz="1600">
              <a:solidFill>
                <a:srgbClr val="434343"/>
              </a:solidFill>
            </a:endParaRPr>
          </a:p>
          <a:p>
            <a:pPr indent="0" lvl="0" marL="0" rtl="0" algn="l">
              <a:spcBef>
                <a:spcPts val="0"/>
              </a:spcBef>
              <a:spcAft>
                <a:spcPts val="0"/>
              </a:spcAft>
              <a:buClr>
                <a:schemeClr val="dk1"/>
              </a:buClr>
              <a:buSzPts val="1100"/>
              <a:buFont typeface="Arial"/>
              <a:buNone/>
            </a:pPr>
            <a:r>
              <a:rPr lang="es-419" sz="1600">
                <a:solidFill>
                  <a:srgbClr val="434343"/>
                </a:solidFill>
              </a:rPr>
              <a:t>Expresión 3: Por lo general incrementa o decrementa el valor de la variable inicial.</a:t>
            </a:r>
            <a:endParaRPr sz="1600">
              <a:solidFill>
                <a:srgbClr val="434343"/>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f569ee2578_0_0"/>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Estructuras de repetición (WHILE)</a:t>
            </a:r>
            <a:endParaRPr b="1" sz="2800">
              <a:solidFill>
                <a:srgbClr val="002060"/>
              </a:solidFill>
            </a:endParaRPr>
          </a:p>
        </p:txBody>
      </p:sp>
      <p:pic>
        <p:nvPicPr>
          <p:cNvPr id="398" name="Google Shape;398;g1f569ee2578_0_0"/>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399" name="Google Shape;399;g1f569ee2578_0_0">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pic>
        <p:nvPicPr>
          <p:cNvPr id="400" name="Google Shape;400;g1f569ee2578_0_0"/>
          <p:cNvPicPr preferRelativeResize="0"/>
          <p:nvPr/>
        </p:nvPicPr>
        <p:blipFill rotWithShape="1">
          <a:blip r:embed="rId6">
            <a:alphaModFix/>
          </a:blip>
          <a:srcRect b="13022" l="3211" r="21054" t="10506"/>
          <a:stretch/>
        </p:blipFill>
        <p:spPr>
          <a:xfrm>
            <a:off x="405250" y="1465175"/>
            <a:ext cx="2889753" cy="727725"/>
          </a:xfrm>
          <a:prstGeom prst="rect">
            <a:avLst/>
          </a:prstGeom>
          <a:noFill/>
          <a:ln>
            <a:noFill/>
          </a:ln>
          <a:effectLst>
            <a:outerShdw blurRad="57150" rotWithShape="0" algn="bl" dir="5400000" dist="19050">
              <a:srgbClr val="000000">
                <a:alpha val="50000"/>
              </a:srgbClr>
            </a:outerShdw>
          </a:effectLst>
        </p:spPr>
      </p:pic>
      <p:sp>
        <p:nvSpPr>
          <p:cNvPr id="401" name="Google Shape;401;g1f569ee2578_0_0"/>
          <p:cNvSpPr txBox="1"/>
          <p:nvPr/>
        </p:nvSpPr>
        <p:spPr>
          <a:xfrm>
            <a:off x="405252" y="981775"/>
            <a:ext cx="8431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Utilizado para ejecutar un bloque de código </a:t>
            </a:r>
            <a:r>
              <a:rPr lang="es-419" sz="1800">
                <a:solidFill>
                  <a:srgbClr val="434343"/>
                </a:solidFill>
              </a:rPr>
              <a:t>mientras cierta </a:t>
            </a:r>
            <a:r>
              <a:rPr b="0" i="0" lang="es-419" sz="1800" u="none" cap="none" strike="noStrike">
                <a:solidFill>
                  <a:srgbClr val="434343"/>
                </a:solidFill>
                <a:latin typeface="Arial"/>
                <a:ea typeface="Arial"/>
                <a:cs typeface="Arial"/>
                <a:sym typeface="Arial"/>
              </a:rPr>
              <a:t>condición sea </a:t>
            </a:r>
            <a:r>
              <a:rPr b="1" i="0" lang="es-419" sz="1800" u="none" cap="none" strike="noStrike">
                <a:solidFill>
                  <a:srgbClr val="434343"/>
                </a:solidFill>
                <a:latin typeface="Arial"/>
                <a:ea typeface="Arial"/>
                <a:cs typeface="Arial"/>
                <a:sym typeface="Arial"/>
              </a:rPr>
              <a:t>true</a:t>
            </a:r>
            <a:endParaRPr b="0" i="0" sz="1800" u="none" cap="none" strike="noStrike">
              <a:solidFill>
                <a:srgbClr val="434343"/>
              </a:solidFill>
              <a:latin typeface="Arial"/>
              <a:ea typeface="Arial"/>
              <a:cs typeface="Arial"/>
              <a:sym typeface="Arial"/>
            </a:endParaRPr>
          </a:p>
        </p:txBody>
      </p:sp>
      <p:pic>
        <p:nvPicPr>
          <p:cNvPr id="402" name="Google Shape;402;g1f569ee2578_0_0"/>
          <p:cNvPicPr preferRelativeResize="0"/>
          <p:nvPr/>
        </p:nvPicPr>
        <p:blipFill rotWithShape="1">
          <a:blip r:embed="rId7">
            <a:alphaModFix/>
          </a:blip>
          <a:srcRect b="0" l="0" r="0" t="0"/>
          <a:stretch/>
        </p:blipFill>
        <p:spPr>
          <a:xfrm>
            <a:off x="3665915" y="1465175"/>
            <a:ext cx="3242735" cy="856075"/>
          </a:xfrm>
          <a:prstGeom prst="rect">
            <a:avLst/>
          </a:prstGeom>
          <a:noFill/>
          <a:ln>
            <a:noFill/>
          </a:ln>
          <a:effectLst>
            <a:outerShdw blurRad="57150" rotWithShape="0" algn="bl" dir="5400000" dist="19050">
              <a:srgbClr val="000000">
                <a:alpha val="50000"/>
              </a:srgbClr>
            </a:outerShdw>
          </a:effectLst>
        </p:spPr>
      </p:pic>
      <p:pic>
        <p:nvPicPr>
          <p:cNvPr id="403" name="Google Shape;403;g1f569ee2578_0_0"/>
          <p:cNvPicPr preferRelativeResize="0"/>
          <p:nvPr/>
        </p:nvPicPr>
        <p:blipFill rotWithShape="1">
          <a:blip r:embed="rId8">
            <a:alphaModFix/>
          </a:blip>
          <a:srcRect b="0" l="0" r="0" t="0"/>
          <a:stretch/>
        </p:blipFill>
        <p:spPr>
          <a:xfrm>
            <a:off x="6992046" y="1465186"/>
            <a:ext cx="1476357" cy="2569028"/>
          </a:xfrm>
          <a:prstGeom prst="rect">
            <a:avLst/>
          </a:prstGeom>
          <a:noFill/>
          <a:ln>
            <a:noFill/>
          </a:ln>
          <a:effectLst>
            <a:outerShdw blurRad="57150" rotWithShape="0" algn="bl" dir="5400000" dist="19050">
              <a:srgbClr val="000000">
                <a:alpha val="50000"/>
              </a:srgbClr>
            </a:outerShdw>
          </a:effectLst>
        </p:spPr>
      </p:pic>
      <p:pic>
        <p:nvPicPr>
          <p:cNvPr id="404" name="Google Shape;404;g1f569ee2578_0_0"/>
          <p:cNvPicPr preferRelativeResize="0"/>
          <p:nvPr/>
        </p:nvPicPr>
        <p:blipFill rotWithShape="1">
          <a:blip r:embed="rId9">
            <a:alphaModFix/>
          </a:blip>
          <a:srcRect b="0" l="0" r="13911" t="0"/>
          <a:stretch/>
        </p:blipFill>
        <p:spPr>
          <a:xfrm>
            <a:off x="405250" y="4005200"/>
            <a:ext cx="2889750" cy="906800"/>
          </a:xfrm>
          <a:prstGeom prst="rect">
            <a:avLst/>
          </a:prstGeom>
          <a:noFill/>
          <a:ln>
            <a:noFill/>
          </a:ln>
          <a:effectLst>
            <a:outerShdw blurRad="57150" rotWithShape="0" algn="bl" dir="5400000" dist="19050">
              <a:srgbClr val="000000">
                <a:alpha val="50000"/>
              </a:srgbClr>
            </a:outerShdw>
          </a:effectLst>
        </p:spPr>
      </p:pic>
      <p:sp>
        <p:nvSpPr>
          <p:cNvPr id="405" name="Google Shape;405;g1f569ee2578_0_0"/>
          <p:cNvSpPr txBox="1"/>
          <p:nvPr/>
        </p:nvSpPr>
        <p:spPr>
          <a:xfrm>
            <a:off x="405250" y="2712200"/>
            <a:ext cx="6503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solidFill>
                  <a:srgbClr val="434343"/>
                </a:solidFill>
              </a:rPr>
              <a:t>El bucle </a:t>
            </a:r>
            <a:r>
              <a:rPr b="1" i="1" lang="es-419" sz="1800">
                <a:solidFill>
                  <a:srgbClr val="434343"/>
                </a:solidFill>
              </a:rPr>
              <a:t>do while</a:t>
            </a:r>
            <a:r>
              <a:rPr i="1" lang="es-419" sz="1800">
                <a:solidFill>
                  <a:srgbClr val="434343"/>
                </a:solidFill>
              </a:rPr>
              <a:t> </a:t>
            </a:r>
            <a:r>
              <a:rPr lang="es-419" sz="1800">
                <a:solidFill>
                  <a:srgbClr val="434343"/>
                </a:solidFill>
              </a:rPr>
              <a:t>es una variante del bucle </a:t>
            </a:r>
            <a:r>
              <a:rPr b="1" i="1" lang="es-419" sz="1800">
                <a:solidFill>
                  <a:srgbClr val="434343"/>
                </a:solidFill>
              </a:rPr>
              <a:t>while</a:t>
            </a:r>
            <a:r>
              <a:rPr lang="es-419" sz="1800">
                <a:solidFill>
                  <a:srgbClr val="434343"/>
                </a:solidFill>
              </a:rPr>
              <a:t>. Aquí se ejecutará el bloque de código al menos una vez, antes de verificar si la condición es verdadera, luego repetirá el bucle mientras la condición sea verdadera.</a:t>
            </a:r>
            <a:endParaRPr sz="1800">
              <a:solidFill>
                <a:srgbClr val="43434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1f569ee2578_0_71"/>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Funciones</a:t>
            </a:r>
            <a:endParaRPr b="1" sz="2800">
              <a:solidFill>
                <a:srgbClr val="002060"/>
              </a:solidFill>
            </a:endParaRPr>
          </a:p>
        </p:txBody>
      </p:sp>
      <p:pic>
        <p:nvPicPr>
          <p:cNvPr id="411" name="Google Shape;411;g1f569ee2578_0_71"/>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412" name="Google Shape;412;g1f569ee2578_0_71">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413" name="Google Shape;413;g1f569ee2578_0_71"/>
          <p:cNvSpPr txBox="1"/>
          <p:nvPr/>
        </p:nvSpPr>
        <p:spPr>
          <a:xfrm>
            <a:off x="403500" y="996688"/>
            <a:ext cx="80649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Una función de JavaScript es un bloque de código diseñado para realizar una tarea en particular.</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Una función puede ejecutarse cero o muchas veces, es práctica para cuando tenemos una tarea que vamos a requerir en varias partes de nuestro código, </a:t>
            </a:r>
            <a:r>
              <a:rPr lang="es-419" sz="1800">
                <a:solidFill>
                  <a:srgbClr val="434343"/>
                </a:solidFill>
              </a:rPr>
              <a:t>así</a:t>
            </a:r>
            <a:r>
              <a:rPr b="0" i="0" lang="es-419" sz="1800" u="none" cap="none" strike="noStrike">
                <a:solidFill>
                  <a:srgbClr val="434343"/>
                </a:solidFill>
                <a:latin typeface="Arial"/>
                <a:ea typeface="Arial"/>
                <a:cs typeface="Arial"/>
                <a:sym typeface="Arial"/>
              </a:rPr>
              <a:t> evitando duplicar código</a:t>
            </a:r>
            <a:endParaRPr b="0" i="0" sz="1800" u="none" cap="none" strike="noStrike">
              <a:solidFill>
                <a:srgbClr val="434343"/>
              </a:solidFill>
              <a:latin typeface="Arial"/>
              <a:ea typeface="Arial"/>
              <a:cs typeface="Arial"/>
              <a:sym typeface="Arial"/>
            </a:endParaRPr>
          </a:p>
        </p:txBody>
      </p:sp>
      <p:sp>
        <p:nvSpPr>
          <p:cNvPr id="414" name="Google Shape;414;g1f569ee2578_0_71"/>
          <p:cNvSpPr txBox="1"/>
          <p:nvPr/>
        </p:nvSpPr>
        <p:spPr>
          <a:xfrm>
            <a:off x="486225" y="2489100"/>
            <a:ext cx="7899300" cy="13854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rgbClr val="434343"/>
              </a:buClr>
              <a:buSzPts val="1400"/>
              <a:buFont typeface="Arial"/>
              <a:buChar char="●"/>
            </a:pPr>
            <a:r>
              <a:rPr lang="es-419">
                <a:solidFill>
                  <a:srgbClr val="434343"/>
                </a:solidFill>
              </a:rPr>
              <a:t>S</a:t>
            </a:r>
            <a:r>
              <a:rPr b="0" i="0" lang="es-419" u="none" cap="none" strike="noStrike">
                <a:solidFill>
                  <a:srgbClr val="434343"/>
                </a:solidFill>
                <a:latin typeface="Arial"/>
                <a:ea typeface="Arial"/>
                <a:cs typeface="Arial"/>
                <a:sym typeface="Arial"/>
              </a:rPr>
              <a:t>e define con la  palabra clave</a:t>
            </a:r>
            <a:r>
              <a:rPr b="1" i="0" lang="es-419" u="none" cap="none" strike="noStrike">
                <a:solidFill>
                  <a:srgbClr val="434343"/>
                </a:solidFill>
                <a:latin typeface="Arial"/>
                <a:ea typeface="Arial"/>
                <a:cs typeface="Arial"/>
                <a:sym typeface="Arial"/>
              </a:rPr>
              <a:t> function</a:t>
            </a:r>
            <a:r>
              <a:rPr b="0" i="0" lang="es-419" u="none" cap="none" strike="noStrike">
                <a:solidFill>
                  <a:srgbClr val="434343"/>
                </a:solidFill>
                <a:latin typeface="Arial"/>
                <a:ea typeface="Arial"/>
                <a:cs typeface="Arial"/>
                <a:sym typeface="Arial"/>
              </a:rPr>
              <a:t>, seguida de un </a:t>
            </a:r>
            <a:r>
              <a:rPr b="1" i="0" lang="es-419" u="none" cap="none" strike="noStrike">
                <a:solidFill>
                  <a:srgbClr val="434343"/>
                </a:solidFill>
                <a:latin typeface="Arial"/>
                <a:ea typeface="Arial"/>
                <a:cs typeface="Arial"/>
                <a:sym typeface="Arial"/>
              </a:rPr>
              <a:t>nombre</a:t>
            </a:r>
            <a:r>
              <a:rPr b="0" i="0" lang="es-419" u="none" cap="none" strike="noStrike">
                <a:solidFill>
                  <a:srgbClr val="434343"/>
                </a:solidFill>
                <a:latin typeface="Arial"/>
                <a:ea typeface="Arial"/>
                <a:cs typeface="Arial"/>
                <a:sym typeface="Arial"/>
              </a:rPr>
              <a:t> , seguido de paréntesis </a:t>
            </a:r>
            <a:r>
              <a:rPr b="1" i="0" lang="es-419" u="none" cap="none" strike="noStrike">
                <a:solidFill>
                  <a:srgbClr val="434343"/>
                </a:solidFill>
                <a:latin typeface="Arial"/>
                <a:ea typeface="Arial"/>
                <a:cs typeface="Arial"/>
                <a:sym typeface="Arial"/>
              </a:rPr>
              <a:t>()</a:t>
            </a:r>
            <a:r>
              <a:rPr b="0" i="0" lang="es-419" u="none" cap="none" strike="noStrike">
                <a:solidFill>
                  <a:srgbClr val="434343"/>
                </a:solidFill>
                <a:latin typeface="Arial"/>
                <a:ea typeface="Arial"/>
                <a:cs typeface="Arial"/>
                <a:sym typeface="Arial"/>
              </a:rPr>
              <a:t> .</a:t>
            </a:r>
            <a:endParaRPr b="0" i="0" u="none" cap="none" strike="noStrike">
              <a:solidFill>
                <a:srgbClr val="434343"/>
              </a:solidFill>
              <a:latin typeface="Arial"/>
              <a:ea typeface="Arial"/>
              <a:cs typeface="Arial"/>
              <a:sym typeface="Arial"/>
            </a:endParaRPr>
          </a:p>
          <a:p>
            <a:pPr indent="-317500" lvl="0" marL="457200" marR="0" rtl="0" algn="l">
              <a:lnSpc>
                <a:spcPct val="100000"/>
              </a:lnSpc>
              <a:spcBef>
                <a:spcPts val="0"/>
              </a:spcBef>
              <a:spcAft>
                <a:spcPts val="0"/>
              </a:spcAft>
              <a:buClr>
                <a:srgbClr val="434343"/>
              </a:buClr>
              <a:buSzPts val="1400"/>
              <a:buFont typeface="Arial"/>
              <a:buChar char="●"/>
            </a:pPr>
            <a:r>
              <a:rPr b="0" i="0" lang="es-419" u="none" cap="none" strike="noStrike">
                <a:solidFill>
                  <a:srgbClr val="434343"/>
                </a:solidFill>
                <a:latin typeface="Arial"/>
                <a:ea typeface="Arial"/>
                <a:cs typeface="Arial"/>
                <a:sym typeface="Arial"/>
              </a:rPr>
              <a:t>Los nombres de funciones pueden contener letras, dígitos, subrayados y signos de dólar (las mismas reglas que las variables).</a:t>
            </a:r>
            <a:endParaRPr b="0" i="0" u="none" cap="none" strike="noStrike">
              <a:solidFill>
                <a:srgbClr val="434343"/>
              </a:solidFill>
              <a:latin typeface="Arial"/>
              <a:ea typeface="Arial"/>
              <a:cs typeface="Arial"/>
              <a:sym typeface="Arial"/>
            </a:endParaRPr>
          </a:p>
          <a:p>
            <a:pPr indent="-317500" lvl="0" marL="457200" marR="0" rtl="0" algn="l">
              <a:lnSpc>
                <a:spcPct val="100000"/>
              </a:lnSpc>
              <a:spcBef>
                <a:spcPts val="0"/>
              </a:spcBef>
              <a:spcAft>
                <a:spcPts val="0"/>
              </a:spcAft>
              <a:buClr>
                <a:srgbClr val="434343"/>
              </a:buClr>
              <a:buSzPts val="1400"/>
              <a:buFont typeface="Arial"/>
              <a:buChar char="●"/>
            </a:pPr>
            <a:r>
              <a:rPr b="0" i="0" lang="es-419" u="none" cap="none" strike="noStrike">
                <a:solidFill>
                  <a:srgbClr val="434343"/>
                </a:solidFill>
                <a:latin typeface="Arial"/>
                <a:ea typeface="Arial"/>
                <a:cs typeface="Arial"/>
                <a:sym typeface="Arial"/>
              </a:rPr>
              <a:t>Los paréntesis pueden incluir nombres de parámetros separados por comas:</a:t>
            </a:r>
            <a:endParaRPr b="0" i="0" u="none" cap="none" strike="noStrike">
              <a:solidFill>
                <a:srgbClr val="434343"/>
              </a:solidFill>
              <a:latin typeface="Arial"/>
              <a:ea typeface="Arial"/>
              <a:cs typeface="Arial"/>
              <a:sym typeface="Arial"/>
            </a:endParaRPr>
          </a:p>
          <a:p>
            <a:pPr indent="-317500" lvl="0" marL="457200" marR="0" rtl="0" algn="l">
              <a:lnSpc>
                <a:spcPct val="100000"/>
              </a:lnSpc>
              <a:spcBef>
                <a:spcPts val="0"/>
              </a:spcBef>
              <a:spcAft>
                <a:spcPts val="0"/>
              </a:spcAft>
              <a:buClr>
                <a:srgbClr val="434343"/>
              </a:buClr>
              <a:buSzPts val="1400"/>
              <a:buFont typeface="Arial"/>
              <a:buChar char="●"/>
            </a:pPr>
            <a:r>
              <a:rPr b="0" i="0" lang="es-419" u="none" cap="none" strike="noStrike">
                <a:solidFill>
                  <a:srgbClr val="434343"/>
                </a:solidFill>
                <a:latin typeface="Arial"/>
                <a:ea typeface="Arial"/>
                <a:cs typeface="Arial"/>
                <a:sym typeface="Arial"/>
              </a:rPr>
              <a:t>( </a:t>
            </a:r>
            <a:r>
              <a:rPr b="1" i="0" lang="es-419" u="none" cap="none" strike="noStrike">
                <a:solidFill>
                  <a:srgbClr val="434343"/>
                </a:solidFill>
                <a:latin typeface="Arial"/>
                <a:ea typeface="Arial"/>
                <a:cs typeface="Arial"/>
                <a:sym typeface="Arial"/>
              </a:rPr>
              <a:t>parámetro1, parámetro2, ...</a:t>
            </a:r>
            <a:r>
              <a:rPr b="0" i="0" lang="es-419" u="none" cap="none" strike="noStrike">
                <a:solidFill>
                  <a:srgbClr val="434343"/>
                </a:solidFill>
                <a:latin typeface="Arial"/>
                <a:ea typeface="Arial"/>
                <a:cs typeface="Arial"/>
                <a:sym typeface="Arial"/>
              </a:rPr>
              <a:t> )</a:t>
            </a:r>
            <a:endParaRPr b="0" i="0" u="none" cap="none" strike="noStrike">
              <a:solidFill>
                <a:srgbClr val="434343"/>
              </a:solidFill>
              <a:latin typeface="Arial"/>
              <a:ea typeface="Arial"/>
              <a:cs typeface="Arial"/>
              <a:sym typeface="Arial"/>
            </a:endParaRPr>
          </a:p>
          <a:p>
            <a:pPr indent="-317500" lvl="0" marL="457200" marR="0" rtl="0" algn="l">
              <a:lnSpc>
                <a:spcPct val="100000"/>
              </a:lnSpc>
              <a:spcBef>
                <a:spcPts val="0"/>
              </a:spcBef>
              <a:spcAft>
                <a:spcPts val="0"/>
              </a:spcAft>
              <a:buClr>
                <a:srgbClr val="434343"/>
              </a:buClr>
              <a:buSzPts val="1400"/>
              <a:buFont typeface="Arial"/>
              <a:buChar char="●"/>
            </a:pPr>
            <a:r>
              <a:rPr b="0" i="0" lang="es-419" u="none" cap="none" strike="noStrike">
                <a:solidFill>
                  <a:srgbClr val="434343"/>
                </a:solidFill>
                <a:latin typeface="Arial"/>
                <a:ea typeface="Arial"/>
                <a:cs typeface="Arial"/>
                <a:sym typeface="Arial"/>
              </a:rPr>
              <a:t>El código a ejecutar, por la función, se coloca entre corchetes: </a:t>
            </a:r>
            <a:r>
              <a:rPr b="1" i="0" lang="es-419" u="none" cap="none" strike="noStrike">
                <a:solidFill>
                  <a:srgbClr val="434343"/>
                </a:solidFill>
                <a:latin typeface="Arial"/>
                <a:ea typeface="Arial"/>
                <a:cs typeface="Arial"/>
                <a:sym typeface="Arial"/>
              </a:rPr>
              <a:t>{}</a:t>
            </a:r>
            <a:endParaRPr b="0" i="0" u="none" cap="none" strike="noStrike">
              <a:solidFill>
                <a:srgbClr val="434343"/>
              </a:solidFill>
              <a:latin typeface="Arial"/>
              <a:ea typeface="Arial"/>
              <a:cs typeface="Arial"/>
              <a:sym typeface="Arial"/>
            </a:endParaRPr>
          </a:p>
        </p:txBody>
      </p:sp>
      <p:sp>
        <p:nvSpPr>
          <p:cNvPr id="415" name="Google Shape;415;g1f569ee2578_0_71"/>
          <p:cNvSpPr/>
          <p:nvPr/>
        </p:nvSpPr>
        <p:spPr>
          <a:xfrm>
            <a:off x="2390400" y="3953500"/>
            <a:ext cx="4363200" cy="7869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50"/>
              <a:buFont typeface="Arial"/>
              <a:buNone/>
            </a:pPr>
            <a:r>
              <a:rPr lang="es-419" sz="1150">
                <a:solidFill>
                  <a:srgbClr val="0000CD"/>
                </a:solidFill>
                <a:latin typeface="Consolas"/>
                <a:ea typeface="Consolas"/>
                <a:cs typeface="Consolas"/>
                <a:sym typeface="Consolas"/>
              </a:rPr>
              <a:t>function</a:t>
            </a:r>
            <a:r>
              <a:rPr lang="es-419" sz="1150">
                <a:solidFill>
                  <a:schemeClr val="dk1"/>
                </a:solidFill>
                <a:latin typeface="Consolas"/>
                <a:ea typeface="Consolas"/>
                <a:cs typeface="Consolas"/>
                <a:sym typeface="Consolas"/>
              </a:rPr>
              <a:t> </a:t>
            </a:r>
            <a:r>
              <a:rPr i="1" lang="es-419" sz="1150">
                <a:solidFill>
                  <a:schemeClr val="dk1"/>
                </a:solidFill>
                <a:latin typeface="Consolas"/>
                <a:ea typeface="Consolas"/>
                <a:cs typeface="Consolas"/>
                <a:sym typeface="Consolas"/>
              </a:rPr>
              <a:t>name</a:t>
            </a:r>
            <a:r>
              <a:rPr lang="es-419" sz="1150">
                <a:solidFill>
                  <a:schemeClr val="dk1"/>
                </a:solidFill>
                <a:latin typeface="Consolas"/>
                <a:ea typeface="Consolas"/>
                <a:cs typeface="Consolas"/>
                <a:sym typeface="Consolas"/>
              </a:rPr>
              <a:t>(</a:t>
            </a:r>
            <a:r>
              <a:rPr i="1" lang="es-419" sz="1150">
                <a:solidFill>
                  <a:schemeClr val="dk1"/>
                </a:solidFill>
                <a:latin typeface="Consolas"/>
                <a:ea typeface="Consolas"/>
                <a:cs typeface="Consolas"/>
                <a:sym typeface="Consolas"/>
              </a:rPr>
              <a:t>parameter1, parameter2, parameter3</a:t>
            </a:r>
            <a:r>
              <a:rPr lang="es-419" sz="1150">
                <a:solidFill>
                  <a:schemeClr val="dk1"/>
                </a:solidFill>
                <a:latin typeface="Consolas"/>
                <a:ea typeface="Consolas"/>
                <a:cs typeface="Consolas"/>
                <a:sym typeface="Consolas"/>
              </a:rPr>
              <a:t>) {</a:t>
            </a:r>
            <a:endParaRPr sz="115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50"/>
              <a:buFont typeface="Arial"/>
              <a:buNone/>
            </a:pPr>
            <a:r>
              <a:rPr lang="es-419" sz="1150">
                <a:solidFill>
                  <a:schemeClr val="dk1"/>
                </a:solidFill>
                <a:latin typeface="Consolas"/>
                <a:ea typeface="Consolas"/>
                <a:cs typeface="Consolas"/>
                <a:sym typeface="Consolas"/>
              </a:rPr>
              <a:t>  </a:t>
            </a:r>
            <a:r>
              <a:rPr lang="es-419" sz="1150">
                <a:solidFill>
                  <a:srgbClr val="008000"/>
                </a:solidFill>
                <a:latin typeface="Consolas"/>
                <a:ea typeface="Consolas"/>
                <a:cs typeface="Consolas"/>
                <a:sym typeface="Consolas"/>
              </a:rPr>
              <a:t>// </a:t>
            </a:r>
            <a:r>
              <a:rPr i="1" lang="es-419" sz="1150">
                <a:solidFill>
                  <a:srgbClr val="008000"/>
                </a:solidFill>
                <a:latin typeface="Consolas"/>
                <a:ea typeface="Consolas"/>
                <a:cs typeface="Consolas"/>
                <a:sym typeface="Consolas"/>
              </a:rPr>
              <a:t>tu codigo aqui</a:t>
            </a:r>
            <a:endParaRPr i="1" sz="1150">
              <a:solidFill>
                <a:srgbClr val="008000"/>
              </a:solidFill>
              <a:latin typeface="Consolas"/>
              <a:ea typeface="Consolas"/>
              <a:cs typeface="Consolas"/>
              <a:sym typeface="Consolas"/>
            </a:endParaRPr>
          </a:p>
          <a:p>
            <a:pPr indent="0" lvl="0" marL="0" rtl="0" algn="l">
              <a:spcBef>
                <a:spcPts val="0"/>
              </a:spcBef>
              <a:spcAft>
                <a:spcPts val="0"/>
              </a:spcAft>
              <a:buClr>
                <a:schemeClr val="dk1"/>
              </a:buClr>
              <a:buSzPts val="1150"/>
              <a:buFont typeface="Arial"/>
              <a:buNone/>
            </a:pPr>
            <a:r>
              <a:rPr lang="es-419" sz="1150">
                <a:solidFill>
                  <a:schemeClr val="dk1"/>
                </a:solidFill>
                <a:latin typeface="Consolas"/>
                <a:ea typeface="Consolas"/>
                <a:cs typeface="Consolas"/>
                <a:sym typeface="Consolas"/>
              </a:rPr>
              <a:t>}</a:t>
            </a:r>
            <a:endParaRPr b="1" sz="1600">
              <a:solidFill>
                <a:srgbClr val="333333"/>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1f569ee2578_0_101"/>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Funciones</a:t>
            </a:r>
            <a:endParaRPr b="1" sz="2800">
              <a:solidFill>
                <a:srgbClr val="002060"/>
              </a:solidFill>
            </a:endParaRPr>
          </a:p>
        </p:txBody>
      </p:sp>
      <p:pic>
        <p:nvPicPr>
          <p:cNvPr id="421" name="Google Shape;421;g1f569ee2578_0_101"/>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422" name="Google Shape;422;g1f569ee2578_0_101">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pic>
        <p:nvPicPr>
          <p:cNvPr id="423" name="Google Shape;423;g1f569ee2578_0_101"/>
          <p:cNvPicPr preferRelativeResize="0"/>
          <p:nvPr/>
        </p:nvPicPr>
        <p:blipFill rotWithShape="1">
          <a:blip r:embed="rId6">
            <a:alphaModFix/>
          </a:blip>
          <a:srcRect b="0" l="0" r="0" t="0"/>
          <a:stretch/>
        </p:blipFill>
        <p:spPr>
          <a:xfrm>
            <a:off x="4893516" y="2477975"/>
            <a:ext cx="3301259" cy="2340450"/>
          </a:xfrm>
          <a:prstGeom prst="rect">
            <a:avLst/>
          </a:prstGeom>
          <a:noFill/>
          <a:ln>
            <a:noFill/>
          </a:ln>
          <a:effectLst>
            <a:outerShdw blurRad="57150" rotWithShape="0" algn="bl" dir="5400000" dist="19050">
              <a:srgbClr val="000000">
                <a:alpha val="50000"/>
              </a:srgbClr>
            </a:outerShdw>
          </a:effectLst>
        </p:spPr>
      </p:pic>
      <p:sp>
        <p:nvSpPr>
          <p:cNvPr id="424" name="Google Shape;424;g1f569ee2578_0_101"/>
          <p:cNvSpPr txBox="1"/>
          <p:nvPr/>
        </p:nvSpPr>
        <p:spPr>
          <a:xfrm>
            <a:off x="403425" y="991125"/>
            <a:ext cx="84333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chemeClr val="dk1"/>
                </a:solidFill>
                <a:latin typeface="Arial"/>
                <a:ea typeface="Arial"/>
                <a:cs typeface="Arial"/>
                <a:sym typeface="Arial"/>
              </a:rPr>
              <a:t>Cuando se invoca la palabra reservada </a:t>
            </a:r>
            <a:r>
              <a:rPr b="1" i="0" lang="es-419" sz="1800" u="none" cap="none" strike="noStrike">
                <a:solidFill>
                  <a:schemeClr val="dk1"/>
                </a:solidFill>
                <a:latin typeface="Arial"/>
                <a:ea typeface="Arial"/>
                <a:cs typeface="Arial"/>
                <a:sym typeface="Arial"/>
              </a:rPr>
              <a:t>return</a:t>
            </a:r>
            <a:r>
              <a:rPr b="0" i="0" lang="es-419" sz="1800" u="none" cap="none" strike="noStrike">
                <a:solidFill>
                  <a:schemeClr val="dk1"/>
                </a:solidFill>
                <a:latin typeface="Arial"/>
                <a:ea typeface="Arial"/>
                <a:cs typeface="Arial"/>
                <a:sym typeface="Arial"/>
              </a:rPr>
              <a:t>, la función dejará de ejecutarse.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chemeClr val="dk1"/>
                </a:solidFill>
                <a:latin typeface="Arial"/>
                <a:ea typeface="Arial"/>
                <a:cs typeface="Arial"/>
                <a:sym typeface="Arial"/>
              </a:rPr>
              <a:t>Si la función se invocó desde una declaración, JavaScript "regresará" para ejecutar el código después de la declaración de invocación.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chemeClr val="dk1"/>
                </a:solidFill>
                <a:latin typeface="Arial"/>
                <a:ea typeface="Arial"/>
                <a:cs typeface="Arial"/>
                <a:sym typeface="Arial"/>
              </a:rPr>
              <a:t>Las funciones suelen calcular un valor de retorno . El valor de retorno se "devuelve" a la "persona que llama":</a:t>
            </a:r>
            <a:endParaRPr b="0" i="0" sz="1800" u="none" cap="none" strike="noStrike">
              <a:solidFill>
                <a:schemeClr val="dk1"/>
              </a:solidFill>
              <a:latin typeface="Arial"/>
              <a:ea typeface="Arial"/>
              <a:cs typeface="Arial"/>
              <a:sym typeface="Arial"/>
            </a:endParaRPr>
          </a:p>
        </p:txBody>
      </p:sp>
      <p:pic>
        <p:nvPicPr>
          <p:cNvPr id="425" name="Google Shape;425;g1f569ee2578_0_101"/>
          <p:cNvPicPr preferRelativeResize="0"/>
          <p:nvPr/>
        </p:nvPicPr>
        <p:blipFill rotWithShape="1">
          <a:blip r:embed="rId7">
            <a:alphaModFix/>
          </a:blip>
          <a:srcRect b="0" l="0" r="0" t="0"/>
          <a:stretch/>
        </p:blipFill>
        <p:spPr>
          <a:xfrm>
            <a:off x="765532" y="2477984"/>
            <a:ext cx="3397916" cy="234044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1f569ee2578_0_95"/>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Manejo de errores</a:t>
            </a:r>
            <a:endParaRPr b="1" sz="2800">
              <a:solidFill>
                <a:srgbClr val="002060"/>
              </a:solidFill>
            </a:endParaRPr>
          </a:p>
        </p:txBody>
      </p:sp>
      <p:pic>
        <p:nvPicPr>
          <p:cNvPr id="431" name="Google Shape;431;g1f569ee2578_0_95"/>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432" name="Google Shape;432;g1f569ee2578_0_95">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433" name="Google Shape;433;g1f569ee2578_0_95"/>
          <p:cNvSpPr txBox="1"/>
          <p:nvPr/>
        </p:nvSpPr>
        <p:spPr>
          <a:xfrm>
            <a:off x="403425" y="981775"/>
            <a:ext cx="8254200" cy="284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Al ejecutar código JavaScript, pueden ocurrir diferentes errores.</a:t>
            </a:r>
            <a:r>
              <a:rPr lang="es-419" sz="1800">
                <a:solidFill>
                  <a:srgbClr val="434343"/>
                </a:solidFill>
              </a:rPr>
              <a:t> Estos </a:t>
            </a:r>
            <a:r>
              <a:rPr b="0" i="0" lang="es-419" sz="1800" u="none" cap="none" strike="noStrike">
                <a:solidFill>
                  <a:srgbClr val="434343"/>
                </a:solidFill>
                <a:latin typeface="Arial"/>
                <a:ea typeface="Arial"/>
                <a:cs typeface="Arial"/>
                <a:sym typeface="Arial"/>
              </a:rPr>
              <a:t>pueden ser errores de codificación cometidos por el programador, errores debido a una entrada incorrecta y otras cosas imprevisibles.</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Javascript provee funcionalidades para administrar los errores. </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1000"/>
              </a:spcBef>
              <a:spcAft>
                <a:spcPts val="0"/>
              </a:spcAft>
              <a:buClr>
                <a:srgbClr val="434343"/>
              </a:buClr>
              <a:buSzPts val="1800"/>
              <a:buFont typeface="Arial"/>
              <a:buChar char="●"/>
            </a:pPr>
            <a:r>
              <a:rPr b="1" i="0" lang="es-419" sz="1800" u="none" cap="none" strike="noStrike">
                <a:solidFill>
                  <a:srgbClr val="434343"/>
                </a:solidFill>
                <a:latin typeface="Arial"/>
                <a:ea typeface="Arial"/>
                <a:cs typeface="Arial"/>
                <a:sym typeface="Arial"/>
              </a:rPr>
              <a:t>try</a:t>
            </a:r>
            <a:r>
              <a:rPr b="0" i="0" lang="es-419" sz="1800" u="none" cap="none" strike="noStrike">
                <a:solidFill>
                  <a:srgbClr val="434343"/>
                </a:solidFill>
                <a:latin typeface="Arial"/>
                <a:ea typeface="Arial"/>
                <a:cs typeface="Arial"/>
                <a:sym typeface="Arial"/>
              </a:rPr>
              <a:t>  define un bloque de código para ejecutar (para probar).</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Arial"/>
              <a:buChar char="●"/>
            </a:pPr>
            <a:r>
              <a:rPr b="1" i="0" lang="es-419" sz="1800" u="none" cap="none" strike="noStrike">
                <a:solidFill>
                  <a:srgbClr val="434343"/>
                </a:solidFill>
                <a:latin typeface="Arial"/>
                <a:ea typeface="Arial"/>
                <a:cs typeface="Arial"/>
                <a:sym typeface="Arial"/>
              </a:rPr>
              <a:t>catch</a:t>
            </a:r>
            <a:r>
              <a:rPr b="0" i="0" lang="es-419" sz="1800" u="none" cap="none" strike="noStrike">
                <a:solidFill>
                  <a:srgbClr val="434343"/>
                </a:solidFill>
                <a:latin typeface="Arial"/>
                <a:ea typeface="Arial"/>
                <a:cs typeface="Arial"/>
                <a:sym typeface="Arial"/>
              </a:rPr>
              <a:t>  define un bloque de código para manejar cualquier error.</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Arial"/>
              <a:buChar char="●"/>
            </a:pPr>
            <a:r>
              <a:rPr b="1" i="0" lang="es-419" sz="1800" u="none" cap="none" strike="noStrike">
                <a:solidFill>
                  <a:srgbClr val="434343"/>
                </a:solidFill>
                <a:latin typeface="Arial"/>
                <a:ea typeface="Arial"/>
                <a:cs typeface="Arial"/>
                <a:sym typeface="Arial"/>
              </a:rPr>
              <a:t>finally</a:t>
            </a:r>
            <a:r>
              <a:rPr b="0" i="0" lang="es-419" sz="1800" u="none" cap="none" strike="noStrike">
                <a:solidFill>
                  <a:srgbClr val="434343"/>
                </a:solidFill>
                <a:latin typeface="Arial"/>
                <a:ea typeface="Arial"/>
                <a:cs typeface="Arial"/>
                <a:sym typeface="Arial"/>
              </a:rPr>
              <a:t>  define un bloque de código para ejecutar independientemente del resultado.</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Arial"/>
              <a:buChar char="●"/>
            </a:pPr>
            <a:r>
              <a:rPr b="1" i="0" lang="es-419" sz="1800" u="none" cap="none" strike="noStrike">
                <a:solidFill>
                  <a:srgbClr val="434343"/>
                </a:solidFill>
                <a:latin typeface="Arial"/>
                <a:ea typeface="Arial"/>
                <a:cs typeface="Arial"/>
                <a:sym typeface="Arial"/>
              </a:rPr>
              <a:t>throw</a:t>
            </a:r>
            <a:r>
              <a:rPr b="0" i="0" lang="es-419" sz="1800" u="none" cap="none" strike="noStrike">
                <a:solidFill>
                  <a:srgbClr val="434343"/>
                </a:solidFill>
                <a:latin typeface="Arial"/>
                <a:ea typeface="Arial"/>
                <a:cs typeface="Arial"/>
                <a:sym typeface="Arial"/>
              </a:rPr>
              <a:t>  define un error personalizado.</a:t>
            </a:r>
            <a:endParaRPr b="0" i="0" sz="1800" u="none" cap="none" strike="noStrike">
              <a:solidFill>
                <a:srgbClr val="434343"/>
              </a:solidFill>
              <a:latin typeface="Arial"/>
              <a:ea typeface="Arial"/>
              <a:cs typeface="Arial"/>
              <a:sym typeface="Arial"/>
            </a:endParaRPr>
          </a:p>
        </p:txBody>
      </p:sp>
      <p:sp>
        <p:nvSpPr>
          <p:cNvPr id="434" name="Google Shape;434;g1f569ee2578_0_95"/>
          <p:cNvSpPr/>
          <p:nvPr/>
        </p:nvSpPr>
        <p:spPr>
          <a:xfrm>
            <a:off x="5526000" y="3328550"/>
            <a:ext cx="2942400" cy="11394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50"/>
              <a:buFont typeface="Arial"/>
              <a:buNone/>
            </a:pPr>
            <a:r>
              <a:rPr lang="es-419" sz="1150">
                <a:solidFill>
                  <a:schemeClr val="dk1"/>
                </a:solidFill>
                <a:latin typeface="Consolas"/>
                <a:ea typeface="Consolas"/>
                <a:cs typeface="Consolas"/>
                <a:sym typeface="Consolas"/>
              </a:rPr>
              <a:t>try {</a:t>
            </a:r>
            <a:endParaRPr sz="115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50"/>
              <a:buFont typeface="Arial"/>
              <a:buNone/>
            </a:pPr>
            <a:r>
              <a:rPr lang="es-419" sz="1150">
                <a:solidFill>
                  <a:schemeClr val="dk1"/>
                </a:solidFill>
                <a:latin typeface="Consolas"/>
                <a:ea typeface="Consolas"/>
                <a:cs typeface="Consolas"/>
                <a:sym typeface="Consolas"/>
              </a:rPr>
              <a:t>  </a:t>
            </a:r>
            <a:r>
              <a:rPr i="1" lang="es-419" sz="1150">
                <a:solidFill>
                  <a:srgbClr val="008000"/>
                </a:solidFill>
                <a:latin typeface="Consolas"/>
                <a:ea typeface="Consolas"/>
                <a:cs typeface="Consolas"/>
                <a:sym typeface="Consolas"/>
              </a:rPr>
              <a:t>Block of code to try</a:t>
            </a:r>
            <a:endParaRPr i="1" sz="1150">
              <a:solidFill>
                <a:srgbClr val="008000"/>
              </a:solidFill>
              <a:latin typeface="Consolas"/>
              <a:ea typeface="Consolas"/>
              <a:cs typeface="Consolas"/>
              <a:sym typeface="Consolas"/>
            </a:endParaRPr>
          </a:p>
          <a:p>
            <a:pPr indent="0" lvl="0" marL="0" rtl="0" algn="l">
              <a:spcBef>
                <a:spcPts val="0"/>
              </a:spcBef>
              <a:spcAft>
                <a:spcPts val="0"/>
              </a:spcAft>
              <a:buClr>
                <a:schemeClr val="dk1"/>
              </a:buClr>
              <a:buSzPts val="1150"/>
              <a:buFont typeface="Arial"/>
              <a:buNone/>
            </a:pPr>
            <a:r>
              <a:rPr lang="es-419" sz="1150">
                <a:solidFill>
                  <a:schemeClr val="dk1"/>
                </a:solidFill>
                <a:latin typeface="Consolas"/>
                <a:ea typeface="Consolas"/>
                <a:cs typeface="Consolas"/>
                <a:sym typeface="Consolas"/>
              </a:rPr>
              <a:t>}</a:t>
            </a:r>
            <a:endParaRPr sz="115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50"/>
              <a:buFont typeface="Arial"/>
              <a:buNone/>
            </a:pPr>
            <a:r>
              <a:rPr lang="es-419" sz="1150">
                <a:solidFill>
                  <a:schemeClr val="dk1"/>
                </a:solidFill>
                <a:latin typeface="Consolas"/>
                <a:ea typeface="Consolas"/>
                <a:cs typeface="Consolas"/>
                <a:sym typeface="Consolas"/>
              </a:rPr>
              <a:t>catch(</a:t>
            </a:r>
            <a:r>
              <a:rPr i="1" lang="es-419" sz="1150">
                <a:solidFill>
                  <a:schemeClr val="dk1"/>
                </a:solidFill>
                <a:latin typeface="Consolas"/>
                <a:ea typeface="Consolas"/>
                <a:cs typeface="Consolas"/>
                <a:sym typeface="Consolas"/>
              </a:rPr>
              <a:t>err</a:t>
            </a:r>
            <a:r>
              <a:rPr lang="es-419" sz="1150">
                <a:solidFill>
                  <a:schemeClr val="dk1"/>
                </a:solidFill>
                <a:latin typeface="Consolas"/>
                <a:ea typeface="Consolas"/>
                <a:cs typeface="Consolas"/>
                <a:sym typeface="Consolas"/>
              </a:rPr>
              <a:t>) {</a:t>
            </a:r>
            <a:endParaRPr sz="115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50"/>
              <a:buFont typeface="Arial"/>
              <a:buNone/>
            </a:pPr>
            <a:r>
              <a:rPr lang="es-419" sz="1150">
                <a:solidFill>
                  <a:schemeClr val="dk1"/>
                </a:solidFill>
                <a:latin typeface="Consolas"/>
                <a:ea typeface="Consolas"/>
                <a:cs typeface="Consolas"/>
                <a:sym typeface="Consolas"/>
              </a:rPr>
              <a:t>  </a:t>
            </a:r>
            <a:r>
              <a:rPr i="1" lang="es-419" sz="1150">
                <a:solidFill>
                  <a:srgbClr val="990000"/>
                </a:solidFill>
                <a:latin typeface="Consolas"/>
                <a:ea typeface="Consolas"/>
                <a:cs typeface="Consolas"/>
                <a:sym typeface="Consolas"/>
              </a:rPr>
              <a:t>Block of code to handle errors</a:t>
            </a:r>
            <a:endParaRPr i="1" sz="1150">
              <a:solidFill>
                <a:srgbClr val="990000"/>
              </a:solidFill>
              <a:latin typeface="Consolas"/>
              <a:ea typeface="Consolas"/>
              <a:cs typeface="Consolas"/>
              <a:sym typeface="Consolas"/>
            </a:endParaRPr>
          </a:p>
          <a:p>
            <a:pPr indent="0" lvl="0" marL="0" rtl="0" algn="l">
              <a:spcBef>
                <a:spcPts val="0"/>
              </a:spcBef>
              <a:spcAft>
                <a:spcPts val="0"/>
              </a:spcAft>
              <a:buClr>
                <a:schemeClr val="dk1"/>
              </a:buClr>
              <a:buSzPts val="1150"/>
              <a:buFont typeface="Arial"/>
              <a:buNone/>
            </a:pPr>
            <a:r>
              <a:rPr lang="es-419" sz="1150">
                <a:solidFill>
                  <a:schemeClr val="dk1"/>
                </a:solidFill>
                <a:latin typeface="Consolas"/>
                <a:ea typeface="Consolas"/>
                <a:cs typeface="Consolas"/>
                <a:sym typeface="Consolas"/>
              </a:rPr>
              <a:t>}</a:t>
            </a:r>
            <a:endParaRPr sz="1150">
              <a:solidFill>
                <a:srgbClr val="0000CD"/>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1f569ee2578_0_89"/>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Formato JSON</a:t>
            </a:r>
            <a:endParaRPr b="1" sz="2800">
              <a:solidFill>
                <a:srgbClr val="002060"/>
              </a:solidFill>
            </a:endParaRPr>
          </a:p>
        </p:txBody>
      </p:sp>
      <p:pic>
        <p:nvPicPr>
          <p:cNvPr id="440" name="Google Shape;440;g1f569ee2578_0_89"/>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441" name="Google Shape;441;g1f569ee2578_0_89">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442" name="Google Shape;442;g1f569ee2578_0_89"/>
          <p:cNvSpPr txBox="1"/>
          <p:nvPr/>
        </p:nvSpPr>
        <p:spPr>
          <a:xfrm>
            <a:off x="403419" y="981775"/>
            <a:ext cx="8433300" cy="314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JSON (JavaScript Object Notation). Es un formato ligero de intercambio de datos. JSON es de fácil lectura y escritura para los usuarios. JSON es fácil de analizar y generar por parte de las máquinas. JSON se basa en un subconjunto del lenguaje de programación JavaScript.</a:t>
            </a:r>
            <a:endParaRPr b="0" i="0" sz="1800" u="none" cap="none" strike="noStrike">
              <a:solidFill>
                <a:srgbClr val="43434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800">
              <a:solidFill>
                <a:srgbClr val="434343"/>
              </a:solidFill>
            </a:endParaRPr>
          </a:p>
          <a:p>
            <a:pPr indent="0" lvl="0" marL="0" rtl="0" algn="l">
              <a:spcBef>
                <a:spcPts val="0"/>
              </a:spcBef>
              <a:spcAft>
                <a:spcPts val="0"/>
              </a:spcAft>
              <a:buClr>
                <a:schemeClr val="dk1"/>
              </a:buClr>
              <a:buSzPts val="1100"/>
              <a:buFont typeface="Arial"/>
              <a:buNone/>
            </a:pPr>
            <a:r>
              <a:rPr lang="es-419" sz="1800">
                <a:solidFill>
                  <a:srgbClr val="434343"/>
                </a:solidFill>
              </a:rPr>
              <a:t>Para escribir objetos JSON debemos tener en cuenta lo siguiente:</a:t>
            </a:r>
            <a:endParaRPr sz="1800">
              <a:solidFill>
                <a:srgbClr val="434343"/>
              </a:solidFill>
            </a:endParaRPr>
          </a:p>
          <a:p>
            <a:pPr indent="-342900" lvl="0" marL="457200" rtl="0" algn="l">
              <a:spcBef>
                <a:spcPts val="0"/>
              </a:spcBef>
              <a:spcAft>
                <a:spcPts val="0"/>
              </a:spcAft>
              <a:buClr>
                <a:srgbClr val="434343"/>
              </a:buClr>
              <a:buSzPts val="1800"/>
              <a:buChar char="●"/>
            </a:pPr>
            <a:r>
              <a:rPr lang="es-419" sz="1800">
                <a:solidFill>
                  <a:srgbClr val="434343"/>
                </a:solidFill>
              </a:rPr>
              <a:t>Los datos están separados por </a:t>
            </a:r>
            <a:r>
              <a:rPr b="1" lang="es-419" sz="1800">
                <a:solidFill>
                  <a:srgbClr val="434343"/>
                </a:solidFill>
              </a:rPr>
              <a:t>comas</a:t>
            </a:r>
            <a:r>
              <a:rPr lang="es-419" sz="1800">
                <a:solidFill>
                  <a:srgbClr val="434343"/>
                </a:solidFill>
              </a:rPr>
              <a:t>.</a:t>
            </a:r>
            <a:endParaRPr sz="1800">
              <a:solidFill>
                <a:srgbClr val="434343"/>
              </a:solidFill>
            </a:endParaRPr>
          </a:p>
          <a:p>
            <a:pPr indent="-342900" lvl="0" marL="457200" rtl="0" algn="l">
              <a:spcBef>
                <a:spcPts val="0"/>
              </a:spcBef>
              <a:spcAft>
                <a:spcPts val="0"/>
              </a:spcAft>
              <a:buClr>
                <a:srgbClr val="434343"/>
              </a:buClr>
              <a:buSzPts val="1800"/>
              <a:buChar char="●"/>
            </a:pPr>
            <a:r>
              <a:rPr lang="es-419" sz="1800">
                <a:solidFill>
                  <a:srgbClr val="434343"/>
                </a:solidFill>
              </a:rPr>
              <a:t>Los datos se escriben en </a:t>
            </a:r>
            <a:r>
              <a:rPr b="1" lang="es-419" sz="1800">
                <a:solidFill>
                  <a:srgbClr val="434343"/>
                </a:solidFill>
              </a:rPr>
              <a:t>pares</a:t>
            </a:r>
            <a:r>
              <a:rPr lang="es-419" sz="1800">
                <a:solidFill>
                  <a:srgbClr val="434343"/>
                </a:solidFill>
              </a:rPr>
              <a:t>, siendo primero el </a:t>
            </a:r>
            <a:r>
              <a:rPr b="1" lang="es-419" sz="1800">
                <a:solidFill>
                  <a:srgbClr val="434343"/>
                </a:solidFill>
              </a:rPr>
              <a:t>nombre</a:t>
            </a:r>
            <a:r>
              <a:rPr lang="es-419" sz="1800">
                <a:solidFill>
                  <a:srgbClr val="434343"/>
                </a:solidFill>
              </a:rPr>
              <a:t> o atributo del mismo y luego el </a:t>
            </a:r>
            <a:r>
              <a:rPr b="1" lang="es-419" sz="1800">
                <a:solidFill>
                  <a:srgbClr val="434343"/>
                </a:solidFill>
              </a:rPr>
              <a:t>valor</a:t>
            </a:r>
            <a:r>
              <a:rPr lang="es-419" sz="1800">
                <a:solidFill>
                  <a:srgbClr val="434343"/>
                </a:solidFill>
              </a:rPr>
              <a:t> del dato.</a:t>
            </a:r>
            <a:endParaRPr sz="1800">
              <a:solidFill>
                <a:srgbClr val="434343"/>
              </a:solidFill>
            </a:endParaRPr>
          </a:p>
          <a:p>
            <a:pPr indent="-342900" lvl="0" marL="457200" rtl="0" algn="l">
              <a:spcBef>
                <a:spcPts val="0"/>
              </a:spcBef>
              <a:spcAft>
                <a:spcPts val="0"/>
              </a:spcAft>
              <a:buClr>
                <a:srgbClr val="434343"/>
              </a:buClr>
              <a:buSzPts val="1800"/>
              <a:buChar char="●"/>
            </a:pPr>
            <a:r>
              <a:rPr lang="es-419" sz="1800">
                <a:solidFill>
                  <a:srgbClr val="434343"/>
                </a:solidFill>
              </a:rPr>
              <a:t>Los objetos JSON están rodeados por llaves “</a:t>
            </a:r>
            <a:r>
              <a:rPr b="1" lang="es-419" sz="1800">
                <a:solidFill>
                  <a:srgbClr val="434343"/>
                </a:solidFill>
              </a:rPr>
              <a:t>{}</a:t>
            </a:r>
            <a:r>
              <a:rPr lang="es-419" sz="1800">
                <a:solidFill>
                  <a:srgbClr val="434343"/>
                </a:solidFill>
              </a:rPr>
              <a:t>”</a:t>
            </a:r>
            <a:endParaRPr sz="1800">
              <a:solidFill>
                <a:srgbClr val="434343"/>
              </a:solidFill>
            </a:endParaRPr>
          </a:p>
          <a:p>
            <a:pPr indent="-342900" lvl="0" marL="457200" rtl="0" algn="l">
              <a:spcBef>
                <a:spcPts val="0"/>
              </a:spcBef>
              <a:spcAft>
                <a:spcPts val="0"/>
              </a:spcAft>
              <a:buClr>
                <a:srgbClr val="434343"/>
              </a:buClr>
              <a:buSzPts val="1800"/>
              <a:buChar char="●"/>
            </a:pPr>
            <a:r>
              <a:rPr lang="es-419" sz="1800">
                <a:solidFill>
                  <a:srgbClr val="434343"/>
                </a:solidFill>
              </a:rPr>
              <a:t>Los corchetes “</a:t>
            </a:r>
            <a:r>
              <a:rPr b="1" lang="es-419" sz="1800">
                <a:solidFill>
                  <a:srgbClr val="434343"/>
                </a:solidFill>
              </a:rPr>
              <a:t>[ ]”</a:t>
            </a:r>
            <a:r>
              <a:rPr lang="es-419" sz="1800">
                <a:solidFill>
                  <a:srgbClr val="434343"/>
                </a:solidFill>
              </a:rPr>
              <a:t> guardan arreglos, incluyendo otros objetos JSON</a:t>
            </a:r>
            <a:endParaRPr b="0" i="0" sz="1800" u="none" cap="none" strike="noStrike">
              <a:solidFill>
                <a:srgbClr val="434343"/>
              </a:solidFill>
              <a:latin typeface="Arial"/>
              <a:ea typeface="Arial"/>
              <a:cs typeface="Arial"/>
              <a:sym typeface="Arial"/>
            </a:endParaRPr>
          </a:p>
        </p:txBody>
      </p:sp>
      <p:pic>
        <p:nvPicPr>
          <p:cNvPr id="443" name="Google Shape;443;g1f569ee2578_0_89"/>
          <p:cNvPicPr preferRelativeResize="0"/>
          <p:nvPr/>
        </p:nvPicPr>
        <p:blipFill rotWithShape="1">
          <a:blip r:embed="rId6">
            <a:alphaModFix/>
          </a:blip>
          <a:srcRect b="0" l="0" r="0" t="0"/>
          <a:stretch/>
        </p:blipFill>
        <p:spPr>
          <a:xfrm>
            <a:off x="1010298" y="4235975"/>
            <a:ext cx="7123415" cy="5948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f51d33d9ef_0_305"/>
          <p:cNvSpPr txBox="1"/>
          <p:nvPr/>
        </p:nvSpPr>
        <p:spPr>
          <a:xfrm>
            <a:off x="403425" y="1062250"/>
            <a:ext cx="8566500" cy="3555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Font typeface="Arial"/>
              <a:buNone/>
            </a:pPr>
            <a:r>
              <a:rPr lang="es-419" sz="1800">
                <a:solidFill>
                  <a:srgbClr val="434343"/>
                </a:solidFill>
              </a:rPr>
              <a:t>El desarrollo backend alude a aquella parte de la programación que no es visible para el usuario. Esta parte no se ejecuta en el navegador o dispositivo del cliente, sino en un servidor (físico o en la nube).</a:t>
            </a:r>
            <a:endParaRPr sz="1800">
              <a:solidFill>
                <a:srgbClr val="434343"/>
              </a:solidFill>
            </a:endParaRPr>
          </a:p>
          <a:p>
            <a:pPr indent="0" lvl="0" marL="0" rtl="0" algn="l">
              <a:lnSpc>
                <a:spcPct val="115000"/>
              </a:lnSpc>
              <a:spcBef>
                <a:spcPts val="0"/>
              </a:spcBef>
              <a:spcAft>
                <a:spcPts val="0"/>
              </a:spcAft>
              <a:buClr>
                <a:schemeClr val="dk1"/>
              </a:buClr>
              <a:buFont typeface="Arial"/>
              <a:buNone/>
            </a:pPr>
            <a:r>
              <a:t/>
            </a:r>
            <a:endParaRPr sz="1800">
              <a:solidFill>
                <a:srgbClr val="434343"/>
              </a:solidFill>
            </a:endParaRPr>
          </a:p>
          <a:p>
            <a:pPr indent="0" lvl="0" marL="0" rtl="0" algn="l">
              <a:lnSpc>
                <a:spcPct val="115000"/>
              </a:lnSpc>
              <a:spcBef>
                <a:spcPts val="0"/>
              </a:spcBef>
              <a:spcAft>
                <a:spcPts val="0"/>
              </a:spcAft>
              <a:buClr>
                <a:schemeClr val="dk1"/>
              </a:buClr>
              <a:buFont typeface="Arial"/>
              <a:buNone/>
            </a:pPr>
            <a:r>
              <a:rPr lang="es-419" sz="1800">
                <a:solidFill>
                  <a:srgbClr val="434343"/>
                </a:solidFill>
              </a:rPr>
              <a:t>La programación backend está estrechamente relacionada con el diseño y la creación de la arquitectura de software.</a:t>
            </a:r>
            <a:endParaRPr sz="1800">
              <a:solidFill>
                <a:srgbClr val="434343"/>
              </a:solidFill>
            </a:endParaRPr>
          </a:p>
          <a:p>
            <a:pPr indent="0" lvl="0" marL="0" rtl="0" algn="l">
              <a:lnSpc>
                <a:spcPct val="115000"/>
              </a:lnSpc>
              <a:spcBef>
                <a:spcPts val="0"/>
              </a:spcBef>
              <a:spcAft>
                <a:spcPts val="0"/>
              </a:spcAft>
              <a:buClr>
                <a:schemeClr val="dk1"/>
              </a:buClr>
              <a:buFont typeface="Arial"/>
              <a:buNone/>
            </a:pPr>
            <a:r>
              <a:t/>
            </a:r>
            <a:endParaRPr sz="1800">
              <a:solidFill>
                <a:srgbClr val="434343"/>
              </a:solidFill>
            </a:endParaRPr>
          </a:p>
          <a:p>
            <a:pPr indent="0" lvl="0" marL="0" rtl="0" algn="l">
              <a:lnSpc>
                <a:spcPct val="115000"/>
              </a:lnSpc>
              <a:spcBef>
                <a:spcPts val="0"/>
              </a:spcBef>
              <a:spcAft>
                <a:spcPts val="0"/>
              </a:spcAft>
              <a:buClr>
                <a:schemeClr val="dk1"/>
              </a:buClr>
              <a:buFont typeface="Arial"/>
              <a:buNone/>
            </a:pPr>
            <a:r>
              <a:rPr lang="es-419" sz="1800">
                <a:solidFill>
                  <a:srgbClr val="434343"/>
                </a:solidFill>
              </a:rPr>
              <a:t>La lógica del negocio es tarea del Backend Developer: el backend se encarga de procesar toda la información, de relacionar los datos en el interior de la aplicación con las capas visuales que ha </a:t>
            </a:r>
            <a:endParaRPr sz="1800">
              <a:solidFill>
                <a:srgbClr val="434343"/>
              </a:solidFill>
            </a:endParaRPr>
          </a:p>
          <a:p>
            <a:pPr indent="0" lvl="0" marL="0" rtl="0" algn="l">
              <a:lnSpc>
                <a:spcPct val="115000"/>
              </a:lnSpc>
              <a:spcBef>
                <a:spcPts val="0"/>
              </a:spcBef>
              <a:spcAft>
                <a:spcPts val="0"/>
              </a:spcAft>
              <a:buNone/>
            </a:pPr>
            <a:r>
              <a:rPr lang="es-419" sz="1800">
                <a:solidFill>
                  <a:srgbClr val="434343"/>
                </a:solidFill>
              </a:rPr>
              <a:t>creado el Frontend.</a:t>
            </a:r>
            <a:endParaRPr sz="1800">
              <a:solidFill>
                <a:srgbClr val="434343"/>
              </a:solidFill>
            </a:endParaRPr>
          </a:p>
        </p:txBody>
      </p:sp>
      <p:sp>
        <p:nvSpPr>
          <p:cNvPr id="100" name="Google Shape;100;g1f51d33d9ef_0_305"/>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2800">
                <a:solidFill>
                  <a:srgbClr val="002060"/>
                </a:solidFill>
              </a:rPr>
              <a:t>Back</a:t>
            </a:r>
            <a:r>
              <a:rPr b="1" lang="es-419" sz="2800">
                <a:solidFill>
                  <a:srgbClr val="002060"/>
                </a:solidFill>
                <a:latin typeface="Arial"/>
                <a:ea typeface="Arial"/>
                <a:cs typeface="Arial"/>
                <a:sym typeface="Arial"/>
              </a:rPr>
              <a:t>End</a:t>
            </a:r>
            <a:endParaRPr b="1" sz="2800">
              <a:solidFill>
                <a:srgbClr val="002060"/>
              </a:solidFill>
              <a:latin typeface="Arial"/>
              <a:ea typeface="Arial"/>
              <a:cs typeface="Arial"/>
              <a:sym typeface="Arial"/>
            </a:endParaRPr>
          </a:p>
        </p:txBody>
      </p:sp>
      <p:pic>
        <p:nvPicPr>
          <p:cNvPr id="101" name="Google Shape;101;g1f51d33d9ef_0_305"/>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1f569ee2578_0_83"/>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Formato JSON</a:t>
            </a:r>
            <a:endParaRPr b="1" sz="2800">
              <a:solidFill>
                <a:srgbClr val="002060"/>
              </a:solidFill>
            </a:endParaRPr>
          </a:p>
        </p:txBody>
      </p:sp>
      <p:pic>
        <p:nvPicPr>
          <p:cNvPr id="449" name="Google Shape;449;g1f569ee2578_0_83"/>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450" name="Google Shape;450;g1f569ee2578_0_83">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451" name="Google Shape;451;g1f569ee2578_0_83"/>
          <p:cNvSpPr txBox="1"/>
          <p:nvPr/>
        </p:nvSpPr>
        <p:spPr>
          <a:xfrm>
            <a:off x="403425" y="867675"/>
            <a:ext cx="77190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"curso": {</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"nombre": "Introducción a la programación",</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a:t>
            </a:r>
            <a:r>
              <a:rPr lang="es-419" sz="1100">
                <a:latin typeface="Consolas"/>
                <a:ea typeface="Consolas"/>
                <a:cs typeface="Consolas"/>
                <a:sym typeface="Consolas"/>
              </a:rPr>
              <a:t>duracion</a:t>
            </a:r>
            <a:r>
              <a:rPr lang="es-419" sz="1100">
                <a:latin typeface="Consolas"/>
                <a:ea typeface="Consolas"/>
                <a:cs typeface="Consolas"/>
                <a:sym typeface="Consolas"/>
              </a:rPr>
              <a:t>": "8 semanas",</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a:t>
            </a:r>
            <a:r>
              <a:rPr lang="es-419" sz="1100">
                <a:latin typeface="Consolas"/>
                <a:ea typeface="Consolas"/>
                <a:cs typeface="Consolas"/>
                <a:sym typeface="Consolas"/>
              </a:rPr>
              <a:t>descripcion</a:t>
            </a:r>
            <a:r>
              <a:rPr lang="es-419" sz="1100">
                <a:latin typeface="Consolas"/>
                <a:ea typeface="Consolas"/>
                <a:cs typeface="Consolas"/>
                <a:sym typeface="Consolas"/>
              </a:rPr>
              <a:t>": "Introducción básica a los conceptos fundamentales de la programación.",</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"docente": {</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"nombre": "Juan Pérez",</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"email": "juan@example.com"</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"alumnos": [</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"nombre": "María",</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"apellido": "Gómez",</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"edad": 25</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"nombre": "Pedro",</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"apellido": "López",</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"edad": 30</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s-419" sz="1100">
                <a:latin typeface="Consolas"/>
                <a:ea typeface="Consolas"/>
                <a:cs typeface="Consolas"/>
                <a:sym typeface="Consolas"/>
              </a:rPr>
              <a:t>}</a:t>
            </a:r>
            <a:endParaRPr sz="1100">
              <a:latin typeface="Consolas"/>
              <a:ea typeface="Consolas"/>
              <a:cs typeface="Consolas"/>
              <a:sym typeface="Consolas"/>
            </a:endParaRPr>
          </a:p>
        </p:txBody>
      </p:sp>
      <p:sp>
        <p:nvSpPr>
          <p:cNvPr id="452" name="Google Shape;452;g1f569ee2578_0_83"/>
          <p:cNvSpPr/>
          <p:nvPr/>
        </p:nvSpPr>
        <p:spPr>
          <a:xfrm>
            <a:off x="4569300" y="2116500"/>
            <a:ext cx="3899100" cy="23514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s-419" sz="1700">
                <a:solidFill>
                  <a:schemeClr val="dk1"/>
                </a:solidFill>
              </a:rPr>
              <a:t>Los tipos de datos soportados son:</a:t>
            </a:r>
            <a:endParaRPr sz="1700">
              <a:solidFill>
                <a:schemeClr val="dk1"/>
              </a:solidFill>
            </a:endParaRPr>
          </a:p>
          <a:p>
            <a:pPr indent="0" lvl="0" marL="0" rtl="0" algn="l">
              <a:spcBef>
                <a:spcPts val="0"/>
              </a:spcBef>
              <a:spcAft>
                <a:spcPts val="0"/>
              </a:spcAft>
              <a:buClr>
                <a:schemeClr val="dk1"/>
              </a:buClr>
              <a:buSzPts val="1800"/>
              <a:buFont typeface="Arial"/>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s-419" sz="1700">
                <a:solidFill>
                  <a:schemeClr val="dk1"/>
                </a:solidFill>
              </a:rPr>
              <a:t>Cadena</a:t>
            </a:r>
            <a:endParaRPr sz="1700">
              <a:solidFill>
                <a:schemeClr val="dk1"/>
              </a:solidFill>
            </a:endParaRPr>
          </a:p>
          <a:p>
            <a:pPr indent="-336550" lvl="0" marL="457200" rtl="0" algn="l">
              <a:spcBef>
                <a:spcPts val="0"/>
              </a:spcBef>
              <a:spcAft>
                <a:spcPts val="0"/>
              </a:spcAft>
              <a:buClr>
                <a:schemeClr val="dk1"/>
              </a:buClr>
              <a:buSzPts val="1700"/>
              <a:buChar char="●"/>
            </a:pPr>
            <a:r>
              <a:rPr lang="es-419" sz="1700">
                <a:solidFill>
                  <a:schemeClr val="dk1"/>
                </a:solidFill>
              </a:rPr>
              <a:t>Número</a:t>
            </a:r>
            <a:endParaRPr sz="1700">
              <a:solidFill>
                <a:schemeClr val="dk1"/>
              </a:solidFill>
            </a:endParaRPr>
          </a:p>
          <a:p>
            <a:pPr indent="-336550" lvl="0" marL="457200" rtl="0" algn="l">
              <a:spcBef>
                <a:spcPts val="0"/>
              </a:spcBef>
              <a:spcAft>
                <a:spcPts val="0"/>
              </a:spcAft>
              <a:buClr>
                <a:schemeClr val="dk1"/>
              </a:buClr>
              <a:buSzPts val="1700"/>
              <a:buChar char="●"/>
            </a:pPr>
            <a:r>
              <a:rPr lang="es-419" sz="1700">
                <a:solidFill>
                  <a:schemeClr val="dk1"/>
                </a:solidFill>
              </a:rPr>
              <a:t>Booleano</a:t>
            </a:r>
            <a:endParaRPr sz="1700">
              <a:solidFill>
                <a:schemeClr val="dk1"/>
              </a:solidFill>
            </a:endParaRPr>
          </a:p>
          <a:p>
            <a:pPr indent="-336550" lvl="0" marL="457200" rtl="0" algn="l">
              <a:spcBef>
                <a:spcPts val="0"/>
              </a:spcBef>
              <a:spcAft>
                <a:spcPts val="0"/>
              </a:spcAft>
              <a:buClr>
                <a:schemeClr val="dk1"/>
              </a:buClr>
              <a:buSzPts val="1700"/>
              <a:buChar char="●"/>
            </a:pPr>
            <a:r>
              <a:rPr lang="es-419" sz="1700">
                <a:solidFill>
                  <a:schemeClr val="dk1"/>
                </a:solidFill>
              </a:rPr>
              <a:t>Nulo</a:t>
            </a:r>
            <a:endParaRPr sz="1700">
              <a:solidFill>
                <a:schemeClr val="dk1"/>
              </a:solidFill>
            </a:endParaRPr>
          </a:p>
          <a:p>
            <a:pPr indent="-336550" lvl="0" marL="457200" rtl="0" algn="l">
              <a:spcBef>
                <a:spcPts val="0"/>
              </a:spcBef>
              <a:spcAft>
                <a:spcPts val="0"/>
              </a:spcAft>
              <a:buClr>
                <a:schemeClr val="dk1"/>
              </a:buClr>
              <a:buSzPts val="1700"/>
              <a:buChar char="●"/>
            </a:pPr>
            <a:r>
              <a:rPr lang="es-419" sz="1700">
                <a:solidFill>
                  <a:schemeClr val="dk1"/>
                </a:solidFill>
              </a:rPr>
              <a:t>Objeto</a:t>
            </a:r>
            <a:endParaRPr sz="1700">
              <a:solidFill>
                <a:schemeClr val="dk1"/>
              </a:solidFill>
            </a:endParaRPr>
          </a:p>
          <a:p>
            <a:pPr indent="-336550" lvl="0" marL="457200" rtl="0" algn="l">
              <a:spcBef>
                <a:spcPts val="0"/>
              </a:spcBef>
              <a:spcAft>
                <a:spcPts val="0"/>
              </a:spcAft>
              <a:buClr>
                <a:schemeClr val="dk1"/>
              </a:buClr>
              <a:buSzPts val="1700"/>
              <a:buChar char="●"/>
            </a:pPr>
            <a:r>
              <a:rPr lang="es-419" sz="1700">
                <a:solidFill>
                  <a:schemeClr val="dk1"/>
                </a:solidFill>
              </a:rPr>
              <a:t>Matriz</a:t>
            </a:r>
            <a:endParaRPr sz="1700">
              <a:solidFill>
                <a:schemeClr val="dk1"/>
              </a:solidFill>
            </a:endParaRPr>
          </a:p>
          <a:p>
            <a:pPr indent="0" lvl="0" marL="0" rtl="0" algn="l">
              <a:spcBef>
                <a:spcPts val="0"/>
              </a:spcBef>
              <a:spcAft>
                <a:spcPts val="0"/>
              </a:spcAft>
              <a:buClr>
                <a:schemeClr val="dk1"/>
              </a:buClr>
              <a:buSzPts val="1150"/>
              <a:buFont typeface="Arial"/>
              <a:buNone/>
            </a:pPr>
            <a:r>
              <a:t/>
            </a:r>
            <a:endParaRPr sz="1150">
              <a:solidFill>
                <a:schemeClr val="dk1"/>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f575fb7ce0_0_14"/>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Tipos de datos</a:t>
            </a:r>
            <a:r>
              <a:rPr b="1" lang="es-419" sz="2800">
                <a:solidFill>
                  <a:srgbClr val="002060"/>
                </a:solidFill>
              </a:rPr>
              <a:t> JSON</a:t>
            </a:r>
            <a:endParaRPr b="1" sz="2800">
              <a:solidFill>
                <a:srgbClr val="002060"/>
              </a:solidFill>
            </a:endParaRPr>
          </a:p>
        </p:txBody>
      </p:sp>
      <p:pic>
        <p:nvPicPr>
          <p:cNvPr id="458" name="Google Shape;458;g1f575fb7ce0_0_14"/>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459" name="Google Shape;459;g1f575fb7ce0_0_14">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460" name="Google Shape;460;g1f575fb7ce0_0_14"/>
          <p:cNvSpPr txBox="1"/>
          <p:nvPr/>
        </p:nvSpPr>
        <p:spPr>
          <a:xfrm>
            <a:off x="403427" y="981775"/>
            <a:ext cx="355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s-419" sz="1800">
                <a:solidFill>
                  <a:srgbClr val="434343"/>
                </a:solidFill>
              </a:rPr>
              <a:t>Cadena</a:t>
            </a:r>
            <a:r>
              <a:rPr lang="es-419" sz="1800">
                <a:solidFill>
                  <a:srgbClr val="434343"/>
                </a:solidFill>
              </a:rPr>
              <a:t>: </a:t>
            </a:r>
            <a:r>
              <a:rPr b="0" i="0" lang="es-419" sz="1800" u="none" cap="none" strike="noStrike">
                <a:solidFill>
                  <a:srgbClr val="434343"/>
                </a:solidFill>
                <a:latin typeface="Arial"/>
                <a:ea typeface="Arial"/>
                <a:cs typeface="Arial"/>
                <a:sym typeface="Arial"/>
              </a:rPr>
              <a:t>Para representar textos</a:t>
            </a:r>
            <a:endParaRPr b="0" i="0" sz="1800" u="none" cap="none" strike="noStrike">
              <a:solidFill>
                <a:srgbClr val="434343"/>
              </a:solidFill>
              <a:latin typeface="Arial"/>
              <a:ea typeface="Arial"/>
              <a:cs typeface="Arial"/>
              <a:sym typeface="Arial"/>
            </a:endParaRPr>
          </a:p>
        </p:txBody>
      </p:sp>
      <p:pic>
        <p:nvPicPr>
          <p:cNvPr id="461" name="Google Shape;461;g1f575fb7ce0_0_14"/>
          <p:cNvPicPr preferRelativeResize="0"/>
          <p:nvPr/>
        </p:nvPicPr>
        <p:blipFill rotWithShape="1">
          <a:blip r:embed="rId6">
            <a:alphaModFix/>
          </a:blip>
          <a:srcRect b="11411" l="3548" r="64651" t="34249"/>
          <a:stretch/>
        </p:blipFill>
        <p:spPr>
          <a:xfrm>
            <a:off x="4571925" y="848113"/>
            <a:ext cx="2756199" cy="636600"/>
          </a:xfrm>
          <a:prstGeom prst="rect">
            <a:avLst/>
          </a:prstGeom>
          <a:noFill/>
          <a:ln>
            <a:noFill/>
          </a:ln>
          <a:effectLst>
            <a:outerShdw blurRad="57150" rotWithShape="0" algn="bl" dir="5400000" dist="19050">
              <a:srgbClr val="000000">
                <a:alpha val="50000"/>
              </a:srgbClr>
            </a:outerShdw>
          </a:effectLst>
        </p:spPr>
      </p:pic>
      <p:sp>
        <p:nvSpPr>
          <p:cNvPr id="462" name="Google Shape;462;g1f575fb7ce0_0_14"/>
          <p:cNvSpPr txBox="1"/>
          <p:nvPr/>
        </p:nvSpPr>
        <p:spPr>
          <a:xfrm>
            <a:off x="403425" y="2069725"/>
            <a:ext cx="43857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s-419" sz="1800">
                <a:solidFill>
                  <a:srgbClr val="434343"/>
                </a:solidFill>
              </a:rPr>
              <a:t>Número</a:t>
            </a:r>
            <a:r>
              <a:rPr lang="es-419" sz="1800">
                <a:solidFill>
                  <a:srgbClr val="434343"/>
                </a:solidFill>
              </a:rPr>
              <a:t>: Para representar números enteros y de punto flotante</a:t>
            </a:r>
            <a:endParaRPr sz="1800">
              <a:solidFill>
                <a:srgbClr val="434343"/>
              </a:solidFill>
            </a:endParaRPr>
          </a:p>
        </p:txBody>
      </p:sp>
      <p:pic>
        <p:nvPicPr>
          <p:cNvPr id="463" name="Google Shape;463;g1f575fb7ce0_0_14"/>
          <p:cNvPicPr preferRelativeResize="0"/>
          <p:nvPr/>
        </p:nvPicPr>
        <p:blipFill rotWithShape="1">
          <a:blip r:embed="rId7">
            <a:alphaModFix/>
          </a:blip>
          <a:srcRect b="0" l="0" r="0" t="0"/>
          <a:stretch/>
        </p:blipFill>
        <p:spPr>
          <a:xfrm>
            <a:off x="4571925" y="1630984"/>
            <a:ext cx="2543175" cy="1524000"/>
          </a:xfrm>
          <a:prstGeom prst="rect">
            <a:avLst/>
          </a:prstGeom>
          <a:noFill/>
          <a:ln>
            <a:noFill/>
          </a:ln>
          <a:effectLst>
            <a:outerShdw blurRad="57150" rotWithShape="0" algn="bl" dir="5400000" dist="19050">
              <a:srgbClr val="000000">
                <a:alpha val="50000"/>
              </a:srgbClr>
            </a:outerShdw>
          </a:effectLst>
        </p:spPr>
      </p:pic>
      <p:sp>
        <p:nvSpPr>
          <p:cNvPr id="464" name="Google Shape;464;g1f575fb7ce0_0_14"/>
          <p:cNvSpPr txBox="1"/>
          <p:nvPr/>
        </p:nvSpPr>
        <p:spPr>
          <a:xfrm>
            <a:off x="403425" y="3214425"/>
            <a:ext cx="4168500" cy="1477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s-419" sz="1800">
                <a:solidFill>
                  <a:srgbClr val="434343"/>
                </a:solidFill>
              </a:rPr>
              <a:t>Booleanos</a:t>
            </a:r>
            <a:r>
              <a:rPr lang="es-419" sz="1800">
                <a:solidFill>
                  <a:srgbClr val="434343"/>
                </a:solidFill>
              </a:rPr>
              <a:t>: Se designan como verdadero o falso. Los valores booleanos no están delimitados por comillas y se tratan como valores de cadena.</a:t>
            </a:r>
            <a:endParaRPr sz="1800">
              <a:solidFill>
                <a:srgbClr val="434343"/>
              </a:solidFill>
            </a:endParaRPr>
          </a:p>
        </p:txBody>
      </p:sp>
      <p:pic>
        <p:nvPicPr>
          <p:cNvPr id="465" name="Google Shape;465;g1f575fb7ce0_0_14"/>
          <p:cNvPicPr preferRelativeResize="0"/>
          <p:nvPr/>
        </p:nvPicPr>
        <p:blipFill rotWithShape="1">
          <a:blip r:embed="rId8">
            <a:alphaModFix/>
          </a:blip>
          <a:srcRect b="0" l="0" r="0" t="0"/>
          <a:stretch/>
        </p:blipFill>
        <p:spPr>
          <a:xfrm>
            <a:off x="4571925" y="3691246"/>
            <a:ext cx="3619500" cy="5238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1f575fb7ce0_1_0"/>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Tipos de datos JSON</a:t>
            </a:r>
            <a:endParaRPr b="1" sz="2800">
              <a:solidFill>
                <a:srgbClr val="002060"/>
              </a:solidFill>
            </a:endParaRPr>
          </a:p>
        </p:txBody>
      </p:sp>
      <p:pic>
        <p:nvPicPr>
          <p:cNvPr id="471" name="Google Shape;471;g1f575fb7ce0_1_0"/>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472" name="Google Shape;472;g1f575fb7ce0_1_0">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473" name="Google Shape;473;g1f575fb7ce0_1_0"/>
          <p:cNvSpPr txBox="1"/>
          <p:nvPr/>
        </p:nvSpPr>
        <p:spPr>
          <a:xfrm>
            <a:off x="403425" y="981775"/>
            <a:ext cx="5608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s-419" sz="1800">
                <a:solidFill>
                  <a:schemeClr val="dk1"/>
                </a:solidFill>
              </a:rPr>
              <a:t>Nulo</a:t>
            </a:r>
            <a:r>
              <a:rPr lang="es-419" sz="1800">
                <a:solidFill>
                  <a:schemeClr val="dk1"/>
                </a:solidFill>
              </a:rPr>
              <a:t> es un valor vacío. Cuando no hay ningún valor que asignar a una clave, se puede tratar como nulo.</a:t>
            </a:r>
            <a:endParaRPr sz="1800">
              <a:solidFill>
                <a:schemeClr val="dk1"/>
              </a:solidFill>
            </a:endParaRPr>
          </a:p>
        </p:txBody>
      </p:sp>
      <p:sp>
        <p:nvSpPr>
          <p:cNvPr id="474" name="Google Shape;474;g1f575fb7ce0_1_0"/>
          <p:cNvSpPr txBox="1"/>
          <p:nvPr/>
        </p:nvSpPr>
        <p:spPr>
          <a:xfrm>
            <a:off x="403425" y="1695925"/>
            <a:ext cx="8433300" cy="923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419" sz="1800">
                <a:solidFill>
                  <a:schemeClr val="dk1"/>
                </a:solidFill>
              </a:rPr>
              <a:t>El </a:t>
            </a:r>
            <a:r>
              <a:rPr b="1" lang="es-419" sz="1800">
                <a:solidFill>
                  <a:schemeClr val="dk1"/>
                </a:solidFill>
              </a:rPr>
              <a:t>objeto</a:t>
            </a:r>
            <a:r>
              <a:rPr lang="es-419" sz="1800">
                <a:solidFill>
                  <a:schemeClr val="dk1"/>
                </a:solidFill>
              </a:rPr>
              <a:t> JSON es un conjunto de pares de nombres o valores insertados entre llaves </a:t>
            </a:r>
            <a:r>
              <a:rPr b="1" lang="es-419" sz="1800">
                <a:solidFill>
                  <a:schemeClr val="dk1"/>
                </a:solidFill>
              </a:rPr>
              <a:t>{}</a:t>
            </a:r>
            <a:r>
              <a:rPr lang="es-419" sz="1800">
                <a:solidFill>
                  <a:schemeClr val="dk1"/>
                </a:solidFill>
              </a:rPr>
              <a:t>. Las claves deben ser cadenas y ser únicas separadas por comas.</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p:txBody>
      </p:sp>
      <p:sp>
        <p:nvSpPr>
          <p:cNvPr id="475" name="Google Shape;475;g1f575fb7ce0_1_0"/>
          <p:cNvSpPr txBox="1"/>
          <p:nvPr/>
        </p:nvSpPr>
        <p:spPr>
          <a:xfrm>
            <a:off x="3423863" y="3366300"/>
            <a:ext cx="4761300" cy="1200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419" sz="1800">
                <a:solidFill>
                  <a:schemeClr val="dk1"/>
                </a:solidFill>
              </a:rPr>
              <a:t>Una </a:t>
            </a:r>
            <a:r>
              <a:rPr b="1" lang="es-419" sz="1800">
                <a:solidFill>
                  <a:schemeClr val="dk1"/>
                </a:solidFill>
              </a:rPr>
              <a:t>matriz</a:t>
            </a:r>
            <a:r>
              <a:rPr lang="es-419" sz="1800">
                <a:solidFill>
                  <a:schemeClr val="dk1"/>
                </a:solidFill>
              </a:rPr>
              <a:t> es una recopilación ordenada de valores. En JSON, los valores de matriz deben ser cadena, número, objeto, matriz, booleano o nulo.</a:t>
            </a:r>
            <a:endParaRPr sz="1800">
              <a:solidFill>
                <a:schemeClr val="dk1"/>
              </a:solidFill>
            </a:endParaRPr>
          </a:p>
        </p:txBody>
      </p:sp>
      <p:pic>
        <p:nvPicPr>
          <p:cNvPr id="476" name="Google Shape;476;g1f575fb7ce0_1_0"/>
          <p:cNvPicPr preferRelativeResize="0"/>
          <p:nvPr/>
        </p:nvPicPr>
        <p:blipFill rotWithShape="1">
          <a:blip r:embed="rId6">
            <a:alphaModFix/>
          </a:blip>
          <a:srcRect b="18366" l="2591" r="59962" t="43904"/>
          <a:stretch/>
        </p:blipFill>
        <p:spPr>
          <a:xfrm>
            <a:off x="5969334" y="1112549"/>
            <a:ext cx="2867391" cy="384975"/>
          </a:xfrm>
          <a:prstGeom prst="rect">
            <a:avLst/>
          </a:prstGeom>
          <a:noFill/>
          <a:ln>
            <a:noFill/>
          </a:ln>
          <a:effectLst>
            <a:outerShdw blurRad="57150" rotWithShape="0" algn="bl" dir="5400000" dist="19050">
              <a:srgbClr val="000000">
                <a:alpha val="50000"/>
              </a:srgbClr>
            </a:outerShdw>
          </a:effectLst>
        </p:spPr>
      </p:pic>
      <p:pic>
        <p:nvPicPr>
          <p:cNvPr id="477" name="Google Shape;477;g1f575fb7ce0_1_0"/>
          <p:cNvPicPr preferRelativeResize="0"/>
          <p:nvPr/>
        </p:nvPicPr>
        <p:blipFill rotWithShape="1">
          <a:blip r:embed="rId7">
            <a:alphaModFix/>
          </a:blip>
          <a:srcRect b="15780" l="4124" r="12214" t="39030"/>
          <a:stretch/>
        </p:blipFill>
        <p:spPr>
          <a:xfrm>
            <a:off x="2865200" y="2353973"/>
            <a:ext cx="5971600" cy="557525"/>
          </a:xfrm>
          <a:prstGeom prst="rect">
            <a:avLst/>
          </a:prstGeom>
          <a:noFill/>
          <a:ln>
            <a:noFill/>
          </a:ln>
          <a:effectLst>
            <a:outerShdw blurRad="57150" rotWithShape="0" algn="bl" dir="5400000" dist="19050">
              <a:srgbClr val="000000">
                <a:alpha val="50000"/>
              </a:srgbClr>
            </a:outerShdw>
          </a:effectLst>
        </p:spPr>
      </p:pic>
      <p:sp>
        <p:nvSpPr>
          <p:cNvPr id="478" name="Google Shape;478;g1f575fb7ce0_1_0"/>
          <p:cNvSpPr txBox="1"/>
          <p:nvPr/>
        </p:nvSpPr>
        <p:spPr>
          <a:xfrm>
            <a:off x="555813" y="3027750"/>
            <a:ext cx="2737200" cy="1877700"/>
          </a:xfrm>
          <a:prstGeom prst="rect">
            <a:avLst/>
          </a:prstGeom>
          <a:solidFill>
            <a:srgbClr val="FAFAFA"/>
          </a:solidFill>
          <a:ln cap="flat" cmpd="sng" w="9525">
            <a:solidFill>
              <a:srgbClr val="FAFAFA"/>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s-419" sz="1100">
                <a:latin typeface="Courier New"/>
                <a:ea typeface="Courier New"/>
                <a:cs typeface="Courier New"/>
                <a:sym typeface="Courier New"/>
              </a:rPr>
              <a:t>"Influencers": [</a:t>
            </a:r>
            <a:endParaRPr sz="1100">
              <a:latin typeface="Courier New"/>
              <a:ea typeface="Courier New"/>
              <a:cs typeface="Courier New"/>
              <a:sym typeface="Courier New"/>
            </a:endParaRPr>
          </a:p>
          <a:p>
            <a:pPr indent="0" lvl="0" marL="0" rtl="0" algn="l">
              <a:spcBef>
                <a:spcPts val="0"/>
              </a:spcBef>
              <a:spcAft>
                <a:spcPts val="0"/>
              </a:spcAft>
              <a:buNone/>
            </a:pPr>
            <a:r>
              <a:rPr lang="es-419"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s-419" sz="1100">
                <a:latin typeface="Courier New"/>
                <a:ea typeface="Courier New"/>
                <a:cs typeface="Courier New"/>
                <a:sym typeface="Courier New"/>
              </a:rPr>
              <a:t>        "name": "María",</a:t>
            </a:r>
            <a:endParaRPr sz="1100">
              <a:latin typeface="Courier New"/>
              <a:ea typeface="Courier New"/>
              <a:cs typeface="Courier New"/>
              <a:sym typeface="Courier New"/>
            </a:endParaRPr>
          </a:p>
          <a:p>
            <a:pPr indent="0" lvl="0" marL="0" rtl="0" algn="l">
              <a:spcBef>
                <a:spcPts val="0"/>
              </a:spcBef>
              <a:spcAft>
                <a:spcPts val="0"/>
              </a:spcAft>
              <a:buNone/>
            </a:pPr>
            <a:r>
              <a:rPr lang="es-419" sz="1100">
                <a:latin typeface="Courier New"/>
                <a:ea typeface="Courier New"/>
                <a:cs typeface="Courier New"/>
                <a:sym typeface="Courier New"/>
              </a:rPr>
              <a:t>        "age": 25</a:t>
            </a:r>
            <a:endParaRPr sz="1100">
              <a:latin typeface="Courier New"/>
              <a:ea typeface="Courier New"/>
              <a:cs typeface="Courier New"/>
              <a:sym typeface="Courier New"/>
            </a:endParaRPr>
          </a:p>
          <a:p>
            <a:pPr indent="0" lvl="0" marL="0" rtl="0" algn="l">
              <a:spcBef>
                <a:spcPts val="0"/>
              </a:spcBef>
              <a:spcAft>
                <a:spcPts val="0"/>
              </a:spcAft>
              <a:buNone/>
            </a:pPr>
            <a:r>
              <a:rPr lang="es-419"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s-419"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s-419" sz="1100">
                <a:latin typeface="Courier New"/>
                <a:ea typeface="Courier New"/>
                <a:cs typeface="Courier New"/>
                <a:sym typeface="Courier New"/>
              </a:rPr>
              <a:t>        "name": "Pedro",</a:t>
            </a:r>
            <a:endParaRPr sz="1100">
              <a:latin typeface="Courier New"/>
              <a:ea typeface="Courier New"/>
              <a:cs typeface="Courier New"/>
              <a:sym typeface="Courier New"/>
            </a:endParaRPr>
          </a:p>
          <a:p>
            <a:pPr indent="0" lvl="0" marL="0" rtl="0" algn="l">
              <a:spcBef>
                <a:spcPts val="0"/>
              </a:spcBef>
              <a:spcAft>
                <a:spcPts val="0"/>
              </a:spcAft>
              <a:buNone/>
            </a:pPr>
            <a:r>
              <a:rPr lang="es-419" sz="1100">
                <a:latin typeface="Courier New"/>
                <a:ea typeface="Courier New"/>
                <a:cs typeface="Courier New"/>
                <a:sym typeface="Courier New"/>
              </a:rPr>
              <a:t>        "age": 30</a:t>
            </a:r>
            <a:endParaRPr sz="1100">
              <a:latin typeface="Courier New"/>
              <a:ea typeface="Courier New"/>
              <a:cs typeface="Courier New"/>
              <a:sym typeface="Courier New"/>
            </a:endParaRPr>
          </a:p>
          <a:p>
            <a:pPr indent="0" lvl="0" marL="0" rtl="0" algn="l">
              <a:spcBef>
                <a:spcPts val="0"/>
              </a:spcBef>
              <a:spcAft>
                <a:spcPts val="0"/>
              </a:spcAft>
              <a:buNone/>
            </a:pPr>
            <a:r>
              <a:rPr lang="es-419"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s-419" sz="1100">
                <a:latin typeface="Courier New"/>
                <a:ea typeface="Courier New"/>
                <a:cs typeface="Courier New"/>
                <a:sym typeface="Courier New"/>
              </a:rPr>
              <a:t>    ]</a:t>
            </a:r>
            <a:endParaRPr sz="1100">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1f7a06ccc98_0_0"/>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Programación Orientada a Objetos</a:t>
            </a:r>
            <a:endParaRPr b="1" sz="2800">
              <a:solidFill>
                <a:srgbClr val="002060"/>
              </a:solidFill>
            </a:endParaRPr>
          </a:p>
        </p:txBody>
      </p:sp>
      <p:pic>
        <p:nvPicPr>
          <p:cNvPr id="484" name="Google Shape;484;g1f7a06ccc98_0_0"/>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485" name="Google Shape;485;g1f7a06ccc98_0_0">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486" name="Google Shape;486;g1f7a06ccc98_0_0"/>
          <p:cNvSpPr txBox="1"/>
          <p:nvPr/>
        </p:nvSpPr>
        <p:spPr>
          <a:xfrm>
            <a:off x="403425" y="981775"/>
            <a:ext cx="8433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solidFill>
                  <a:srgbClr val="434343"/>
                </a:solidFill>
              </a:rPr>
              <a:t>La programación orientada a objetos (POO) es un paradigma de programación que parte del concepto de "objetos" como base, los cuales contienen información en forma de campos (a veces también referidos como atributos cualidades o propiedades) y código en forma de métodos.</a:t>
            </a:r>
            <a:endParaRPr sz="1800">
              <a:solidFill>
                <a:srgbClr val="434343"/>
              </a:solidFill>
            </a:endParaRPr>
          </a:p>
        </p:txBody>
      </p:sp>
      <p:pic>
        <p:nvPicPr>
          <p:cNvPr id="487" name="Google Shape;487;g1f7a06ccc98_0_0"/>
          <p:cNvPicPr preferRelativeResize="0"/>
          <p:nvPr/>
        </p:nvPicPr>
        <p:blipFill rotWithShape="1">
          <a:blip r:embed="rId6">
            <a:alphaModFix/>
          </a:blip>
          <a:srcRect b="17940" l="6308" r="7506" t="11373"/>
          <a:stretch/>
        </p:blipFill>
        <p:spPr>
          <a:xfrm>
            <a:off x="3887350" y="2312712"/>
            <a:ext cx="4516876" cy="2602226"/>
          </a:xfrm>
          <a:prstGeom prst="rect">
            <a:avLst/>
          </a:prstGeom>
          <a:noFill/>
          <a:ln>
            <a:noFill/>
          </a:ln>
          <a:effectLst>
            <a:outerShdw blurRad="57150" rotWithShape="0" algn="bl" dir="5400000" dist="19050">
              <a:srgbClr val="000000">
                <a:alpha val="50000"/>
              </a:srgbClr>
            </a:outerShdw>
          </a:effectLst>
        </p:spPr>
      </p:pic>
      <p:sp>
        <p:nvSpPr>
          <p:cNvPr id="488" name="Google Shape;488;g1f7a06ccc98_0_0"/>
          <p:cNvSpPr txBox="1"/>
          <p:nvPr/>
        </p:nvSpPr>
        <p:spPr>
          <a:xfrm>
            <a:off x="403425" y="2274775"/>
            <a:ext cx="32874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solidFill>
                  <a:srgbClr val="434343"/>
                </a:solidFill>
              </a:rPr>
              <a:t>Se basa en el concepto de clases y objetos. Este tipo de programación se utiliza para estructurar un programa de software en piezas simples y reutilizables de planos de código (clases) para crear instancias individuales de objetos. </a:t>
            </a:r>
            <a:endParaRPr sz="1800">
              <a:solidFill>
                <a:srgbClr val="434343"/>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1f7a06ccc98_0_23"/>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Clases en JS</a:t>
            </a:r>
            <a:endParaRPr b="1" sz="2800">
              <a:solidFill>
                <a:srgbClr val="002060"/>
              </a:solidFill>
            </a:endParaRPr>
          </a:p>
        </p:txBody>
      </p:sp>
      <p:pic>
        <p:nvPicPr>
          <p:cNvPr id="494" name="Google Shape;494;g1f7a06ccc98_0_23"/>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495" name="Google Shape;495;g1f7a06ccc98_0_23">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496" name="Google Shape;496;g1f7a06ccc98_0_23"/>
          <p:cNvSpPr txBox="1"/>
          <p:nvPr/>
        </p:nvSpPr>
        <p:spPr>
          <a:xfrm>
            <a:off x="403425" y="981775"/>
            <a:ext cx="8433300" cy="11775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200"/>
              <a:buFont typeface="Arial"/>
              <a:buNone/>
            </a:pPr>
            <a:r>
              <a:rPr lang="es-419" sz="1800">
                <a:solidFill>
                  <a:srgbClr val="434343"/>
                </a:solidFill>
              </a:rPr>
              <a:t>Una </a:t>
            </a:r>
            <a:r>
              <a:rPr b="0" i="0" lang="es-419" sz="1800" u="none" cap="none" strike="noStrike">
                <a:solidFill>
                  <a:srgbClr val="434343"/>
                </a:solidFill>
                <a:latin typeface="Arial"/>
                <a:ea typeface="Arial"/>
                <a:cs typeface="Arial"/>
                <a:sym typeface="Arial"/>
              </a:rPr>
              <a:t>clase sólo es una forma de organizar código de forma entendible con el objetivo de simplificar el funcionamiento de nuestro programa. Además, hay que tener en cuenta que las clases son «conceptos abstractos» de los que se pueden crear objetos de programación, cada uno con sus características concretas.</a:t>
            </a:r>
            <a:endParaRPr b="0" i="0" sz="1800" u="none" cap="none" strike="noStrike">
              <a:solidFill>
                <a:srgbClr val="434343"/>
              </a:solidFill>
              <a:latin typeface="Arial"/>
              <a:ea typeface="Arial"/>
              <a:cs typeface="Arial"/>
              <a:sym typeface="Arial"/>
            </a:endParaRPr>
          </a:p>
        </p:txBody>
      </p:sp>
      <p:pic>
        <p:nvPicPr>
          <p:cNvPr id="497" name="Google Shape;497;g1f7a06ccc98_0_23"/>
          <p:cNvPicPr preferRelativeResize="0"/>
          <p:nvPr/>
        </p:nvPicPr>
        <p:blipFill rotWithShape="1">
          <a:blip r:embed="rId6">
            <a:alphaModFix/>
          </a:blip>
          <a:srcRect b="0" l="0" r="0" t="0"/>
          <a:stretch/>
        </p:blipFill>
        <p:spPr>
          <a:xfrm>
            <a:off x="1725082" y="2273375"/>
            <a:ext cx="5789978" cy="25472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1f7a06ccc98_0_32"/>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Instanciar una clase</a:t>
            </a:r>
            <a:endParaRPr b="1" sz="2800">
              <a:solidFill>
                <a:srgbClr val="002060"/>
              </a:solidFill>
            </a:endParaRPr>
          </a:p>
        </p:txBody>
      </p:sp>
      <p:pic>
        <p:nvPicPr>
          <p:cNvPr id="503" name="Google Shape;503;g1f7a06ccc98_0_32"/>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504" name="Google Shape;504;g1f7a06ccc98_0_32">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505" name="Google Shape;505;g1f7a06ccc98_0_32"/>
          <p:cNvSpPr txBox="1"/>
          <p:nvPr/>
        </p:nvSpPr>
        <p:spPr>
          <a:xfrm>
            <a:off x="403425" y="981775"/>
            <a:ext cx="8433300" cy="25629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200"/>
              <a:buFont typeface="Arial"/>
              <a:buNone/>
            </a:pPr>
            <a:r>
              <a:rPr b="0" i="0" lang="es-419" sz="1800" u="none" cap="none" strike="noStrike">
                <a:solidFill>
                  <a:srgbClr val="434343"/>
                </a:solidFill>
                <a:latin typeface="Arial"/>
                <a:ea typeface="Arial"/>
                <a:cs typeface="Arial"/>
                <a:sym typeface="Arial"/>
              </a:rPr>
              <a:t>Se le llama instanciar una clase, crear un objeto o crear una instancia a la acción de crear un nuevo objeto basado en una clase particular. Esta acción la realizamos a través de la palabra clave </a:t>
            </a:r>
            <a:r>
              <a:rPr b="1" i="0" lang="es-419" sz="1800" u="none" cap="none" strike="noStrike">
                <a:solidFill>
                  <a:srgbClr val="434343"/>
                </a:solidFill>
              </a:rPr>
              <a:t>new</a:t>
            </a:r>
            <a:r>
              <a:rPr b="0" i="0" lang="es-419" sz="1800" u="none" cap="none" strike="noStrike">
                <a:solidFill>
                  <a:srgbClr val="434343"/>
                </a:solidFill>
                <a:latin typeface="Arial"/>
                <a:ea typeface="Arial"/>
                <a:cs typeface="Arial"/>
                <a:sym typeface="Arial"/>
              </a:rPr>
              <a:t>, seguida del nombre de la clase, la </a:t>
            </a:r>
            <a:r>
              <a:rPr lang="es-419" sz="1800">
                <a:solidFill>
                  <a:srgbClr val="434343"/>
                </a:solidFill>
              </a:rPr>
              <a:t>cual</a:t>
            </a:r>
            <a:r>
              <a:rPr b="0" i="0" lang="es-419" sz="1800" u="none" cap="none" strike="noStrike">
                <a:solidFill>
                  <a:srgbClr val="434343"/>
                </a:solidFill>
                <a:latin typeface="Arial"/>
                <a:ea typeface="Arial"/>
                <a:cs typeface="Arial"/>
                <a:sym typeface="Arial"/>
              </a:rPr>
              <a:t> puede tener parámetros, en cuyo caso se controla</a:t>
            </a:r>
            <a:r>
              <a:rPr lang="es-419" sz="1800">
                <a:solidFill>
                  <a:srgbClr val="434343"/>
                </a:solidFill>
              </a:rPr>
              <a:t>n</a:t>
            </a:r>
            <a:r>
              <a:rPr b="0" i="0" lang="es-419" sz="1800" u="none" cap="none" strike="noStrike">
                <a:solidFill>
                  <a:srgbClr val="434343"/>
                </a:solidFill>
                <a:latin typeface="Arial"/>
                <a:ea typeface="Arial"/>
                <a:cs typeface="Arial"/>
                <a:sym typeface="Arial"/>
              </a:rPr>
              <a:t> desde un constructor, concepto que veremos más adelante.</a:t>
            </a:r>
            <a:endParaRPr b="0" i="0" sz="18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8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419" sz="1800" u="none" cap="none" strike="noStrike">
                <a:solidFill>
                  <a:srgbClr val="434343"/>
                </a:solidFill>
                <a:latin typeface="Arial"/>
                <a:ea typeface="Arial"/>
                <a:cs typeface="Arial"/>
                <a:sym typeface="Arial"/>
              </a:rPr>
              <a:t>En Javascript, para instancia una clase, se utiliza una sintaxis muy similar a otros lenguajes como, por ejemplo, Java. Es tan sencillo como escribir lo siguiente:</a:t>
            </a:r>
            <a:endParaRPr b="0" i="0" sz="18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800" u="none" cap="none" strike="noStrike">
              <a:solidFill>
                <a:srgbClr val="434343"/>
              </a:solidFill>
              <a:latin typeface="Arial"/>
              <a:ea typeface="Arial"/>
              <a:cs typeface="Arial"/>
              <a:sym typeface="Arial"/>
            </a:endParaRPr>
          </a:p>
        </p:txBody>
      </p:sp>
      <p:pic>
        <p:nvPicPr>
          <p:cNvPr id="506" name="Google Shape;506;g1f7a06ccc98_0_32"/>
          <p:cNvPicPr preferRelativeResize="0"/>
          <p:nvPr/>
        </p:nvPicPr>
        <p:blipFill rotWithShape="1">
          <a:blip r:embed="rId6">
            <a:alphaModFix/>
          </a:blip>
          <a:srcRect b="0" l="0" r="0" t="0"/>
          <a:stretch/>
        </p:blipFill>
        <p:spPr>
          <a:xfrm>
            <a:off x="854410" y="3444302"/>
            <a:ext cx="7435177" cy="1546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1f7a06ccc98_0_38"/>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Miembros de una clase</a:t>
            </a:r>
            <a:endParaRPr b="1" sz="2800">
              <a:solidFill>
                <a:srgbClr val="002060"/>
              </a:solidFill>
            </a:endParaRPr>
          </a:p>
        </p:txBody>
      </p:sp>
      <p:pic>
        <p:nvPicPr>
          <p:cNvPr id="512" name="Google Shape;512;g1f7a06ccc98_0_38"/>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513" name="Google Shape;513;g1f7a06ccc98_0_38">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pic>
        <p:nvPicPr>
          <p:cNvPr id="514" name="Google Shape;514;g1f7a06ccc98_0_38"/>
          <p:cNvPicPr preferRelativeResize="0"/>
          <p:nvPr/>
        </p:nvPicPr>
        <p:blipFill rotWithShape="1">
          <a:blip r:embed="rId6">
            <a:alphaModFix/>
          </a:blip>
          <a:srcRect b="0" l="0" r="0" t="0"/>
          <a:stretch/>
        </p:blipFill>
        <p:spPr>
          <a:xfrm>
            <a:off x="1354038" y="981763"/>
            <a:ext cx="6435925" cy="3486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1f7a06ccc98_0_44"/>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La palabra clave this</a:t>
            </a:r>
            <a:endParaRPr b="1" sz="2800">
              <a:solidFill>
                <a:srgbClr val="002060"/>
              </a:solidFill>
            </a:endParaRPr>
          </a:p>
        </p:txBody>
      </p:sp>
      <p:pic>
        <p:nvPicPr>
          <p:cNvPr id="520" name="Google Shape;520;g1f7a06ccc98_0_44"/>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521" name="Google Shape;521;g1f7a06ccc98_0_44">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522" name="Google Shape;522;g1f7a06ccc98_0_44"/>
          <p:cNvSpPr txBox="1"/>
          <p:nvPr/>
        </p:nvSpPr>
        <p:spPr>
          <a:xfrm>
            <a:off x="403425" y="981775"/>
            <a:ext cx="8433300" cy="8082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200"/>
              <a:buFont typeface="Arial"/>
              <a:buNone/>
            </a:pPr>
            <a:r>
              <a:rPr b="0" i="0" lang="es-419" sz="1600" u="none" cap="none" strike="noStrike">
                <a:solidFill>
                  <a:srgbClr val="434343"/>
                </a:solidFill>
                <a:latin typeface="Arial"/>
                <a:ea typeface="Arial"/>
                <a:cs typeface="Arial"/>
                <a:sym typeface="Arial"/>
              </a:rPr>
              <a:t>Más adelante utilizaremos mucho la palabra clave this. Esta es una palabra clave que se utiliza mucho dentro de las clases para hacer referencia al objeto instanciado. Ojo, que hace referencia al objeto instanciado y no a la clase:</a:t>
            </a:r>
            <a:endParaRPr b="0" i="0" sz="1600" u="none" cap="none" strike="noStrike">
              <a:solidFill>
                <a:srgbClr val="434343"/>
              </a:solidFill>
              <a:latin typeface="Arial"/>
              <a:ea typeface="Arial"/>
              <a:cs typeface="Arial"/>
              <a:sym typeface="Arial"/>
            </a:endParaRPr>
          </a:p>
        </p:txBody>
      </p:sp>
      <p:pic>
        <p:nvPicPr>
          <p:cNvPr id="523" name="Google Shape;523;g1f7a06ccc98_0_44"/>
          <p:cNvPicPr preferRelativeResize="0"/>
          <p:nvPr/>
        </p:nvPicPr>
        <p:blipFill rotWithShape="1">
          <a:blip r:embed="rId6">
            <a:alphaModFix/>
          </a:blip>
          <a:srcRect b="0" l="0" r="0" t="0"/>
          <a:stretch/>
        </p:blipFill>
        <p:spPr>
          <a:xfrm>
            <a:off x="900025" y="1789963"/>
            <a:ext cx="7343947" cy="1953825"/>
          </a:xfrm>
          <a:prstGeom prst="rect">
            <a:avLst/>
          </a:prstGeom>
          <a:noFill/>
          <a:ln>
            <a:noFill/>
          </a:ln>
        </p:spPr>
      </p:pic>
      <p:sp>
        <p:nvSpPr>
          <p:cNvPr id="524" name="Google Shape;524;g1f7a06ccc98_0_44"/>
          <p:cNvSpPr txBox="1"/>
          <p:nvPr/>
        </p:nvSpPr>
        <p:spPr>
          <a:xfrm>
            <a:off x="403425" y="3743800"/>
            <a:ext cx="8064900" cy="10542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200"/>
              <a:buFont typeface="Arial"/>
              <a:buNone/>
            </a:pPr>
            <a:r>
              <a:rPr b="0" i="0" lang="es-419" sz="1600" u="none" cap="none" strike="noStrike">
                <a:solidFill>
                  <a:srgbClr val="434343"/>
                </a:solidFill>
                <a:latin typeface="Arial"/>
                <a:ea typeface="Arial"/>
                <a:cs typeface="Arial"/>
                <a:sym typeface="Arial"/>
              </a:rPr>
              <a:t>Observa que la palabra clave </a:t>
            </a:r>
            <a:r>
              <a:rPr b="1" i="0" lang="es-419" sz="1600" u="none" cap="none" strike="noStrike">
                <a:solidFill>
                  <a:srgbClr val="434343"/>
                </a:solidFill>
                <a:latin typeface="Arial"/>
                <a:ea typeface="Arial"/>
                <a:cs typeface="Arial"/>
                <a:sym typeface="Arial"/>
              </a:rPr>
              <a:t>this</a:t>
            </a:r>
            <a:r>
              <a:rPr b="0" i="0" lang="es-419" sz="1600" u="none" cap="none" strike="noStrike">
                <a:solidFill>
                  <a:srgbClr val="434343"/>
                </a:solidFill>
                <a:latin typeface="Arial"/>
                <a:ea typeface="Arial"/>
                <a:cs typeface="Arial"/>
                <a:sym typeface="Arial"/>
              </a:rPr>
              <a:t> no se refiere a la clase </a:t>
            </a:r>
            <a:r>
              <a:rPr b="1" i="0" lang="es-419" sz="1600" u="none" cap="none" strike="noStrike">
                <a:solidFill>
                  <a:srgbClr val="434343"/>
                </a:solidFill>
                <a:latin typeface="Arial"/>
                <a:ea typeface="Arial"/>
                <a:cs typeface="Arial"/>
                <a:sym typeface="Arial"/>
              </a:rPr>
              <a:t>Animal</a:t>
            </a:r>
            <a:r>
              <a:rPr b="0" i="0" lang="es-419" sz="1600" u="none" cap="none" strike="noStrike">
                <a:solidFill>
                  <a:srgbClr val="434343"/>
                </a:solidFill>
                <a:latin typeface="Arial"/>
                <a:ea typeface="Arial"/>
                <a:cs typeface="Arial"/>
                <a:sym typeface="Arial"/>
              </a:rPr>
              <a:t> exactamente, sino a la variable que utilizamos al instanciarla. Es decir, si hacemos un </a:t>
            </a:r>
            <a:r>
              <a:rPr b="1" i="0" lang="es-419" sz="1600" u="none" cap="none" strike="noStrike">
                <a:solidFill>
                  <a:srgbClr val="434343"/>
                </a:solidFill>
                <a:latin typeface="Arial"/>
                <a:ea typeface="Arial"/>
                <a:cs typeface="Arial"/>
                <a:sym typeface="Arial"/>
              </a:rPr>
              <a:t>const pato = new Animal()</a:t>
            </a:r>
            <a:r>
              <a:rPr b="0" i="0" lang="es-419" sz="1600" u="none" cap="none" strike="noStrike">
                <a:solidFill>
                  <a:srgbClr val="434343"/>
                </a:solidFill>
                <a:latin typeface="Arial"/>
                <a:ea typeface="Arial"/>
                <a:cs typeface="Arial"/>
                <a:sym typeface="Arial"/>
              </a:rPr>
              <a:t>, se ejecutaría el constructor y la palabra clave </a:t>
            </a:r>
            <a:r>
              <a:rPr b="1" i="0" lang="es-419" sz="1600" u="none" cap="none" strike="noStrike">
                <a:solidFill>
                  <a:srgbClr val="434343"/>
                </a:solidFill>
                <a:latin typeface="Arial"/>
                <a:ea typeface="Arial"/>
                <a:cs typeface="Arial"/>
                <a:sym typeface="Arial"/>
              </a:rPr>
              <a:t>this</a:t>
            </a:r>
            <a:r>
              <a:rPr b="0" i="0" lang="es-419" sz="1600" u="none" cap="none" strike="noStrike">
                <a:solidFill>
                  <a:srgbClr val="434343"/>
                </a:solidFill>
                <a:latin typeface="Arial"/>
                <a:ea typeface="Arial"/>
                <a:cs typeface="Arial"/>
                <a:sym typeface="Arial"/>
              </a:rPr>
              <a:t> haría referencia a pato, por lo que </a:t>
            </a:r>
            <a:r>
              <a:rPr b="1" i="0" lang="es-419" sz="1600" u="none" cap="none" strike="noStrike">
                <a:solidFill>
                  <a:srgbClr val="434343"/>
                </a:solidFill>
                <a:latin typeface="Arial"/>
                <a:ea typeface="Arial"/>
                <a:cs typeface="Arial"/>
                <a:sym typeface="Arial"/>
              </a:rPr>
              <a:t>this.name</a:t>
            </a:r>
            <a:r>
              <a:rPr b="0" i="0" lang="es-419" sz="1600" u="none" cap="none" strike="noStrike">
                <a:solidFill>
                  <a:srgbClr val="434343"/>
                </a:solidFill>
                <a:latin typeface="Arial"/>
                <a:ea typeface="Arial"/>
                <a:cs typeface="Arial"/>
                <a:sym typeface="Arial"/>
              </a:rPr>
              <a:t> estaría haciendo referencia a pato.name.</a:t>
            </a:r>
            <a:endParaRPr b="0" i="0" sz="1600" u="none" cap="none" strike="noStrike">
              <a:solidFill>
                <a:srgbClr val="434343"/>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1f7a06ccc98_0_56"/>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Clases y Métodos en ES6</a:t>
            </a:r>
            <a:endParaRPr b="1" sz="2800">
              <a:solidFill>
                <a:srgbClr val="002060"/>
              </a:solidFill>
            </a:endParaRPr>
          </a:p>
        </p:txBody>
      </p:sp>
      <p:pic>
        <p:nvPicPr>
          <p:cNvPr id="530" name="Google Shape;530;g1f7a06ccc98_0_56"/>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531" name="Google Shape;531;g1f7a06ccc98_0_56">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532" name="Google Shape;532;g1f7a06ccc98_0_56"/>
          <p:cNvSpPr txBox="1"/>
          <p:nvPr/>
        </p:nvSpPr>
        <p:spPr>
          <a:xfrm>
            <a:off x="403425" y="981775"/>
            <a:ext cx="3434700" cy="118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419" sz="1300" u="none" cap="none" strike="noStrike">
                <a:solidFill>
                  <a:srgbClr val="8B008B"/>
                </a:solidFill>
                <a:latin typeface="Consolas"/>
                <a:ea typeface="Consolas"/>
                <a:cs typeface="Consolas"/>
                <a:sym typeface="Consolas"/>
              </a:rPr>
              <a:t>class</a:t>
            </a:r>
            <a:r>
              <a:rPr i="0" lang="es-419" sz="1300" u="none" cap="none" strike="noStrike">
                <a:solidFill>
                  <a:srgbClr val="646675"/>
                </a:solidFill>
                <a:latin typeface="Consolas"/>
                <a:ea typeface="Consolas"/>
                <a:cs typeface="Consolas"/>
                <a:sym typeface="Consolas"/>
              </a:rPr>
              <a:t> Robot {</a:t>
            </a:r>
            <a:endParaRPr i="0" sz="1300" u="none" cap="none" strike="noStrike">
              <a:solidFill>
                <a:srgbClr val="64667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i="0" lang="es-419" sz="1300" u="none" cap="none" strike="noStrike">
                <a:solidFill>
                  <a:srgbClr val="646675"/>
                </a:solidFill>
                <a:latin typeface="Consolas"/>
                <a:ea typeface="Consolas"/>
                <a:cs typeface="Consolas"/>
                <a:sym typeface="Consolas"/>
              </a:rPr>
              <a:t>    constructor(nombre){</a:t>
            </a:r>
            <a:endParaRPr i="0" sz="1300" u="none" cap="none" strike="noStrike">
              <a:solidFill>
                <a:srgbClr val="64667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i="0" lang="es-419" sz="1300" u="none" cap="none" strike="noStrike">
                <a:solidFill>
                  <a:srgbClr val="646675"/>
                </a:solidFill>
                <a:latin typeface="Consolas"/>
                <a:ea typeface="Consolas"/>
                <a:cs typeface="Consolas"/>
                <a:sym typeface="Consolas"/>
              </a:rPr>
              <a:t>        </a:t>
            </a:r>
            <a:r>
              <a:rPr b="1" i="0" lang="es-419" sz="1300" u="none" cap="none" strike="noStrike">
                <a:solidFill>
                  <a:srgbClr val="8B008B"/>
                </a:solidFill>
                <a:latin typeface="Consolas"/>
                <a:ea typeface="Consolas"/>
                <a:cs typeface="Consolas"/>
                <a:sym typeface="Consolas"/>
              </a:rPr>
              <a:t>this</a:t>
            </a:r>
            <a:r>
              <a:rPr i="0" lang="es-419" sz="1300" u="none" cap="none" strike="noStrike">
                <a:solidFill>
                  <a:srgbClr val="646675"/>
                </a:solidFill>
                <a:latin typeface="Consolas"/>
                <a:ea typeface="Consolas"/>
                <a:cs typeface="Consolas"/>
                <a:sym typeface="Consolas"/>
              </a:rPr>
              <a:t>.nombre = nombre;</a:t>
            </a:r>
            <a:endParaRPr i="0" sz="1300" u="none" cap="none" strike="noStrike">
              <a:solidFill>
                <a:srgbClr val="64667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i="0" lang="es-419" sz="1300" u="none" cap="none" strike="noStrike">
                <a:solidFill>
                  <a:srgbClr val="646675"/>
                </a:solidFill>
                <a:latin typeface="Consolas"/>
                <a:ea typeface="Consolas"/>
                <a:cs typeface="Consolas"/>
                <a:sym typeface="Consolas"/>
              </a:rPr>
              <a:t>    }</a:t>
            </a:r>
            <a:endParaRPr i="0" sz="1300" u="none" cap="none" strike="noStrike">
              <a:solidFill>
                <a:srgbClr val="646675"/>
              </a:solidFill>
              <a:latin typeface="Consolas"/>
              <a:ea typeface="Consolas"/>
              <a:cs typeface="Consolas"/>
              <a:sym typeface="Consolas"/>
            </a:endParaRPr>
          </a:p>
          <a:p>
            <a:pPr indent="0" lvl="0" marL="0" marR="190500" rtl="0" algn="l">
              <a:lnSpc>
                <a:spcPct val="115000"/>
              </a:lnSpc>
              <a:spcBef>
                <a:spcPts val="0"/>
              </a:spcBef>
              <a:spcAft>
                <a:spcPts val="0"/>
              </a:spcAft>
              <a:buClr>
                <a:srgbClr val="000000"/>
              </a:buClr>
              <a:buSzPts val="1200"/>
              <a:buFont typeface="Arial"/>
              <a:buNone/>
            </a:pPr>
            <a:r>
              <a:rPr i="0" lang="es-419" sz="1300" u="none" cap="none" strike="noStrike">
                <a:solidFill>
                  <a:srgbClr val="646675"/>
                </a:solidFill>
                <a:latin typeface="Consolas"/>
                <a:ea typeface="Consolas"/>
                <a:cs typeface="Consolas"/>
                <a:sym typeface="Consolas"/>
              </a:rPr>
              <a:t>}</a:t>
            </a:r>
            <a:endParaRPr i="0" sz="1300" u="none" cap="none" strike="noStrike">
              <a:solidFill>
                <a:srgbClr val="646675"/>
              </a:solidFill>
              <a:latin typeface="Consolas"/>
              <a:ea typeface="Consolas"/>
              <a:cs typeface="Consolas"/>
              <a:sym typeface="Consolas"/>
            </a:endParaRPr>
          </a:p>
        </p:txBody>
      </p:sp>
      <p:sp>
        <p:nvSpPr>
          <p:cNvPr id="533" name="Google Shape;533;g1f7a06ccc98_0_56"/>
          <p:cNvSpPr txBox="1"/>
          <p:nvPr/>
        </p:nvSpPr>
        <p:spPr>
          <a:xfrm>
            <a:off x="403425" y="2277675"/>
            <a:ext cx="3434700" cy="238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s-419" sz="1300" u="none" cap="none" strike="noStrike">
                <a:solidFill>
                  <a:srgbClr val="8B008B"/>
                </a:solidFill>
                <a:latin typeface="Consolas"/>
                <a:ea typeface="Consolas"/>
                <a:cs typeface="Consolas"/>
                <a:sym typeface="Consolas"/>
              </a:rPr>
              <a:t>class</a:t>
            </a:r>
            <a:r>
              <a:rPr i="0" lang="es-419" sz="1300" u="none" cap="none" strike="noStrike">
                <a:solidFill>
                  <a:srgbClr val="646675"/>
                </a:solidFill>
                <a:latin typeface="Consolas"/>
                <a:ea typeface="Consolas"/>
                <a:cs typeface="Consolas"/>
                <a:sym typeface="Consolas"/>
              </a:rPr>
              <a:t> Robot {</a:t>
            </a:r>
            <a:endParaRPr i="0" sz="1300" u="none" cap="none" strike="noStrike">
              <a:solidFill>
                <a:srgbClr val="64667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i="0" lang="es-419" sz="1300" u="none" cap="none" strike="noStrike">
                <a:solidFill>
                  <a:srgbClr val="646675"/>
                </a:solidFill>
                <a:latin typeface="Consolas"/>
                <a:ea typeface="Consolas"/>
                <a:cs typeface="Consolas"/>
                <a:sym typeface="Consolas"/>
              </a:rPr>
              <a:t>    constructor(nombre){</a:t>
            </a:r>
            <a:endParaRPr i="0" sz="1300" u="none" cap="none" strike="noStrike">
              <a:solidFill>
                <a:srgbClr val="64667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i="0" lang="es-419" sz="1300" u="none" cap="none" strike="noStrike">
                <a:solidFill>
                  <a:srgbClr val="646675"/>
                </a:solidFill>
                <a:latin typeface="Consolas"/>
                <a:ea typeface="Consolas"/>
                <a:cs typeface="Consolas"/>
                <a:sym typeface="Consolas"/>
              </a:rPr>
              <a:t>        </a:t>
            </a:r>
            <a:r>
              <a:rPr b="1" i="0" lang="es-419" sz="1300" u="none" cap="none" strike="noStrike">
                <a:solidFill>
                  <a:srgbClr val="8B008B"/>
                </a:solidFill>
                <a:latin typeface="Consolas"/>
                <a:ea typeface="Consolas"/>
                <a:cs typeface="Consolas"/>
                <a:sym typeface="Consolas"/>
              </a:rPr>
              <a:t>this</a:t>
            </a:r>
            <a:r>
              <a:rPr i="0" lang="es-419" sz="1300" u="none" cap="none" strike="noStrike">
                <a:solidFill>
                  <a:srgbClr val="646675"/>
                </a:solidFill>
                <a:latin typeface="Consolas"/>
                <a:ea typeface="Consolas"/>
                <a:cs typeface="Consolas"/>
                <a:sym typeface="Consolas"/>
              </a:rPr>
              <a:t>.nombre = nombre;</a:t>
            </a:r>
            <a:endParaRPr i="0" sz="1300" u="none" cap="none" strike="noStrike">
              <a:solidFill>
                <a:srgbClr val="64667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i="0" lang="es-419" sz="1300" u="none" cap="none" strike="noStrike">
                <a:solidFill>
                  <a:srgbClr val="646675"/>
                </a:solidFill>
                <a:latin typeface="Consolas"/>
                <a:ea typeface="Consolas"/>
                <a:cs typeface="Consolas"/>
                <a:sym typeface="Consolas"/>
              </a:rPr>
              <a:t>    }</a:t>
            </a:r>
            <a:endParaRPr i="0" sz="1300" u="none" cap="none" strike="noStrike">
              <a:solidFill>
                <a:srgbClr val="64667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i="0" lang="es-419" sz="1300" u="none" cap="none" strike="noStrike">
                <a:solidFill>
                  <a:srgbClr val="646675"/>
                </a:solidFill>
                <a:latin typeface="Consolas"/>
                <a:ea typeface="Consolas"/>
                <a:cs typeface="Consolas"/>
                <a:sym typeface="Consolas"/>
              </a:rPr>
              <a:t>    saludar(){</a:t>
            </a:r>
            <a:endParaRPr i="0" sz="1300" u="none" cap="none" strike="noStrike">
              <a:solidFill>
                <a:srgbClr val="64667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i="0" lang="es-419" sz="1300" u="none" cap="none" strike="noStrike">
                <a:solidFill>
                  <a:srgbClr val="646675"/>
                </a:solidFill>
                <a:latin typeface="Consolas"/>
                <a:ea typeface="Consolas"/>
                <a:cs typeface="Consolas"/>
                <a:sym typeface="Consolas"/>
              </a:rPr>
              <a:t>        </a:t>
            </a:r>
            <a:r>
              <a:rPr i="0" lang="es-419" sz="1300" u="none" cap="none" strike="noStrike">
                <a:solidFill>
                  <a:srgbClr val="228B22"/>
                </a:solidFill>
                <a:latin typeface="Consolas"/>
                <a:ea typeface="Consolas"/>
                <a:cs typeface="Consolas"/>
                <a:sym typeface="Consolas"/>
              </a:rPr>
              <a:t>// ... saludar</a:t>
            </a:r>
            <a:endParaRPr i="0" sz="1300" u="none" cap="none" strike="noStrike">
              <a:solidFill>
                <a:srgbClr val="228B2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i="0" lang="es-419" sz="1300" u="none" cap="none" strike="noStrike">
                <a:solidFill>
                  <a:srgbClr val="646675"/>
                </a:solidFill>
                <a:latin typeface="Consolas"/>
                <a:ea typeface="Consolas"/>
                <a:cs typeface="Consolas"/>
                <a:sym typeface="Consolas"/>
              </a:rPr>
              <a:t>    }</a:t>
            </a:r>
            <a:endParaRPr i="0" sz="1300" u="none" cap="none" strike="noStrike">
              <a:solidFill>
                <a:srgbClr val="64667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i="0" lang="es-419" sz="1300" u="none" cap="none" strike="noStrike">
                <a:solidFill>
                  <a:srgbClr val="646675"/>
                </a:solidFill>
                <a:latin typeface="Consolas"/>
                <a:ea typeface="Consolas"/>
                <a:cs typeface="Consolas"/>
                <a:sym typeface="Consolas"/>
              </a:rPr>
              <a:t>}</a:t>
            </a:r>
            <a:endParaRPr i="0" sz="1300" u="none" cap="none" strike="noStrike">
              <a:solidFill>
                <a:srgbClr val="64667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t/>
            </a:r>
            <a:endParaRPr b="1" sz="1300">
              <a:solidFill>
                <a:srgbClr val="8B008B"/>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1" i="0" lang="es-419" sz="1300" u="none" cap="none" strike="noStrike">
                <a:solidFill>
                  <a:srgbClr val="8B008B"/>
                </a:solidFill>
                <a:latin typeface="Consolas"/>
                <a:ea typeface="Consolas"/>
                <a:cs typeface="Consolas"/>
                <a:sym typeface="Consolas"/>
              </a:rPr>
              <a:t>let</a:t>
            </a:r>
            <a:r>
              <a:rPr i="0" lang="es-419" sz="1300" u="none" cap="none" strike="noStrike">
                <a:solidFill>
                  <a:srgbClr val="646675"/>
                </a:solidFill>
                <a:latin typeface="Consolas"/>
                <a:ea typeface="Consolas"/>
                <a:cs typeface="Consolas"/>
                <a:sym typeface="Consolas"/>
              </a:rPr>
              <a:t> genialo = </a:t>
            </a:r>
            <a:r>
              <a:rPr b="1" i="0" lang="es-419" sz="1300" u="none" cap="none" strike="noStrike">
                <a:solidFill>
                  <a:srgbClr val="8B008B"/>
                </a:solidFill>
                <a:latin typeface="Consolas"/>
                <a:ea typeface="Consolas"/>
                <a:cs typeface="Consolas"/>
                <a:sym typeface="Consolas"/>
              </a:rPr>
              <a:t>new</a:t>
            </a:r>
            <a:r>
              <a:rPr i="0" lang="es-419" sz="1300" u="none" cap="none" strike="noStrike">
                <a:solidFill>
                  <a:srgbClr val="646675"/>
                </a:solidFill>
                <a:latin typeface="Consolas"/>
                <a:ea typeface="Consolas"/>
                <a:cs typeface="Consolas"/>
                <a:sym typeface="Consolas"/>
              </a:rPr>
              <a:t> </a:t>
            </a:r>
            <a:r>
              <a:rPr lang="es-419" sz="1300">
                <a:solidFill>
                  <a:srgbClr val="646675"/>
                </a:solidFill>
                <a:latin typeface="Consolas"/>
                <a:ea typeface="Consolas"/>
                <a:cs typeface="Consolas"/>
                <a:sym typeface="Consolas"/>
              </a:rPr>
              <a:t>R</a:t>
            </a:r>
            <a:r>
              <a:rPr i="0" lang="es-419" sz="1300" u="none" cap="none" strike="noStrike">
                <a:solidFill>
                  <a:srgbClr val="646675"/>
                </a:solidFill>
                <a:latin typeface="Consolas"/>
                <a:ea typeface="Consolas"/>
                <a:cs typeface="Consolas"/>
                <a:sym typeface="Consolas"/>
              </a:rPr>
              <a:t>obot(</a:t>
            </a:r>
            <a:r>
              <a:rPr i="0" lang="es-419" sz="1300" u="none" cap="none" strike="noStrike">
                <a:solidFill>
                  <a:srgbClr val="CD5555"/>
                </a:solidFill>
                <a:latin typeface="Consolas"/>
                <a:ea typeface="Consolas"/>
                <a:cs typeface="Consolas"/>
                <a:sym typeface="Consolas"/>
              </a:rPr>
              <a:t>'Genialo'</a:t>
            </a:r>
            <a:r>
              <a:rPr i="0" lang="es-419" sz="1300" u="none" cap="none" strike="noStrike">
                <a:solidFill>
                  <a:srgbClr val="646675"/>
                </a:solidFill>
                <a:latin typeface="Consolas"/>
                <a:ea typeface="Consolas"/>
                <a:cs typeface="Consolas"/>
                <a:sym typeface="Consolas"/>
              </a:rPr>
              <a:t>);</a:t>
            </a:r>
            <a:endParaRPr i="0" sz="1300" u="none" cap="none" strike="noStrike">
              <a:solidFill>
                <a:srgbClr val="646675"/>
              </a:solidFill>
              <a:latin typeface="Consolas"/>
              <a:ea typeface="Consolas"/>
              <a:cs typeface="Consolas"/>
              <a:sym typeface="Consolas"/>
            </a:endParaRPr>
          </a:p>
          <a:p>
            <a:pPr indent="0" lvl="0" marL="0" marR="190500" rtl="0" algn="l">
              <a:lnSpc>
                <a:spcPct val="115000"/>
              </a:lnSpc>
              <a:spcBef>
                <a:spcPts val="0"/>
              </a:spcBef>
              <a:spcAft>
                <a:spcPts val="0"/>
              </a:spcAft>
              <a:buClr>
                <a:srgbClr val="000000"/>
              </a:buClr>
              <a:buSzPts val="1000"/>
              <a:buFont typeface="Arial"/>
              <a:buNone/>
            </a:pPr>
            <a:r>
              <a:rPr i="0" lang="es-419" sz="1300" u="none" cap="none" strike="noStrike">
                <a:solidFill>
                  <a:srgbClr val="646675"/>
                </a:solidFill>
                <a:latin typeface="Consolas"/>
                <a:ea typeface="Consolas"/>
                <a:cs typeface="Consolas"/>
                <a:sym typeface="Consolas"/>
              </a:rPr>
              <a:t>genialo.saludar();</a:t>
            </a:r>
            <a:endParaRPr sz="1300">
              <a:solidFill>
                <a:srgbClr val="646675"/>
              </a:solidFill>
              <a:latin typeface="Consolas"/>
              <a:ea typeface="Consolas"/>
              <a:cs typeface="Consolas"/>
              <a:sym typeface="Consolas"/>
            </a:endParaRPr>
          </a:p>
        </p:txBody>
      </p:sp>
      <p:sp>
        <p:nvSpPr>
          <p:cNvPr id="534" name="Google Shape;534;g1f7a06ccc98_0_56"/>
          <p:cNvSpPr txBox="1"/>
          <p:nvPr/>
        </p:nvSpPr>
        <p:spPr>
          <a:xfrm>
            <a:off x="3838125" y="1494300"/>
            <a:ext cx="4998900" cy="2154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rPr lang="es-419" sz="1600">
                <a:solidFill>
                  <a:srgbClr val="434343"/>
                </a:solidFill>
              </a:rPr>
              <a:t>ECMAScript es la especificación donde se mencionan todos los detalles de cómo debe funcionar y comportarse Javascript en un navegador. De esta forma, los diferentes navegadores saben cómo deben desarrollar los motores de Javascript para que cualquier código o programa funcione exactamente igual, independientemente del navegador que se utilice.</a:t>
            </a:r>
            <a:endParaRPr sz="1600">
              <a:solidFill>
                <a:srgbClr val="434343"/>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1f7a06ccc98_0_62"/>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Clases y Métodos en ES6</a:t>
            </a:r>
            <a:endParaRPr b="1" sz="2800">
              <a:solidFill>
                <a:srgbClr val="002060"/>
              </a:solidFill>
            </a:endParaRPr>
          </a:p>
        </p:txBody>
      </p:sp>
      <p:pic>
        <p:nvPicPr>
          <p:cNvPr id="540" name="Google Shape;540;g1f7a06ccc98_0_62"/>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541" name="Google Shape;541;g1f7a06ccc98_0_62">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542" name="Google Shape;542;g1f7a06ccc98_0_62"/>
          <p:cNvSpPr txBox="1"/>
          <p:nvPr/>
        </p:nvSpPr>
        <p:spPr>
          <a:xfrm>
            <a:off x="403425" y="3010650"/>
            <a:ext cx="3513300" cy="1908600"/>
          </a:xfrm>
          <a:prstGeom prst="rect">
            <a:avLst/>
          </a:prstGeom>
          <a:noFill/>
          <a:ln>
            <a:noFill/>
          </a:ln>
        </p:spPr>
        <p:txBody>
          <a:bodyPr anchorCtr="0" anchor="t" bIns="91425" lIns="91425" spcFirstLastPara="1" rIns="91425" wrap="square" tIns="91425">
            <a:spAutoFit/>
          </a:bodyPr>
          <a:lstStyle/>
          <a:p>
            <a:pPr indent="0" lvl="0" marL="139700" marR="139700" rtl="0" algn="l">
              <a:lnSpc>
                <a:spcPct val="100000"/>
              </a:lnSpc>
              <a:spcBef>
                <a:spcPts val="0"/>
              </a:spcBef>
              <a:spcAft>
                <a:spcPts val="0"/>
              </a:spcAft>
              <a:buClr>
                <a:srgbClr val="000000"/>
              </a:buClr>
              <a:buSzPts val="1100"/>
              <a:buFont typeface="Arial"/>
              <a:buNone/>
            </a:pPr>
            <a:r>
              <a:rPr b="1" i="0" lang="es-419" u="none" cap="none" strike="noStrike">
                <a:solidFill>
                  <a:srgbClr val="771E86"/>
                </a:solidFill>
                <a:latin typeface="Consolas"/>
                <a:ea typeface="Consolas"/>
                <a:cs typeface="Consolas"/>
                <a:sym typeface="Consolas"/>
              </a:rPr>
              <a:t>class </a:t>
            </a:r>
            <a:r>
              <a:rPr b="1" i="0" lang="es-419" u="none" cap="none" strike="noStrike">
                <a:solidFill>
                  <a:srgbClr val="333333"/>
                </a:solidFill>
                <a:latin typeface="Consolas"/>
                <a:ea typeface="Consolas"/>
                <a:cs typeface="Consolas"/>
                <a:sym typeface="Consolas"/>
              </a:rPr>
              <a:t>Personaje</a:t>
            </a:r>
            <a:r>
              <a:rPr i="0" lang="es-419" u="none" cap="none" strike="noStrike">
                <a:solidFill>
                  <a:srgbClr val="333333"/>
                </a:solidFill>
                <a:latin typeface="Consolas"/>
                <a:ea typeface="Consolas"/>
                <a:cs typeface="Consolas"/>
                <a:sym typeface="Consolas"/>
              </a:rPr>
              <a:t> {</a:t>
            </a:r>
            <a:endParaRPr i="0" u="none" cap="none" strike="noStrike">
              <a:solidFill>
                <a:srgbClr val="333333"/>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u="none" cap="none" strike="noStrike">
                <a:solidFill>
                  <a:srgbClr val="333333"/>
                </a:solidFill>
                <a:latin typeface="Consolas"/>
                <a:ea typeface="Consolas"/>
                <a:cs typeface="Consolas"/>
                <a:sym typeface="Consolas"/>
              </a:rPr>
              <a:t> 	</a:t>
            </a:r>
            <a:r>
              <a:rPr b="1" i="0" lang="es-419" u="none" cap="none" strike="noStrike">
                <a:solidFill>
                  <a:srgbClr val="333333"/>
                </a:solidFill>
                <a:latin typeface="Consolas"/>
                <a:ea typeface="Consolas"/>
                <a:cs typeface="Consolas"/>
                <a:sym typeface="Consolas"/>
              </a:rPr>
              <a:t>constructor()</a:t>
            </a:r>
            <a:r>
              <a:rPr i="0" lang="es-419" u="none" cap="none" strike="noStrike">
                <a:solidFill>
                  <a:srgbClr val="333333"/>
                </a:solidFill>
                <a:latin typeface="Consolas"/>
                <a:ea typeface="Consolas"/>
                <a:cs typeface="Consolas"/>
                <a:sym typeface="Consolas"/>
              </a:rPr>
              <a:t> {</a:t>
            </a:r>
            <a:endParaRPr i="0" u="none" cap="none" strike="noStrike">
              <a:solidFill>
                <a:srgbClr val="333333"/>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u="none" cap="none" strike="noStrike">
                <a:solidFill>
                  <a:srgbClr val="333333"/>
                </a:solidFill>
                <a:latin typeface="Consolas"/>
                <a:ea typeface="Consolas"/>
                <a:cs typeface="Consolas"/>
                <a:sym typeface="Consolas"/>
              </a:rPr>
              <a:t>  	</a:t>
            </a:r>
            <a:r>
              <a:rPr lang="es-419">
                <a:solidFill>
                  <a:srgbClr val="333333"/>
                </a:solidFill>
                <a:latin typeface="Consolas"/>
                <a:ea typeface="Consolas"/>
                <a:cs typeface="Consolas"/>
                <a:sym typeface="Consolas"/>
              </a:rPr>
              <a:t>	</a:t>
            </a:r>
            <a:r>
              <a:rPr b="1" i="0" lang="es-419" u="none" cap="none" strike="noStrike">
                <a:solidFill>
                  <a:srgbClr val="333333"/>
                </a:solidFill>
                <a:latin typeface="Consolas"/>
                <a:ea typeface="Consolas"/>
                <a:cs typeface="Consolas"/>
                <a:sym typeface="Consolas"/>
              </a:rPr>
              <a:t>this</a:t>
            </a:r>
            <a:r>
              <a:rPr i="0" lang="es-419" u="none" cap="none" strike="noStrike">
                <a:solidFill>
                  <a:srgbClr val="333333"/>
                </a:solidFill>
                <a:latin typeface="Consolas"/>
                <a:ea typeface="Consolas"/>
                <a:cs typeface="Consolas"/>
                <a:sym typeface="Consolas"/>
              </a:rPr>
              <a:t>.name;    </a:t>
            </a:r>
            <a:endParaRPr i="0" u="none" cap="none" strike="noStrike">
              <a:solidFill>
                <a:srgbClr val="333333"/>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u="none" cap="none" strike="noStrike">
                <a:solidFill>
                  <a:srgbClr val="333333"/>
                </a:solidFill>
                <a:latin typeface="Consolas"/>
                <a:ea typeface="Consolas"/>
                <a:cs typeface="Consolas"/>
                <a:sym typeface="Consolas"/>
              </a:rPr>
              <a:t>   		</a:t>
            </a:r>
            <a:r>
              <a:rPr b="1" i="0" lang="es-419" u="none" cap="none" strike="noStrike">
                <a:solidFill>
                  <a:srgbClr val="333333"/>
                </a:solidFill>
                <a:latin typeface="Consolas"/>
                <a:ea typeface="Consolas"/>
                <a:cs typeface="Consolas"/>
                <a:sym typeface="Consolas"/>
              </a:rPr>
              <a:t>this</a:t>
            </a:r>
            <a:r>
              <a:rPr i="0" lang="es-419" u="none" cap="none" strike="noStrike">
                <a:solidFill>
                  <a:srgbClr val="333333"/>
                </a:solidFill>
                <a:latin typeface="Consolas"/>
                <a:ea typeface="Consolas"/>
                <a:cs typeface="Consolas"/>
                <a:sym typeface="Consolas"/>
              </a:rPr>
              <a:t>.type = "Player"; </a:t>
            </a:r>
            <a:endParaRPr i="0" u="none" cap="none" strike="noStrike">
              <a:solidFill>
                <a:srgbClr val="333333"/>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u="none" cap="none" strike="noStrike">
                <a:solidFill>
                  <a:srgbClr val="333333"/>
                </a:solidFill>
                <a:latin typeface="Consolas"/>
                <a:ea typeface="Consolas"/>
                <a:cs typeface="Consolas"/>
                <a:sym typeface="Consolas"/>
              </a:rPr>
              <a:t>   		</a:t>
            </a:r>
            <a:r>
              <a:rPr b="1" i="0" lang="es-419" u="none" cap="none" strike="noStrike">
                <a:solidFill>
                  <a:srgbClr val="333333"/>
                </a:solidFill>
                <a:latin typeface="Consolas"/>
                <a:ea typeface="Consolas"/>
                <a:cs typeface="Consolas"/>
                <a:sym typeface="Consolas"/>
              </a:rPr>
              <a:t>this</a:t>
            </a:r>
            <a:r>
              <a:rPr i="0" lang="es-419" u="none" cap="none" strike="noStrike">
                <a:solidFill>
                  <a:srgbClr val="333333"/>
                </a:solidFill>
                <a:latin typeface="Consolas"/>
                <a:ea typeface="Consolas"/>
                <a:cs typeface="Consolas"/>
                <a:sym typeface="Consolas"/>
              </a:rPr>
              <a:t>.lifes = 5;    </a:t>
            </a:r>
            <a:endParaRPr i="0" u="none" cap="none" strike="noStrike">
              <a:solidFill>
                <a:srgbClr val="333333"/>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u="none" cap="none" strike="noStrike">
                <a:solidFill>
                  <a:srgbClr val="333333"/>
                </a:solidFill>
                <a:latin typeface="Consolas"/>
                <a:ea typeface="Consolas"/>
                <a:cs typeface="Consolas"/>
                <a:sym typeface="Consolas"/>
              </a:rPr>
              <a:t>  		</a:t>
            </a:r>
            <a:r>
              <a:rPr b="1" i="0" lang="es-419" u="none" cap="none" strike="noStrike">
                <a:solidFill>
                  <a:srgbClr val="333333"/>
                </a:solidFill>
                <a:latin typeface="Consolas"/>
                <a:ea typeface="Consolas"/>
                <a:cs typeface="Consolas"/>
                <a:sym typeface="Consolas"/>
              </a:rPr>
              <a:t>this</a:t>
            </a:r>
            <a:r>
              <a:rPr i="0" lang="es-419" u="none" cap="none" strike="noStrike">
                <a:solidFill>
                  <a:srgbClr val="333333"/>
                </a:solidFill>
                <a:latin typeface="Consolas"/>
                <a:ea typeface="Consolas"/>
                <a:cs typeface="Consolas"/>
                <a:sym typeface="Consolas"/>
              </a:rPr>
              <a:t>.energy = 10;  </a:t>
            </a:r>
            <a:endParaRPr i="0" u="none" cap="none" strike="noStrike">
              <a:solidFill>
                <a:srgbClr val="333333"/>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u="none" cap="none" strike="noStrike">
                <a:solidFill>
                  <a:srgbClr val="333333"/>
                </a:solidFill>
                <a:latin typeface="Consolas"/>
                <a:ea typeface="Consolas"/>
                <a:cs typeface="Consolas"/>
                <a:sym typeface="Consolas"/>
              </a:rPr>
              <a:t> 	}</a:t>
            </a:r>
            <a:endParaRPr i="0" u="none" cap="none" strike="noStrike">
              <a:solidFill>
                <a:srgbClr val="333333"/>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u="none" cap="none" strike="noStrike">
                <a:solidFill>
                  <a:srgbClr val="333333"/>
                </a:solidFill>
                <a:latin typeface="Consolas"/>
                <a:ea typeface="Consolas"/>
                <a:cs typeface="Consolas"/>
                <a:sym typeface="Consolas"/>
              </a:rPr>
              <a:t>}</a:t>
            </a:r>
            <a:endParaRPr b="1" i="0" u="none" cap="none" strike="noStrike">
              <a:solidFill>
                <a:srgbClr val="333333"/>
              </a:solidFill>
              <a:latin typeface="Consolas"/>
              <a:ea typeface="Consolas"/>
              <a:cs typeface="Consolas"/>
              <a:sym typeface="Consolas"/>
            </a:endParaRPr>
          </a:p>
        </p:txBody>
      </p:sp>
      <p:sp>
        <p:nvSpPr>
          <p:cNvPr id="543" name="Google Shape;543;g1f7a06ccc98_0_62"/>
          <p:cNvSpPr txBox="1"/>
          <p:nvPr/>
        </p:nvSpPr>
        <p:spPr>
          <a:xfrm>
            <a:off x="403425" y="981775"/>
            <a:ext cx="3513300" cy="1477500"/>
          </a:xfrm>
          <a:prstGeom prst="rect">
            <a:avLst/>
          </a:prstGeom>
          <a:noFill/>
          <a:ln>
            <a:noFill/>
          </a:ln>
        </p:spPr>
        <p:txBody>
          <a:bodyPr anchorCtr="0" anchor="t" bIns="91425" lIns="91425" spcFirstLastPara="1" rIns="91425" wrap="square" tIns="91425">
            <a:spAutoFit/>
          </a:bodyPr>
          <a:lstStyle/>
          <a:p>
            <a:pPr indent="0" lvl="0" marL="139700" marR="139700" rtl="0" algn="l">
              <a:lnSpc>
                <a:spcPct val="100000"/>
              </a:lnSpc>
              <a:spcBef>
                <a:spcPts val="0"/>
              </a:spcBef>
              <a:spcAft>
                <a:spcPts val="0"/>
              </a:spcAft>
              <a:buClr>
                <a:srgbClr val="000000"/>
              </a:buClr>
              <a:buSzPts val="1100"/>
              <a:buFont typeface="Arial"/>
              <a:buNone/>
            </a:pPr>
            <a:r>
              <a:rPr b="1" i="0" lang="es-419" u="none" cap="none" strike="noStrike">
                <a:solidFill>
                  <a:srgbClr val="771E86"/>
                </a:solidFill>
                <a:latin typeface="Consolas"/>
                <a:ea typeface="Consolas"/>
                <a:cs typeface="Consolas"/>
                <a:sym typeface="Consolas"/>
              </a:rPr>
              <a:t>class </a:t>
            </a:r>
            <a:r>
              <a:rPr b="1" i="0" lang="es-419" u="none" cap="none" strike="noStrike">
                <a:solidFill>
                  <a:srgbClr val="333333"/>
                </a:solidFill>
                <a:latin typeface="Consolas"/>
                <a:ea typeface="Consolas"/>
                <a:cs typeface="Consolas"/>
                <a:sym typeface="Consolas"/>
              </a:rPr>
              <a:t>Personaje</a:t>
            </a:r>
            <a:r>
              <a:rPr i="0" lang="es-419" u="none" cap="none" strike="noStrike">
                <a:solidFill>
                  <a:srgbClr val="333333"/>
                </a:solidFill>
                <a:latin typeface="Consolas"/>
                <a:ea typeface="Consolas"/>
                <a:cs typeface="Consolas"/>
                <a:sym typeface="Consolas"/>
              </a:rPr>
              <a:t> {</a:t>
            </a:r>
            <a:endParaRPr i="0" u="none" cap="none" strike="noStrike">
              <a:solidFill>
                <a:srgbClr val="333333"/>
              </a:solidFill>
              <a:latin typeface="Consolas"/>
              <a:ea typeface="Consolas"/>
              <a:cs typeface="Consolas"/>
              <a:sym typeface="Consolas"/>
            </a:endParaRPr>
          </a:p>
          <a:p>
            <a:pPr indent="317500" lvl="0" marL="139700" marR="139700" rtl="0" algn="l">
              <a:lnSpc>
                <a:spcPct val="100000"/>
              </a:lnSpc>
              <a:spcBef>
                <a:spcPts val="0"/>
              </a:spcBef>
              <a:spcAft>
                <a:spcPts val="0"/>
              </a:spcAft>
              <a:buClr>
                <a:srgbClr val="000000"/>
              </a:buClr>
              <a:buSzPts val="1100"/>
              <a:buFont typeface="Arial"/>
              <a:buNone/>
            </a:pPr>
            <a:r>
              <a:rPr i="0" lang="es-419" u="none" cap="none" strike="noStrike">
                <a:solidFill>
                  <a:srgbClr val="333333"/>
                </a:solidFill>
                <a:latin typeface="Consolas"/>
                <a:ea typeface="Consolas"/>
                <a:cs typeface="Consolas"/>
                <a:sym typeface="Consolas"/>
              </a:rPr>
              <a:t> </a:t>
            </a:r>
            <a:r>
              <a:rPr b="1" i="0" lang="es-419" u="none" cap="none" strike="noStrike">
                <a:solidFill>
                  <a:srgbClr val="333333"/>
                </a:solidFill>
                <a:latin typeface="Consolas"/>
                <a:ea typeface="Consolas"/>
                <a:cs typeface="Consolas"/>
                <a:sym typeface="Consolas"/>
              </a:rPr>
              <a:t>name</a:t>
            </a:r>
            <a:r>
              <a:rPr i="0" lang="es-419" u="none" cap="none" strike="noStrike">
                <a:solidFill>
                  <a:srgbClr val="333333"/>
                </a:solidFill>
                <a:latin typeface="Consolas"/>
                <a:ea typeface="Consolas"/>
                <a:cs typeface="Consolas"/>
                <a:sym typeface="Consolas"/>
              </a:rPr>
              <a:t>;      </a:t>
            </a:r>
            <a:r>
              <a:rPr i="0" lang="es-419" u="none" cap="none" strike="noStrike">
                <a:solidFill>
                  <a:srgbClr val="333333"/>
                </a:solidFill>
                <a:latin typeface="Consolas"/>
                <a:ea typeface="Consolas"/>
                <a:cs typeface="Consolas"/>
                <a:sym typeface="Consolas"/>
              </a:rPr>
              <a:t>//(undefined)</a:t>
            </a:r>
            <a:endParaRPr i="0" u="none" cap="none" strike="noStrike">
              <a:solidFill>
                <a:srgbClr val="333333"/>
              </a:solidFill>
              <a:latin typeface="Consolas"/>
              <a:ea typeface="Consolas"/>
              <a:cs typeface="Consolas"/>
              <a:sym typeface="Consolas"/>
            </a:endParaRPr>
          </a:p>
          <a:p>
            <a:pPr indent="317500" lvl="0" marL="139700" marR="139700" rtl="0" algn="l">
              <a:lnSpc>
                <a:spcPct val="100000"/>
              </a:lnSpc>
              <a:spcBef>
                <a:spcPts val="0"/>
              </a:spcBef>
              <a:spcAft>
                <a:spcPts val="0"/>
              </a:spcAft>
              <a:buClr>
                <a:srgbClr val="000000"/>
              </a:buClr>
              <a:buSzPts val="1100"/>
              <a:buFont typeface="Arial"/>
              <a:buNone/>
            </a:pPr>
            <a:r>
              <a:rPr i="0" lang="es-419" u="none" cap="none" strike="noStrike">
                <a:solidFill>
                  <a:srgbClr val="333333"/>
                </a:solidFill>
                <a:latin typeface="Consolas"/>
                <a:ea typeface="Consolas"/>
                <a:cs typeface="Consolas"/>
                <a:sym typeface="Consolas"/>
              </a:rPr>
              <a:t> </a:t>
            </a:r>
            <a:r>
              <a:rPr b="1" i="0" lang="es-419" u="none" cap="none" strike="noStrike">
                <a:solidFill>
                  <a:srgbClr val="333333"/>
                </a:solidFill>
                <a:latin typeface="Consolas"/>
                <a:ea typeface="Consolas"/>
                <a:cs typeface="Consolas"/>
                <a:sym typeface="Consolas"/>
              </a:rPr>
              <a:t>type </a:t>
            </a:r>
            <a:r>
              <a:rPr i="0" lang="es-419" u="none" cap="none" strike="noStrike">
                <a:solidFill>
                  <a:srgbClr val="333333"/>
                </a:solidFill>
                <a:latin typeface="Consolas"/>
                <a:ea typeface="Consolas"/>
                <a:cs typeface="Consolas"/>
                <a:sym typeface="Consolas"/>
              </a:rPr>
              <a:t>= "Player";   </a:t>
            </a:r>
            <a:endParaRPr i="0" u="none" cap="none" strike="noStrike">
              <a:solidFill>
                <a:srgbClr val="333333"/>
              </a:solidFill>
              <a:latin typeface="Consolas"/>
              <a:ea typeface="Consolas"/>
              <a:cs typeface="Consolas"/>
              <a:sym typeface="Consolas"/>
            </a:endParaRPr>
          </a:p>
          <a:p>
            <a:pPr indent="317500" lvl="0" marL="139700" marR="139700" rtl="0" algn="l">
              <a:lnSpc>
                <a:spcPct val="100000"/>
              </a:lnSpc>
              <a:spcBef>
                <a:spcPts val="0"/>
              </a:spcBef>
              <a:spcAft>
                <a:spcPts val="0"/>
              </a:spcAft>
              <a:buClr>
                <a:srgbClr val="000000"/>
              </a:buClr>
              <a:buSzPts val="1100"/>
              <a:buFont typeface="Arial"/>
              <a:buNone/>
            </a:pPr>
            <a:r>
              <a:rPr i="0" lang="es-419" u="none" cap="none" strike="noStrike">
                <a:solidFill>
                  <a:srgbClr val="333333"/>
                </a:solidFill>
                <a:latin typeface="Consolas"/>
                <a:ea typeface="Consolas"/>
                <a:cs typeface="Consolas"/>
                <a:sym typeface="Consolas"/>
              </a:rPr>
              <a:t> </a:t>
            </a:r>
            <a:r>
              <a:rPr b="1" i="0" lang="es-419" u="none" cap="none" strike="noStrike">
                <a:solidFill>
                  <a:srgbClr val="333333"/>
                </a:solidFill>
                <a:latin typeface="Consolas"/>
                <a:ea typeface="Consolas"/>
                <a:cs typeface="Consolas"/>
                <a:sym typeface="Consolas"/>
              </a:rPr>
              <a:t>lifes </a:t>
            </a:r>
            <a:r>
              <a:rPr i="0" lang="es-419" u="none" cap="none" strike="noStrike">
                <a:solidFill>
                  <a:srgbClr val="333333"/>
                </a:solidFill>
                <a:latin typeface="Consolas"/>
                <a:ea typeface="Consolas"/>
                <a:cs typeface="Consolas"/>
                <a:sym typeface="Consolas"/>
              </a:rPr>
              <a:t>= 5;</a:t>
            </a:r>
            <a:endParaRPr i="0" u="none" cap="none" strike="noStrike">
              <a:solidFill>
                <a:srgbClr val="333333"/>
              </a:solidFill>
              <a:latin typeface="Consolas"/>
              <a:ea typeface="Consolas"/>
              <a:cs typeface="Consolas"/>
              <a:sym typeface="Consolas"/>
            </a:endParaRPr>
          </a:p>
          <a:p>
            <a:pPr indent="317500" lvl="0" marL="139700" marR="139700" rtl="0" algn="l">
              <a:lnSpc>
                <a:spcPct val="100000"/>
              </a:lnSpc>
              <a:spcBef>
                <a:spcPts val="0"/>
              </a:spcBef>
              <a:spcAft>
                <a:spcPts val="0"/>
              </a:spcAft>
              <a:buClr>
                <a:srgbClr val="000000"/>
              </a:buClr>
              <a:buSzPts val="1100"/>
              <a:buFont typeface="Arial"/>
              <a:buNone/>
            </a:pPr>
            <a:r>
              <a:rPr i="0" lang="es-419" u="none" cap="none" strike="noStrike">
                <a:solidFill>
                  <a:srgbClr val="333333"/>
                </a:solidFill>
                <a:latin typeface="Consolas"/>
                <a:ea typeface="Consolas"/>
                <a:cs typeface="Consolas"/>
                <a:sym typeface="Consolas"/>
              </a:rPr>
              <a:t> </a:t>
            </a:r>
            <a:r>
              <a:rPr b="1" i="0" lang="es-419" u="none" cap="none" strike="noStrike">
                <a:solidFill>
                  <a:srgbClr val="333333"/>
                </a:solidFill>
                <a:latin typeface="Consolas"/>
                <a:ea typeface="Consolas"/>
                <a:cs typeface="Consolas"/>
                <a:sym typeface="Consolas"/>
              </a:rPr>
              <a:t>energy </a:t>
            </a:r>
            <a:r>
              <a:rPr i="0" lang="es-419" u="none" cap="none" strike="noStrike">
                <a:solidFill>
                  <a:srgbClr val="333333"/>
                </a:solidFill>
                <a:latin typeface="Consolas"/>
                <a:ea typeface="Consolas"/>
                <a:cs typeface="Consolas"/>
                <a:sym typeface="Consolas"/>
              </a:rPr>
              <a:t>= 10; </a:t>
            </a:r>
            <a:endParaRPr i="0" u="none" cap="none" strike="noStrike">
              <a:solidFill>
                <a:srgbClr val="333333"/>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u="none" cap="none" strike="noStrike">
                <a:solidFill>
                  <a:srgbClr val="333333"/>
                </a:solidFill>
                <a:latin typeface="Consolas"/>
                <a:ea typeface="Consolas"/>
                <a:cs typeface="Consolas"/>
                <a:sym typeface="Consolas"/>
              </a:rPr>
              <a:t>}</a:t>
            </a:r>
            <a:endParaRPr i="0" u="none" cap="none" strike="noStrike">
              <a:solidFill>
                <a:srgbClr val="333333"/>
              </a:solidFill>
              <a:latin typeface="Consolas"/>
              <a:ea typeface="Consolas"/>
              <a:cs typeface="Consolas"/>
              <a:sym typeface="Consolas"/>
            </a:endParaRPr>
          </a:p>
        </p:txBody>
      </p:sp>
      <p:sp>
        <p:nvSpPr>
          <p:cNvPr id="544" name="Google Shape;544;g1f7a06ccc98_0_62"/>
          <p:cNvSpPr txBox="1"/>
          <p:nvPr/>
        </p:nvSpPr>
        <p:spPr>
          <a:xfrm>
            <a:off x="3949625" y="1039525"/>
            <a:ext cx="4887300" cy="15468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200"/>
              <a:buFont typeface="Arial"/>
              <a:buNone/>
            </a:pPr>
            <a:r>
              <a:rPr b="0" i="0" lang="es-419" sz="1600" u="none" cap="none" strike="noStrike">
                <a:solidFill>
                  <a:srgbClr val="434343"/>
                </a:solidFill>
                <a:latin typeface="Arial"/>
                <a:ea typeface="Arial"/>
                <a:cs typeface="Arial"/>
                <a:sym typeface="Arial"/>
              </a:rPr>
              <a:t>Tradicionalmente en Javascript, las propiedades acostumbraban a definirse a través del constructor, mediante la palabra clave this, por lo que es muy probable que también te las encuentres declaradas de esta forma, sin necesidad de declararlas fuera del constructor:</a:t>
            </a:r>
            <a:endParaRPr b="0" i="0" sz="1600" u="none" cap="none" strike="noStrike">
              <a:solidFill>
                <a:srgbClr val="434343"/>
              </a:solidFill>
              <a:latin typeface="Arial"/>
              <a:ea typeface="Arial"/>
              <a:cs typeface="Arial"/>
              <a:sym typeface="Arial"/>
            </a:endParaRPr>
          </a:p>
        </p:txBody>
      </p:sp>
      <p:sp>
        <p:nvSpPr>
          <p:cNvPr id="545" name="Google Shape;545;g1f7a06ccc98_0_62"/>
          <p:cNvSpPr txBox="1"/>
          <p:nvPr/>
        </p:nvSpPr>
        <p:spPr>
          <a:xfrm>
            <a:off x="3949625" y="3191575"/>
            <a:ext cx="4887300" cy="13005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200"/>
              <a:buFont typeface="Arial"/>
              <a:buNone/>
            </a:pPr>
            <a:r>
              <a:rPr b="0" i="0" lang="es-419" sz="1600" u="none" cap="none" strike="noStrike">
                <a:solidFill>
                  <a:srgbClr val="434343"/>
                </a:solidFill>
                <a:latin typeface="Arial"/>
                <a:ea typeface="Arial"/>
                <a:cs typeface="Arial"/>
                <a:sym typeface="Arial"/>
              </a:rPr>
              <a:t>Puesto que se trata de propiedades de clase y el </a:t>
            </a:r>
            <a:r>
              <a:rPr b="1" i="0" lang="es-419" sz="1600" u="none" cap="none" strike="noStrike">
                <a:solidFill>
                  <a:srgbClr val="434343"/>
                </a:solidFill>
                <a:latin typeface="Arial"/>
                <a:ea typeface="Arial"/>
                <a:cs typeface="Arial"/>
                <a:sym typeface="Arial"/>
              </a:rPr>
              <a:t>constructor</a:t>
            </a:r>
            <a:r>
              <a:rPr b="0" i="0" lang="es-419" sz="1600" u="none" cap="none" strike="noStrike">
                <a:solidFill>
                  <a:srgbClr val="434343"/>
                </a:solidFill>
                <a:latin typeface="Arial"/>
                <a:ea typeface="Arial"/>
                <a:cs typeface="Arial"/>
                <a:sym typeface="Arial"/>
              </a:rPr>
              <a:t>() es un método que se ejecuta cuando se crea el objeto (instancia de clase), ambas son equivalentes, ya que al crear un objeto se ejecutará el constructor y se crearán esas propiedades.</a:t>
            </a:r>
            <a:endParaRPr b="0" i="0" sz="1600" u="none" cap="none" strike="noStrike">
              <a:solidFill>
                <a:srgbClr val="43434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f51d33d9ef_0_313"/>
          <p:cNvSpPr txBox="1"/>
          <p:nvPr/>
        </p:nvSpPr>
        <p:spPr>
          <a:xfrm>
            <a:off x="403425" y="1062250"/>
            <a:ext cx="8566500" cy="3555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s-419" sz="1800" u="none" strike="noStrike">
                <a:solidFill>
                  <a:srgbClr val="434343"/>
                </a:solidFill>
                <a:latin typeface="Arial"/>
                <a:ea typeface="Arial"/>
                <a:cs typeface="Arial"/>
                <a:sym typeface="Arial"/>
              </a:rPr>
              <a:t>Un desarrollador front-end se encarga de la parte visual de la web (de todo aquello que puedes ver en tu explorador) haciendo que su diseño sea intuitivo y atractivo.</a:t>
            </a:r>
            <a:endParaRPr sz="1800">
              <a:solidFill>
                <a:srgbClr val="434343"/>
              </a:solidFill>
            </a:endParaRPr>
          </a:p>
          <a:p>
            <a:pPr indent="0" lvl="0" marL="0" marR="0" rtl="0" algn="l">
              <a:lnSpc>
                <a:spcPct val="115000"/>
              </a:lnSpc>
              <a:spcBef>
                <a:spcPts val="0"/>
              </a:spcBef>
              <a:spcAft>
                <a:spcPts val="0"/>
              </a:spcAft>
              <a:buNone/>
            </a:pPr>
            <a:r>
              <a:t/>
            </a:r>
            <a:endParaRPr b="0" i="0" sz="1800" u="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None/>
            </a:pPr>
            <a:r>
              <a:rPr b="0" i="0" lang="es-419" sz="1800" u="none" strike="noStrike">
                <a:solidFill>
                  <a:srgbClr val="434343"/>
                </a:solidFill>
                <a:latin typeface="Arial"/>
                <a:ea typeface="Arial"/>
                <a:cs typeface="Arial"/>
                <a:sym typeface="Arial"/>
              </a:rPr>
              <a:t>Mediante la codificación debe de ser capaz de lograr mostrar los datos en una web y además permitir la ingesta de datos también mediante la interfaz gráfica. </a:t>
            </a:r>
            <a:endParaRPr sz="1800">
              <a:solidFill>
                <a:srgbClr val="434343"/>
              </a:solidFill>
            </a:endParaRPr>
          </a:p>
          <a:p>
            <a:pPr indent="0" lvl="0" marL="0" marR="0" rtl="0" algn="l">
              <a:lnSpc>
                <a:spcPct val="115000"/>
              </a:lnSpc>
              <a:spcBef>
                <a:spcPts val="0"/>
              </a:spcBef>
              <a:spcAft>
                <a:spcPts val="0"/>
              </a:spcAft>
              <a:buNone/>
            </a:pPr>
            <a:r>
              <a:t/>
            </a:r>
            <a:endParaRPr b="0" i="0" sz="1800" u="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None/>
            </a:pPr>
            <a:r>
              <a:rPr b="0" i="0" lang="es-419" sz="1800" u="none" strike="noStrike">
                <a:solidFill>
                  <a:srgbClr val="434343"/>
                </a:solidFill>
                <a:latin typeface="Arial"/>
                <a:ea typeface="Arial"/>
                <a:cs typeface="Arial"/>
                <a:sym typeface="Arial"/>
              </a:rPr>
              <a:t>El programador frontend suele trabajar en conjunto con algún Diseñador Gráfico, UX, y además con los backend ya que estos son los que proveen la información dinámica que se debe mostrar en una pantalla, por ejemplo una lista de ¨Alumnos¨ la cual debe ser representada por el frontend en una Tabla en una página web.</a:t>
            </a:r>
            <a:endParaRPr sz="1800">
              <a:solidFill>
                <a:srgbClr val="434343"/>
              </a:solidFill>
            </a:endParaRPr>
          </a:p>
        </p:txBody>
      </p:sp>
      <p:sp>
        <p:nvSpPr>
          <p:cNvPr id="107" name="Google Shape;107;g1f51d33d9ef_0_313"/>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2800">
                <a:solidFill>
                  <a:srgbClr val="002060"/>
                </a:solidFill>
                <a:latin typeface="Arial"/>
                <a:ea typeface="Arial"/>
                <a:cs typeface="Arial"/>
                <a:sym typeface="Arial"/>
              </a:rPr>
              <a:t>FrontEnd</a:t>
            </a:r>
            <a:endParaRPr b="1" sz="2800">
              <a:solidFill>
                <a:srgbClr val="002060"/>
              </a:solidFill>
              <a:latin typeface="Arial"/>
              <a:ea typeface="Arial"/>
              <a:cs typeface="Arial"/>
              <a:sym typeface="Arial"/>
            </a:endParaRPr>
          </a:p>
        </p:txBody>
      </p:sp>
      <p:pic>
        <p:nvPicPr>
          <p:cNvPr id="108" name="Google Shape;108;g1f51d33d9ef_0_313"/>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1f7a06ccc98_0_68"/>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Programación Orientada a Objetos</a:t>
            </a:r>
            <a:endParaRPr b="1" sz="2800">
              <a:solidFill>
                <a:srgbClr val="002060"/>
              </a:solidFill>
            </a:endParaRPr>
          </a:p>
        </p:txBody>
      </p:sp>
      <p:pic>
        <p:nvPicPr>
          <p:cNvPr id="551" name="Google Shape;551;g1f7a06ccc98_0_68"/>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sp>
        <p:nvSpPr>
          <p:cNvPr id="552" name="Google Shape;552;g1f7a06ccc98_0_68"/>
          <p:cNvSpPr txBox="1"/>
          <p:nvPr/>
        </p:nvSpPr>
        <p:spPr>
          <a:xfrm>
            <a:off x="403425" y="989425"/>
            <a:ext cx="8433600" cy="25860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139700" marR="139700" rtl="0" algn="l">
              <a:lnSpc>
                <a:spcPct val="100000"/>
              </a:lnSpc>
              <a:spcBef>
                <a:spcPts val="0"/>
              </a:spcBef>
              <a:spcAft>
                <a:spcPts val="0"/>
              </a:spcAft>
              <a:buClr>
                <a:srgbClr val="000000"/>
              </a:buClr>
              <a:buSzPts val="1100"/>
              <a:buFont typeface="Arial"/>
              <a:buNone/>
            </a:pPr>
            <a:r>
              <a:rPr i="0" lang="es-419" sz="1200" u="none" cap="none" strike="noStrike">
                <a:solidFill>
                  <a:srgbClr val="66D9EF"/>
                </a:solidFill>
                <a:latin typeface="Consolas"/>
                <a:ea typeface="Consolas"/>
                <a:cs typeface="Consolas"/>
                <a:sym typeface="Consolas"/>
              </a:rPr>
              <a:t>class</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E6DB74"/>
                </a:solidFill>
                <a:latin typeface="Consolas"/>
                <a:ea typeface="Consolas"/>
                <a:cs typeface="Consolas"/>
                <a:sym typeface="Consolas"/>
              </a:rPr>
              <a:t>Personaje</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F8F8F2"/>
                </a:solidFill>
                <a:latin typeface="Consolas"/>
                <a:ea typeface="Consolas"/>
                <a:cs typeface="Consolas"/>
                <a:sym typeface="Consolas"/>
              </a:rPr>
              <a:t>{</a:t>
            </a:r>
            <a:endParaRPr i="0" sz="1200" u="none" cap="none" strike="noStrike">
              <a:solidFill>
                <a:srgbClr val="F8F8F2"/>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sz="1200" u="none" cap="none" strike="noStrike">
                <a:solidFill>
                  <a:srgbClr val="DDDDDD"/>
                </a:solidFill>
                <a:latin typeface="Consolas"/>
                <a:ea typeface="Consolas"/>
                <a:cs typeface="Consolas"/>
                <a:sym typeface="Consolas"/>
              </a:rPr>
              <a:t> name</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8292A2"/>
                </a:solidFill>
                <a:latin typeface="Consolas"/>
                <a:ea typeface="Consolas"/>
                <a:cs typeface="Consolas"/>
                <a:sym typeface="Consolas"/>
              </a:rPr>
              <a:t>// Propiedad sin definir (undefined)</a:t>
            </a:r>
            <a:endParaRPr i="0" sz="1200" u="none" cap="none" strike="noStrike">
              <a:solidFill>
                <a:srgbClr val="8292A2"/>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sz="1200" u="none" cap="none" strike="noStrike">
                <a:solidFill>
                  <a:srgbClr val="DDDDDD"/>
                </a:solidFill>
                <a:latin typeface="Consolas"/>
                <a:ea typeface="Consolas"/>
                <a:cs typeface="Consolas"/>
                <a:sym typeface="Consolas"/>
              </a:rPr>
              <a:t> type </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A6E22E"/>
                </a:solidFill>
                <a:latin typeface="Consolas"/>
                <a:ea typeface="Consolas"/>
                <a:cs typeface="Consolas"/>
                <a:sym typeface="Consolas"/>
              </a:rPr>
              <a:t>"Player"</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8292A2"/>
                </a:solidFill>
                <a:latin typeface="Consolas"/>
                <a:ea typeface="Consolas"/>
                <a:cs typeface="Consolas"/>
                <a:sym typeface="Consolas"/>
              </a:rPr>
              <a:t>// Propiedad definida</a:t>
            </a:r>
            <a:endParaRPr i="0" sz="1200" u="none" cap="none" strike="noStrike">
              <a:solidFill>
                <a:srgbClr val="8292A2"/>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sz="1200" u="none" cap="none" strike="noStrike">
                <a:solidFill>
                  <a:srgbClr val="DDDDDD"/>
                </a:solidFill>
                <a:latin typeface="Consolas"/>
                <a:ea typeface="Consolas"/>
                <a:cs typeface="Consolas"/>
                <a:sym typeface="Consolas"/>
              </a:rPr>
              <a:t> lifes </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AE81FF"/>
                </a:solidFill>
                <a:latin typeface="Consolas"/>
                <a:ea typeface="Consolas"/>
                <a:cs typeface="Consolas"/>
                <a:sym typeface="Consolas"/>
              </a:rPr>
              <a:t>5</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8292A2"/>
                </a:solidFill>
                <a:latin typeface="Consolas"/>
                <a:ea typeface="Consolas"/>
                <a:cs typeface="Consolas"/>
                <a:sym typeface="Consolas"/>
              </a:rPr>
              <a:t>// Propiedad definida con 5 vidas restantes</a:t>
            </a:r>
            <a:endParaRPr i="0" sz="1200" u="none" cap="none" strike="noStrike">
              <a:solidFill>
                <a:srgbClr val="8292A2"/>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sz="1200" u="none" cap="none" strike="noStrike">
                <a:solidFill>
                  <a:srgbClr val="DDDDDD"/>
                </a:solidFill>
                <a:latin typeface="Consolas"/>
                <a:ea typeface="Consolas"/>
                <a:cs typeface="Consolas"/>
                <a:sym typeface="Consolas"/>
              </a:rPr>
              <a:t> energy </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AE81FF"/>
                </a:solidFill>
                <a:latin typeface="Consolas"/>
                <a:ea typeface="Consolas"/>
                <a:cs typeface="Consolas"/>
                <a:sym typeface="Consolas"/>
              </a:rPr>
              <a:t>10</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8292A2"/>
                </a:solidFill>
                <a:latin typeface="Consolas"/>
                <a:ea typeface="Consolas"/>
                <a:cs typeface="Consolas"/>
                <a:sym typeface="Consolas"/>
              </a:rPr>
              <a:t>// Propiedad definida con 10 puntos de energía</a:t>
            </a:r>
            <a:endParaRPr i="0" sz="1200" u="none" cap="none" strike="noStrike">
              <a:solidFill>
                <a:srgbClr val="8292A2"/>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t/>
            </a:r>
            <a:endParaRPr i="0" sz="1200" u="none" cap="none" strike="noStrike">
              <a:solidFill>
                <a:srgbClr val="DDDDDD"/>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E6DB74"/>
                </a:solidFill>
                <a:latin typeface="Consolas"/>
                <a:ea typeface="Consolas"/>
                <a:cs typeface="Consolas"/>
                <a:sym typeface="Consolas"/>
              </a:rPr>
              <a:t>constructor</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name</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F8F8F2"/>
                </a:solidFill>
                <a:latin typeface="Consolas"/>
                <a:ea typeface="Consolas"/>
                <a:cs typeface="Consolas"/>
                <a:sym typeface="Consolas"/>
              </a:rPr>
              <a:t>{</a:t>
            </a:r>
            <a:endParaRPr i="0" sz="1200" u="none" cap="none" strike="noStrike">
              <a:solidFill>
                <a:srgbClr val="F8F8F2"/>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66D9EF"/>
                </a:solidFill>
                <a:latin typeface="Consolas"/>
                <a:ea typeface="Consolas"/>
                <a:cs typeface="Consolas"/>
                <a:sym typeface="Consolas"/>
              </a:rPr>
              <a:t>this</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name </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DDDDDD"/>
                </a:solidFill>
                <a:latin typeface="Consolas"/>
                <a:ea typeface="Consolas"/>
                <a:cs typeface="Consolas"/>
                <a:sym typeface="Consolas"/>
              </a:rPr>
              <a:t>name</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8292A2"/>
                </a:solidFill>
                <a:latin typeface="Consolas"/>
                <a:ea typeface="Consolas"/>
                <a:cs typeface="Consolas"/>
                <a:sym typeface="Consolas"/>
              </a:rPr>
              <a:t>// Modificamos el valor de la propiedad name</a:t>
            </a:r>
            <a:endParaRPr i="0" sz="1200" u="none" cap="none" strike="noStrike">
              <a:solidFill>
                <a:srgbClr val="8292A2"/>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sz="1200" u="none" cap="none" strike="noStrike">
                <a:solidFill>
                  <a:srgbClr val="DDDDDD"/>
                </a:solidFill>
                <a:latin typeface="Consolas"/>
                <a:ea typeface="Consolas"/>
                <a:cs typeface="Consolas"/>
                <a:sym typeface="Consolas"/>
              </a:rPr>
              <a:t>   console</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E6DB74"/>
                </a:solidFill>
                <a:latin typeface="Consolas"/>
                <a:ea typeface="Consolas"/>
                <a:cs typeface="Consolas"/>
                <a:sym typeface="Consolas"/>
              </a:rPr>
              <a:t>log</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A6E22E"/>
                </a:solidFill>
                <a:latin typeface="Consolas"/>
                <a:ea typeface="Consolas"/>
                <a:cs typeface="Consolas"/>
                <a:sym typeface="Consolas"/>
              </a:rPr>
              <a:t>`¡Bienvenido/a, </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66D9EF"/>
                </a:solidFill>
                <a:latin typeface="Consolas"/>
                <a:ea typeface="Consolas"/>
                <a:cs typeface="Consolas"/>
                <a:sym typeface="Consolas"/>
              </a:rPr>
              <a:t>this</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name</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A6E22E"/>
                </a:solidFill>
                <a:latin typeface="Consolas"/>
                <a:ea typeface="Consolas"/>
                <a:cs typeface="Consolas"/>
                <a:sym typeface="Consolas"/>
              </a:rPr>
              <a:t>!`</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8292A2"/>
                </a:solidFill>
                <a:latin typeface="Consolas"/>
                <a:ea typeface="Consolas"/>
                <a:cs typeface="Consolas"/>
                <a:sym typeface="Consolas"/>
              </a:rPr>
              <a:t>// Accedemos al valor actual de la prop</a:t>
            </a:r>
            <a:r>
              <a:rPr lang="es-419" sz="1200">
                <a:solidFill>
                  <a:srgbClr val="8292A2"/>
                </a:solidFill>
                <a:latin typeface="Consolas"/>
                <a:ea typeface="Consolas"/>
                <a:cs typeface="Consolas"/>
                <a:sym typeface="Consolas"/>
              </a:rPr>
              <a:t>.</a:t>
            </a:r>
            <a:r>
              <a:rPr i="0" lang="es-419" sz="1200" u="none" cap="none" strike="noStrike">
                <a:solidFill>
                  <a:srgbClr val="8292A2"/>
                </a:solidFill>
                <a:latin typeface="Consolas"/>
                <a:ea typeface="Consolas"/>
                <a:cs typeface="Consolas"/>
                <a:sym typeface="Consolas"/>
              </a:rPr>
              <a:t> name</a:t>
            </a:r>
            <a:endParaRPr i="0" sz="1200" u="none" cap="none" strike="noStrike">
              <a:solidFill>
                <a:srgbClr val="8292A2"/>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F8F8F2"/>
                </a:solidFill>
                <a:latin typeface="Consolas"/>
                <a:ea typeface="Consolas"/>
                <a:cs typeface="Consolas"/>
                <a:sym typeface="Consolas"/>
              </a:rPr>
              <a:t>}</a:t>
            </a:r>
            <a:endParaRPr i="0" sz="1200" u="none" cap="none" strike="noStrike">
              <a:solidFill>
                <a:srgbClr val="F8F8F2"/>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sz="1200" u="none" cap="none" strike="noStrike">
                <a:solidFill>
                  <a:srgbClr val="F8F8F2"/>
                </a:solidFill>
                <a:latin typeface="Consolas"/>
                <a:ea typeface="Consolas"/>
                <a:cs typeface="Consolas"/>
                <a:sym typeface="Consolas"/>
              </a:rPr>
              <a:t>}</a:t>
            </a:r>
            <a:endParaRPr i="0" sz="1200" u="none" cap="none" strike="noStrike">
              <a:solidFill>
                <a:srgbClr val="F8F8F2"/>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t/>
            </a:r>
            <a:endParaRPr i="0" sz="1200" u="none" cap="none" strike="noStrike">
              <a:solidFill>
                <a:srgbClr val="DDDDDD"/>
              </a:solidFill>
              <a:latin typeface="Consolas"/>
              <a:ea typeface="Consolas"/>
              <a:cs typeface="Consolas"/>
              <a:sym typeface="Consolas"/>
            </a:endParaRPr>
          </a:p>
          <a:p>
            <a:pPr indent="0" lvl="0" marL="139700" marR="139700" rtl="0" algn="l">
              <a:lnSpc>
                <a:spcPct val="100000"/>
              </a:lnSpc>
              <a:spcBef>
                <a:spcPts val="0"/>
              </a:spcBef>
              <a:spcAft>
                <a:spcPts val="0"/>
              </a:spcAft>
              <a:buClr>
                <a:srgbClr val="000000"/>
              </a:buClr>
              <a:buSzPts val="1100"/>
              <a:buFont typeface="Arial"/>
              <a:buNone/>
            </a:pPr>
            <a:r>
              <a:rPr i="0" lang="es-419" sz="1200" u="none" cap="none" strike="noStrike">
                <a:solidFill>
                  <a:srgbClr val="66D9EF"/>
                </a:solidFill>
                <a:latin typeface="Consolas"/>
                <a:ea typeface="Consolas"/>
                <a:cs typeface="Consolas"/>
                <a:sym typeface="Consolas"/>
              </a:rPr>
              <a:t>const</a:t>
            </a:r>
            <a:r>
              <a:rPr i="0" lang="es-419" sz="1200" u="none" cap="none" strike="noStrike">
                <a:solidFill>
                  <a:srgbClr val="DDDDDD"/>
                </a:solidFill>
                <a:latin typeface="Consolas"/>
                <a:ea typeface="Consolas"/>
                <a:cs typeface="Consolas"/>
                <a:sym typeface="Consolas"/>
              </a:rPr>
              <a:t> mario </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66D9EF"/>
                </a:solidFill>
                <a:latin typeface="Consolas"/>
                <a:ea typeface="Consolas"/>
                <a:cs typeface="Consolas"/>
                <a:sym typeface="Consolas"/>
              </a:rPr>
              <a:t>new</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E6DB74"/>
                </a:solidFill>
                <a:latin typeface="Consolas"/>
                <a:ea typeface="Consolas"/>
                <a:cs typeface="Consolas"/>
                <a:sym typeface="Consolas"/>
              </a:rPr>
              <a:t>Personaje</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A6E22E"/>
                </a:solidFill>
                <a:latin typeface="Consolas"/>
                <a:ea typeface="Consolas"/>
                <a:cs typeface="Consolas"/>
                <a:sym typeface="Consolas"/>
              </a:rPr>
              <a:t>"Mario"</a:t>
            </a:r>
            <a:r>
              <a:rPr i="0" lang="es-419" sz="1200" u="none" cap="none" strike="noStrike">
                <a:solidFill>
                  <a:srgbClr val="F8F8F2"/>
                </a:solidFill>
                <a:latin typeface="Consolas"/>
                <a:ea typeface="Consolas"/>
                <a:cs typeface="Consolas"/>
                <a:sym typeface="Consolas"/>
              </a:rPr>
              <a:t>);</a:t>
            </a:r>
            <a:r>
              <a:rPr i="0" lang="es-419" sz="1200" u="none" cap="none" strike="noStrike">
                <a:solidFill>
                  <a:srgbClr val="DDDDDD"/>
                </a:solidFill>
                <a:latin typeface="Consolas"/>
                <a:ea typeface="Consolas"/>
                <a:cs typeface="Consolas"/>
                <a:sym typeface="Consolas"/>
              </a:rPr>
              <a:t>   </a:t>
            </a:r>
            <a:r>
              <a:rPr i="0" lang="es-419" sz="1200" u="none" cap="none" strike="noStrike">
                <a:solidFill>
                  <a:srgbClr val="8292A2"/>
                </a:solidFill>
                <a:latin typeface="Consolas"/>
                <a:ea typeface="Consolas"/>
                <a:cs typeface="Consolas"/>
                <a:sym typeface="Consolas"/>
              </a:rPr>
              <a:t>// '¡Bienvenido/a, Mario!'</a:t>
            </a:r>
            <a:endParaRPr i="0" sz="1200" u="none" cap="none" strike="noStrike">
              <a:solidFill>
                <a:srgbClr val="66D9EF"/>
              </a:solidFill>
              <a:latin typeface="Consolas"/>
              <a:ea typeface="Consolas"/>
              <a:cs typeface="Consolas"/>
              <a:sym typeface="Consolas"/>
            </a:endParaRPr>
          </a:p>
        </p:txBody>
      </p:sp>
      <p:sp>
        <p:nvSpPr>
          <p:cNvPr id="553" name="Google Shape;553;g1f7a06ccc98_0_68"/>
          <p:cNvSpPr txBox="1"/>
          <p:nvPr/>
        </p:nvSpPr>
        <p:spPr>
          <a:xfrm>
            <a:off x="403425" y="3647700"/>
            <a:ext cx="8064900" cy="10542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200"/>
              <a:buFont typeface="Arial"/>
              <a:buNone/>
            </a:pPr>
            <a:r>
              <a:rPr b="0" i="0" lang="es-419" sz="1600" u="none" cap="none" strike="noStrike">
                <a:solidFill>
                  <a:srgbClr val="646675"/>
                </a:solidFill>
                <a:latin typeface="Arial"/>
                <a:ea typeface="Arial"/>
                <a:cs typeface="Arial"/>
                <a:sym typeface="Arial"/>
              </a:rPr>
              <a:t>Como se puede ver, estas propiedades existen en la clase, y se puede establecer de forma que todos los objetos tengan el mismo valor, o como en el ejemplo anterior, tengan valores diferentes dependiendo del objeto en cuestión, pasándole los valores específicos por parámetro.</a:t>
            </a:r>
            <a:endParaRPr b="0" i="0" sz="1600" u="none" cap="none" strike="noStrike">
              <a:solidFill>
                <a:srgbClr val="646675"/>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1f575fb7ce0_1_82"/>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t/>
            </a:r>
            <a:endParaRPr b="1" sz="2800">
              <a:solidFill>
                <a:srgbClr val="002060"/>
              </a:solidFill>
            </a:endParaRPr>
          </a:p>
        </p:txBody>
      </p:sp>
      <p:pic>
        <p:nvPicPr>
          <p:cNvPr id="559" name="Google Shape;559;g1f575fb7ce0_1_82"/>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560" name="Google Shape;560;g1f575fb7ce0_1_82">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561" name="Google Shape;561;g1f575fb7ce0_1_82"/>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Herencia</a:t>
            </a:r>
            <a:endParaRPr b="1" sz="2800">
              <a:solidFill>
                <a:srgbClr val="002060"/>
              </a:solidFill>
            </a:endParaRPr>
          </a:p>
        </p:txBody>
      </p:sp>
      <p:sp>
        <p:nvSpPr>
          <p:cNvPr id="562" name="Google Shape;562;g1f575fb7ce0_1_82"/>
          <p:cNvSpPr txBox="1"/>
          <p:nvPr/>
        </p:nvSpPr>
        <p:spPr>
          <a:xfrm>
            <a:off x="403425" y="981775"/>
            <a:ext cx="3608100" cy="31170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200"/>
              <a:buFont typeface="Arial"/>
              <a:buNone/>
            </a:pPr>
            <a:r>
              <a:rPr b="0" i="0" lang="es-419" sz="1800" u="none" cap="none" strike="noStrike">
                <a:solidFill>
                  <a:srgbClr val="434343"/>
                </a:solidFill>
                <a:latin typeface="Arial"/>
                <a:ea typeface="Arial"/>
                <a:cs typeface="Arial"/>
                <a:sym typeface="Arial"/>
              </a:rPr>
              <a:t>Es la capacidad de una clase para heredar el</a:t>
            </a:r>
            <a:r>
              <a:rPr lang="es-419" sz="1800">
                <a:solidFill>
                  <a:srgbClr val="434343"/>
                </a:solidFill>
              </a:rPr>
              <a:t> </a:t>
            </a:r>
            <a:r>
              <a:rPr b="0" i="0" lang="es-419" sz="1800" u="none" cap="none" strike="noStrike">
                <a:solidFill>
                  <a:srgbClr val="434343"/>
                </a:solidFill>
                <a:latin typeface="Arial"/>
                <a:ea typeface="Arial"/>
                <a:cs typeface="Arial"/>
                <a:sym typeface="Arial"/>
              </a:rPr>
              <a:t>comportamiento y propiedades de otra clase.</a:t>
            </a:r>
            <a:endParaRPr b="0" i="0" sz="18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lang="es-419" sz="1800">
                <a:solidFill>
                  <a:srgbClr val="434343"/>
                </a:solidFill>
              </a:rPr>
              <a:t>Se puede denominar herencia de clases a la característica donde una </a:t>
            </a:r>
            <a:r>
              <a:rPr b="1" lang="es-419" sz="1800">
                <a:solidFill>
                  <a:srgbClr val="434343"/>
                </a:solidFill>
              </a:rPr>
              <a:t>clase</a:t>
            </a:r>
            <a:r>
              <a:rPr lang="es-419" sz="1800">
                <a:solidFill>
                  <a:srgbClr val="434343"/>
                </a:solidFill>
              </a:rPr>
              <a:t> </a:t>
            </a:r>
            <a:r>
              <a:rPr b="1" lang="es-419" sz="1800">
                <a:solidFill>
                  <a:srgbClr val="434343"/>
                </a:solidFill>
              </a:rPr>
              <a:t>hija</a:t>
            </a:r>
            <a:r>
              <a:rPr lang="es-419" sz="1800">
                <a:solidFill>
                  <a:srgbClr val="434343"/>
                </a:solidFill>
              </a:rPr>
              <a:t> obtiene las propiedades y métodos de una </a:t>
            </a:r>
            <a:r>
              <a:rPr b="1" lang="es-419" sz="1800">
                <a:solidFill>
                  <a:srgbClr val="434343"/>
                </a:solidFill>
              </a:rPr>
              <a:t>clase</a:t>
            </a:r>
            <a:r>
              <a:rPr lang="es-419" sz="1800">
                <a:solidFill>
                  <a:srgbClr val="434343"/>
                </a:solidFill>
              </a:rPr>
              <a:t> </a:t>
            </a:r>
            <a:r>
              <a:rPr b="1" lang="es-419" sz="1800">
                <a:solidFill>
                  <a:srgbClr val="434343"/>
                </a:solidFill>
              </a:rPr>
              <a:t>padre</a:t>
            </a:r>
            <a:r>
              <a:rPr lang="es-419" sz="1800">
                <a:solidFill>
                  <a:srgbClr val="434343"/>
                </a:solidFill>
              </a:rPr>
              <a:t> porque se ha establecido una relación entre ambas, </a:t>
            </a:r>
            <a:r>
              <a:rPr b="0" i="0" lang="es-419" sz="1800" u="none" cap="none" strike="noStrike">
                <a:solidFill>
                  <a:srgbClr val="434343"/>
                </a:solidFill>
                <a:latin typeface="Arial"/>
                <a:ea typeface="Arial"/>
                <a:cs typeface="Arial"/>
                <a:sym typeface="Arial"/>
              </a:rPr>
              <a:t>para ello se utiliza la palabra reservada “</a:t>
            </a:r>
            <a:r>
              <a:rPr b="1" i="0" lang="es-419" sz="1800" u="none" cap="none" strike="noStrike">
                <a:solidFill>
                  <a:srgbClr val="434343"/>
                </a:solidFill>
              </a:rPr>
              <a:t>extends</a:t>
            </a:r>
            <a:r>
              <a:rPr b="0" i="0" lang="es-419" sz="1800" u="none" cap="none" strike="noStrike">
                <a:solidFill>
                  <a:srgbClr val="434343"/>
                </a:solidFill>
                <a:latin typeface="Arial"/>
                <a:ea typeface="Arial"/>
                <a:cs typeface="Arial"/>
                <a:sym typeface="Arial"/>
              </a:rPr>
              <a:t>”.</a:t>
            </a:r>
            <a:endParaRPr b="0" i="0" sz="1800" u="none" cap="none" strike="noStrike">
              <a:solidFill>
                <a:srgbClr val="434343"/>
              </a:solidFill>
              <a:latin typeface="Arial"/>
              <a:ea typeface="Arial"/>
              <a:cs typeface="Arial"/>
              <a:sym typeface="Arial"/>
            </a:endParaRPr>
          </a:p>
        </p:txBody>
      </p:sp>
      <p:pic>
        <p:nvPicPr>
          <p:cNvPr id="563" name="Google Shape;563;g1f575fb7ce0_1_82"/>
          <p:cNvPicPr preferRelativeResize="0"/>
          <p:nvPr/>
        </p:nvPicPr>
        <p:blipFill rotWithShape="1">
          <a:blip r:embed="rId6">
            <a:alphaModFix/>
          </a:blip>
          <a:srcRect b="0" l="0" r="0" t="0"/>
          <a:stretch/>
        </p:blipFill>
        <p:spPr>
          <a:xfrm>
            <a:off x="4117100" y="1222949"/>
            <a:ext cx="4351300" cy="288967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g1f575fb7ce0_1_88"/>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Herencia (super)</a:t>
            </a:r>
            <a:endParaRPr b="1" sz="2800">
              <a:solidFill>
                <a:srgbClr val="002060"/>
              </a:solidFill>
            </a:endParaRPr>
          </a:p>
        </p:txBody>
      </p:sp>
      <p:pic>
        <p:nvPicPr>
          <p:cNvPr id="569" name="Google Shape;569;g1f575fb7ce0_1_88"/>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570" name="Google Shape;570;g1f575fb7ce0_1_88">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571" name="Google Shape;571;g1f575fb7ce0_1_88"/>
          <p:cNvSpPr txBox="1"/>
          <p:nvPr/>
        </p:nvSpPr>
        <p:spPr>
          <a:xfrm>
            <a:off x="403425" y="981775"/>
            <a:ext cx="4168500" cy="28398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200"/>
              <a:buFont typeface="Arial"/>
              <a:buNone/>
            </a:pPr>
            <a:r>
              <a:rPr b="0" i="0" lang="es-419" sz="1800" u="none" cap="none" strike="noStrike">
                <a:solidFill>
                  <a:srgbClr val="434343"/>
                </a:solidFill>
                <a:latin typeface="Arial"/>
                <a:ea typeface="Arial"/>
                <a:cs typeface="Arial"/>
                <a:sym typeface="Arial"/>
              </a:rPr>
              <a:t>Cuando heredamos, una clase, en el constructor de la subclase podemos invocar al constructor de la clase superior con la palabra reservada “</a:t>
            </a:r>
            <a:r>
              <a:rPr b="1" i="0" lang="es-419" sz="1800" u="none" cap="none" strike="noStrike">
                <a:solidFill>
                  <a:srgbClr val="434343"/>
                </a:solidFill>
                <a:latin typeface="Arial"/>
                <a:ea typeface="Arial"/>
                <a:cs typeface="Arial"/>
                <a:sym typeface="Arial"/>
              </a:rPr>
              <a:t>super</a:t>
            </a:r>
            <a:r>
              <a:rPr b="0" i="0" lang="es-419" sz="1800" u="none" cap="none" strike="noStrike">
                <a:solidFill>
                  <a:srgbClr val="434343"/>
                </a:solidFill>
                <a:latin typeface="Arial"/>
                <a:ea typeface="Arial"/>
                <a:cs typeface="Arial"/>
                <a:sym typeface="Arial"/>
              </a:rPr>
              <a:t>”.</a:t>
            </a:r>
            <a:endParaRPr b="0" i="0" sz="18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sz="1800">
              <a:solidFill>
                <a:srgbClr val="434343"/>
              </a:solidFill>
            </a:endParaRPr>
          </a:p>
          <a:p>
            <a:pPr indent="0" lvl="0" marL="0" marR="0" rtl="0" algn="just">
              <a:lnSpc>
                <a:spcPct val="100000"/>
              </a:lnSpc>
              <a:spcBef>
                <a:spcPts val="0"/>
              </a:spcBef>
              <a:spcAft>
                <a:spcPts val="0"/>
              </a:spcAft>
              <a:buClr>
                <a:srgbClr val="000000"/>
              </a:buClr>
              <a:buSzPts val="1200"/>
              <a:buFont typeface="Arial"/>
              <a:buNone/>
            </a:pPr>
            <a:r>
              <a:rPr lang="es-419" sz="1800">
                <a:solidFill>
                  <a:srgbClr val="434343"/>
                </a:solidFill>
              </a:rPr>
              <a:t>Además con la palabra reservada super podemos hacer referencia a un método de la super clase desde una clase heredada</a:t>
            </a:r>
            <a:endParaRPr sz="1800">
              <a:solidFill>
                <a:srgbClr val="434343"/>
              </a:solidFill>
            </a:endParaRPr>
          </a:p>
        </p:txBody>
      </p:sp>
      <p:sp>
        <p:nvSpPr>
          <p:cNvPr id="572" name="Google Shape;572;g1f575fb7ce0_1_88"/>
          <p:cNvSpPr txBox="1"/>
          <p:nvPr/>
        </p:nvSpPr>
        <p:spPr>
          <a:xfrm>
            <a:off x="4845900" y="849000"/>
            <a:ext cx="3421800" cy="42945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C678DD"/>
                </a:solidFill>
                <a:latin typeface="Consolas"/>
                <a:ea typeface="Consolas"/>
                <a:cs typeface="Consolas"/>
                <a:sym typeface="Consolas"/>
              </a:rPr>
              <a:t>class</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5C07B"/>
                </a:solidFill>
                <a:latin typeface="Consolas"/>
                <a:ea typeface="Consolas"/>
                <a:cs typeface="Consolas"/>
                <a:sym typeface="Consolas"/>
              </a:rPr>
              <a:t>Persona</a:t>
            </a:r>
            <a:r>
              <a:rPr b="0" i="0" lang="es-419" sz="900" u="none" cap="none" strike="noStrike">
                <a:solidFill>
                  <a:srgbClr val="ABB2BF"/>
                </a:solidFill>
                <a:latin typeface="Consolas"/>
                <a:ea typeface="Consolas"/>
                <a:cs typeface="Consolas"/>
                <a:sym typeface="Consolas"/>
              </a:rPr>
              <a:t>  {</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06C75"/>
                </a:solidFill>
                <a:latin typeface="Consolas"/>
                <a:ea typeface="Consolas"/>
                <a:cs typeface="Consolas"/>
                <a:sym typeface="Consolas"/>
              </a:rPr>
              <a:t>nombre</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06C75"/>
                </a:solidFill>
                <a:latin typeface="Consolas"/>
                <a:ea typeface="Consolas"/>
                <a:cs typeface="Consolas"/>
                <a:sym typeface="Consolas"/>
              </a:rPr>
              <a:t>apellido</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C678DD"/>
                </a:solidFill>
                <a:latin typeface="Consolas"/>
                <a:ea typeface="Consolas"/>
                <a:cs typeface="Consolas"/>
                <a:sym typeface="Consolas"/>
              </a:rPr>
              <a:t>constructor</a:t>
            </a:r>
            <a:r>
              <a:rPr b="0" i="0" lang="es-419" sz="900" u="none" cap="none" strike="noStrike">
                <a:solidFill>
                  <a:srgbClr val="ABB2BF"/>
                </a:solidFill>
                <a:latin typeface="Consolas"/>
                <a:ea typeface="Consolas"/>
                <a:cs typeface="Consolas"/>
                <a:sym typeface="Consolas"/>
              </a:rPr>
              <a:t>(</a:t>
            </a:r>
            <a:r>
              <a:rPr b="0" i="1" lang="es-419" sz="900" u="none" cap="none" strike="noStrike">
                <a:solidFill>
                  <a:srgbClr val="9CDCFE"/>
                </a:solidFill>
                <a:latin typeface="Consolas"/>
                <a:ea typeface="Consolas"/>
                <a:cs typeface="Consolas"/>
                <a:sym typeface="Consolas"/>
              </a:rPr>
              <a:t>nombre</a:t>
            </a:r>
            <a:r>
              <a:rPr b="0" i="0" lang="es-419" sz="900" u="none" cap="none" strike="noStrike">
                <a:solidFill>
                  <a:srgbClr val="ABB2BF"/>
                </a:solidFill>
                <a:latin typeface="Consolas"/>
                <a:ea typeface="Consolas"/>
                <a:cs typeface="Consolas"/>
                <a:sym typeface="Consolas"/>
              </a:rPr>
              <a:t>,</a:t>
            </a:r>
            <a:r>
              <a:rPr b="0" i="1" lang="es-419" sz="900" u="none" cap="none" strike="noStrike">
                <a:solidFill>
                  <a:srgbClr val="9CDCFE"/>
                </a:solidFill>
                <a:latin typeface="Consolas"/>
                <a:ea typeface="Consolas"/>
                <a:cs typeface="Consolas"/>
                <a:sym typeface="Consolas"/>
              </a:rPr>
              <a:t>apellido</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5C07B"/>
                </a:solidFill>
                <a:latin typeface="Consolas"/>
                <a:ea typeface="Consolas"/>
                <a:cs typeface="Consolas"/>
                <a:sym typeface="Consolas"/>
              </a:rPr>
              <a:t>this</a:t>
            </a:r>
            <a:r>
              <a:rPr b="0" i="0" lang="es-419" sz="900" u="none" cap="none" strike="noStrike">
                <a:solidFill>
                  <a:srgbClr val="ABB2BF"/>
                </a:solidFill>
                <a:latin typeface="Consolas"/>
                <a:ea typeface="Consolas"/>
                <a:cs typeface="Consolas"/>
                <a:sym typeface="Consolas"/>
              </a:rPr>
              <a:t>.</a:t>
            </a:r>
            <a:r>
              <a:rPr b="0" i="0" lang="es-419" sz="900" u="none" cap="none" strike="noStrike">
                <a:solidFill>
                  <a:srgbClr val="E06C75"/>
                </a:solidFill>
                <a:latin typeface="Consolas"/>
                <a:ea typeface="Consolas"/>
                <a:cs typeface="Consolas"/>
                <a:sym typeface="Consolas"/>
              </a:rPr>
              <a:t>nombre</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56B6C2"/>
                </a:solidFill>
                <a:latin typeface="Consolas"/>
                <a:ea typeface="Consolas"/>
                <a:cs typeface="Consolas"/>
                <a:sym typeface="Consolas"/>
              </a:rPr>
              <a:t>=</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06C75"/>
                </a:solidFill>
                <a:latin typeface="Consolas"/>
                <a:ea typeface="Consolas"/>
                <a:cs typeface="Consolas"/>
                <a:sym typeface="Consolas"/>
              </a:rPr>
              <a:t>nombre</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5C07B"/>
                </a:solidFill>
                <a:latin typeface="Consolas"/>
                <a:ea typeface="Consolas"/>
                <a:cs typeface="Consolas"/>
                <a:sym typeface="Consolas"/>
              </a:rPr>
              <a:t>this</a:t>
            </a:r>
            <a:r>
              <a:rPr b="0" i="0" lang="es-419" sz="900" u="none" cap="none" strike="noStrike">
                <a:solidFill>
                  <a:srgbClr val="ABB2BF"/>
                </a:solidFill>
                <a:latin typeface="Consolas"/>
                <a:ea typeface="Consolas"/>
                <a:cs typeface="Consolas"/>
                <a:sym typeface="Consolas"/>
              </a:rPr>
              <a:t>.</a:t>
            </a:r>
            <a:r>
              <a:rPr b="0" i="0" lang="es-419" sz="900" u="none" cap="none" strike="noStrike">
                <a:solidFill>
                  <a:srgbClr val="E06C75"/>
                </a:solidFill>
                <a:latin typeface="Consolas"/>
                <a:ea typeface="Consolas"/>
                <a:cs typeface="Consolas"/>
                <a:sym typeface="Consolas"/>
              </a:rPr>
              <a:t>apellido</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56B6C2"/>
                </a:solidFill>
                <a:latin typeface="Consolas"/>
                <a:ea typeface="Consolas"/>
                <a:cs typeface="Consolas"/>
                <a:sym typeface="Consolas"/>
              </a:rPr>
              <a:t>=</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06C75"/>
                </a:solidFill>
                <a:latin typeface="Consolas"/>
                <a:ea typeface="Consolas"/>
                <a:cs typeface="Consolas"/>
                <a:sym typeface="Consolas"/>
              </a:rPr>
              <a:t>apellido</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61AFEF"/>
                </a:solidFill>
                <a:latin typeface="Consolas"/>
                <a:ea typeface="Consolas"/>
                <a:cs typeface="Consolas"/>
                <a:sym typeface="Consolas"/>
              </a:rPr>
              <a:t>presentarme</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C678DD"/>
                </a:solidFill>
                <a:latin typeface="Consolas"/>
                <a:ea typeface="Consolas"/>
                <a:cs typeface="Consolas"/>
                <a:sym typeface="Consolas"/>
              </a:rPr>
              <a:t>return</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C678DD"/>
                </a:solidFill>
                <a:latin typeface="Consolas"/>
                <a:ea typeface="Consolas"/>
                <a:cs typeface="Consolas"/>
                <a:sym typeface="Consolas"/>
              </a:rPr>
              <a:t>${</a:t>
            </a:r>
            <a:r>
              <a:rPr b="0" i="0" lang="es-419" sz="900" u="none" cap="none" strike="noStrike">
                <a:solidFill>
                  <a:srgbClr val="E5C07B"/>
                </a:solidFill>
                <a:latin typeface="Consolas"/>
                <a:ea typeface="Consolas"/>
                <a:cs typeface="Consolas"/>
                <a:sym typeface="Consolas"/>
              </a:rPr>
              <a:t>this</a:t>
            </a:r>
            <a:r>
              <a:rPr b="0" i="0" lang="es-419" sz="900" u="none" cap="none" strike="noStrike">
                <a:solidFill>
                  <a:srgbClr val="ABB2BF"/>
                </a:solidFill>
                <a:latin typeface="Consolas"/>
                <a:ea typeface="Consolas"/>
                <a:cs typeface="Consolas"/>
                <a:sym typeface="Consolas"/>
              </a:rPr>
              <a:t>.</a:t>
            </a:r>
            <a:r>
              <a:rPr b="0" i="0" lang="es-419" sz="900" u="none" cap="none" strike="noStrike">
                <a:solidFill>
                  <a:srgbClr val="E06C75"/>
                </a:solidFill>
                <a:latin typeface="Consolas"/>
                <a:ea typeface="Consolas"/>
                <a:cs typeface="Consolas"/>
                <a:sym typeface="Consolas"/>
              </a:rPr>
              <a:t>apellido</a:t>
            </a:r>
            <a:r>
              <a:rPr b="0" i="0" lang="es-419" sz="900" u="none" cap="none" strike="noStrike">
                <a:solidFill>
                  <a:srgbClr val="C678DD"/>
                </a:solidFill>
                <a:latin typeface="Consolas"/>
                <a:ea typeface="Consolas"/>
                <a:cs typeface="Consolas"/>
                <a:sym typeface="Consolas"/>
              </a:rPr>
              <a:t>}</a:t>
            </a:r>
            <a:r>
              <a:rPr lang="es-419" sz="900">
                <a:solidFill>
                  <a:srgbClr val="98C379"/>
                </a:solidFill>
                <a:latin typeface="Consolas"/>
                <a:ea typeface="Consolas"/>
                <a:cs typeface="Consolas"/>
                <a:sym typeface="Consolas"/>
              </a:rPr>
              <a:t> </a:t>
            </a:r>
            <a:r>
              <a:rPr b="0" i="0" lang="es-419" sz="900" u="none" cap="none" strike="noStrike">
                <a:solidFill>
                  <a:srgbClr val="C678DD"/>
                </a:solidFill>
                <a:latin typeface="Consolas"/>
                <a:ea typeface="Consolas"/>
                <a:cs typeface="Consolas"/>
                <a:sym typeface="Consolas"/>
              </a:rPr>
              <a:t>${</a:t>
            </a:r>
            <a:r>
              <a:rPr b="0" i="0" lang="es-419" sz="900" u="none" cap="none" strike="noStrike">
                <a:solidFill>
                  <a:srgbClr val="E5C07B"/>
                </a:solidFill>
                <a:latin typeface="Consolas"/>
                <a:ea typeface="Consolas"/>
                <a:cs typeface="Consolas"/>
                <a:sym typeface="Consolas"/>
              </a:rPr>
              <a:t>this</a:t>
            </a:r>
            <a:r>
              <a:rPr b="0" i="0" lang="es-419" sz="900" u="none" cap="none" strike="noStrike">
                <a:solidFill>
                  <a:srgbClr val="ABB2BF"/>
                </a:solidFill>
                <a:latin typeface="Consolas"/>
                <a:ea typeface="Consolas"/>
                <a:cs typeface="Consolas"/>
                <a:sym typeface="Consolas"/>
              </a:rPr>
              <a:t>.</a:t>
            </a:r>
            <a:r>
              <a:rPr b="0" i="0" lang="es-419" sz="900" u="none" cap="none" strike="noStrike">
                <a:solidFill>
                  <a:srgbClr val="E06C75"/>
                </a:solidFill>
                <a:latin typeface="Consolas"/>
                <a:ea typeface="Consolas"/>
                <a:cs typeface="Consolas"/>
                <a:sym typeface="Consolas"/>
              </a:rPr>
              <a:t>nombre</a:t>
            </a:r>
            <a:r>
              <a:rPr b="0" i="0" lang="es-419" sz="900" u="none" cap="none" strike="noStrike">
                <a:solidFill>
                  <a:srgbClr val="C678DD"/>
                </a:solidFill>
                <a:latin typeface="Consolas"/>
                <a:ea typeface="Consolas"/>
                <a:cs typeface="Consolas"/>
                <a:sym typeface="Consolas"/>
              </a:rPr>
              <a:t>}</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C678DD"/>
                </a:solidFill>
                <a:latin typeface="Consolas"/>
                <a:ea typeface="Consolas"/>
                <a:cs typeface="Consolas"/>
                <a:sym typeface="Consolas"/>
              </a:rPr>
              <a:t>class</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5C07B"/>
                </a:solidFill>
                <a:latin typeface="Consolas"/>
                <a:ea typeface="Consolas"/>
                <a:cs typeface="Consolas"/>
                <a:sym typeface="Consolas"/>
              </a:rPr>
              <a:t>Alumno</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C678DD"/>
                </a:solidFill>
                <a:latin typeface="Consolas"/>
                <a:ea typeface="Consolas"/>
                <a:cs typeface="Consolas"/>
                <a:sym typeface="Consolas"/>
              </a:rPr>
              <a:t>extends</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5C07B"/>
                </a:solidFill>
                <a:latin typeface="Consolas"/>
                <a:ea typeface="Consolas"/>
                <a:cs typeface="Consolas"/>
                <a:sym typeface="Consolas"/>
              </a:rPr>
              <a:t>Persona</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06C75"/>
                </a:solidFill>
                <a:latin typeface="Consolas"/>
                <a:ea typeface="Consolas"/>
                <a:cs typeface="Consolas"/>
                <a:sym typeface="Consolas"/>
              </a:rPr>
              <a:t>notas</a:t>
            </a:r>
            <a:r>
              <a:rPr b="0" i="0" lang="es-419" sz="900" u="none" cap="none" strike="noStrike">
                <a:solidFill>
                  <a:srgbClr val="ABB2BF"/>
                </a:solidFill>
                <a:latin typeface="Consolas"/>
                <a:ea typeface="Consolas"/>
                <a:cs typeface="Consolas"/>
                <a:sym typeface="Consolas"/>
              </a:rPr>
              <a:t>; </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C678DD"/>
                </a:solidFill>
                <a:latin typeface="Consolas"/>
                <a:ea typeface="Consolas"/>
                <a:cs typeface="Consolas"/>
                <a:sym typeface="Consolas"/>
              </a:rPr>
              <a:t>constructor</a:t>
            </a:r>
            <a:r>
              <a:rPr b="0" i="0" lang="es-419" sz="900" u="none" cap="none" strike="noStrike">
                <a:solidFill>
                  <a:srgbClr val="ABB2BF"/>
                </a:solidFill>
                <a:latin typeface="Consolas"/>
                <a:ea typeface="Consolas"/>
                <a:cs typeface="Consolas"/>
                <a:sym typeface="Consolas"/>
              </a:rPr>
              <a:t>(</a:t>
            </a:r>
            <a:r>
              <a:rPr b="0" i="1" lang="es-419" sz="900" u="none" cap="none" strike="noStrike">
                <a:solidFill>
                  <a:srgbClr val="9CDCFE"/>
                </a:solidFill>
                <a:latin typeface="Consolas"/>
                <a:ea typeface="Consolas"/>
                <a:cs typeface="Consolas"/>
                <a:sym typeface="Consolas"/>
              </a:rPr>
              <a:t>nombre</a:t>
            </a:r>
            <a:r>
              <a:rPr b="0" i="0" lang="es-419" sz="900" u="none" cap="none" strike="noStrike">
                <a:solidFill>
                  <a:srgbClr val="ABB2BF"/>
                </a:solidFill>
                <a:latin typeface="Consolas"/>
                <a:ea typeface="Consolas"/>
                <a:cs typeface="Consolas"/>
                <a:sym typeface="Consolas"/>
              </a:rPr>
              <a:t>,</a:t>
            </a:r>
            <a:r>
              <a:rPr b="0" i="1" lang="es-419" sz="900" u="none" cap="none" strike="noStrike">
                <a:solidFill>
                  <a:srgbClr val="9CDCFE"/>
                </a:solidFill>
                <a:latin typeface="Consolas"/>
                <a:ea typeface="Consolas"/>
                <a:cs typeface="Consolas"/>
                <a:sym typeface="Consolas"/>
              </a:rPr>
              <a:t>apellido</a:t>
            </a:r>
            <a:r>
              <a:rPr b="0" i="0" lang="es-419" sz="900" u="none" cap="none" strike="noStrike">
                <a:solidFill>
                  <a:srgbClr val="ABB2BF"/>
                </a:solidFill>
                <a:latin typeface="Consolas"/>
                <a:ea typeface="Consolas"/>
                <a:cs typeface="Consolas"/>
                <a:sym typeface="Consolas"/>
              </a:rPr>
              <a:t>,</a:t>
            </a:r>
            <a:r>
              <a:rPr b="0" i="1" lang="es-419" sz="900" u="none" cap="none" strike="noStrike">
                <a:solidFill>
                  <a:srgbClr val="9CDCFE"/>
                </a:solidFill>
                <a:latin typeface="Consolas"/>
                <a:ea typeface="Consolas"/>
                <a:cs typeface="Consolas"/>
                <a:sym typeface="Consolas"/>
              </a:rPr>
              <a:t>notas</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1" lang="es-419" sz="900" u="none" cap="none" strike="noStrike">
                <a:solidFill>
                  <a:srgbClr val="E5C07B"/>
                </a:solidFill>
                <a:latin typeface="Consolas"/>
                <a:ea typeface="Consolas"/>
                <a:cs typeface="Consolas"/>
                <a:sym typeface="Consolas"/>
              </a:rPr>
              <a:t>super</a:t>
            </a:r>
            <a:r>
              <a:rPr b="0" i="0" lang="es-419" sz="900" u="none" cap="none" strike="noStrike">
                <a:solidFill>
                  <a:srgbClr val="ABB2BF"/>
                </a:solidFill>
                <a:latin typeface="Consolas"/>
                <a:ea typeface="Consolas"/>
                <a:cs typeface="Consolas"/>
                <a:sym typeface="Consolas"/>
              </a:rPr>
              <a:t>(</a:t>
            </a:r>
            <a:r>
              <a:rPr b="0" i="0" lang="es-419" sz="900" u="none" cap="none" strike="noStrike">
                <a:solidFill>
                  <a:srgbClr val="E06C75"/>
                </a:solidFill>
                <a:latin typeface="Consolas"/>
                <a:ea typeface="Consolas"/>
                <a:cs typeface="Consolas"/>
                <a:sym typeface="Consolas"/>
              </a:rPr>
              <a:t>nombre</a:t>
            </a:r>
            <a:r>
              <a:rPr b="0" i="0" lang="es-419" sz="900" u="none" cap="none" strike="noStrike">
                <a:solidFill>
                  <a:srgbClr val="ABB2BF"/>
                </a:solidFill>
                <a:latin typeface="Consolas"/>
                <a:ea typeface="Consolas"/>
                <a:cs typeface="Consolas"/>
                <a:sym typeface="Consolas"/>
              </a:rPr>
              <a:t>,</a:t>
            </a:r>
            <a:r>
              <a:rPr b="0" i="0" lang="es-419" sz="900" u="none" cap="none" strike="noStrike">
                <a:solidFill>
                  <a:srgbClr val="E06C75"/>
                </a:solidFill>
                <a:latin typeface="Consolas"/>
                <a:ea typeface="Consolas"/>
                <a:cs typeface="Consolas"/>
                <a:sym typeface="Consolas"/>
              </a:rPr>
              <a:t>apellido</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5C07B"/>
                </a:solidFill>
                <a:latin typeface="Consolas"/>
                <a:ea typeface="Consolas"/>
                <a:cs typeface="Consolas"/>
                <a:sym typeface="Consolas"/>
              </a:rPr>
              <a:t>this</a:t>
            </a:r>
            <a:r>
              <a:rPr b="0" i="0" lang="es-419" sz="900" u="none" cap="none" strike="noStrike">
                <a:solidFill>
                  <a:srgbClr val="ABB2BF"/>
                </a:solidFill>
                <a:latin typeface="Consolas"/>
                <a:ea typeface="Consolas"/>
                <a:cs typeface="Consolas"/>
                <a:sym typeface="Consolas"/>
              </a:rPr>
              <a:t>.</a:t>
            </a:r>
            <a:r>
              <a:rPr b="0" i="0" lang="es-419" sz="900" u="none" cap="none" strike="noStrike">
                <a:solidFill>
                  <a:srgbClr val="E06C75"/>
                </a:solidFill>
                <a:latin typeface="Consolas"/>
                <a:ea typeface="Consolas"/>
                <a:cs typeface="Consolas"/>
                <a:sym typeface="Consolas"/>
              </a:rPr>
              <a:t>notas</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56B6C2"/>
                </a:solidFill>
                <a:latin typeface="Consolas"/>
                <a:ea typeface="Consolas"/>
                <a:cs typeface="Consolas"/>
                <a:sym typeface="Consolas"/>
              </a:rPr>
              <a:t>=</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06C75"/>
                </a:solidFill>
                <a:latin typeface="Consolas"/>
                <a:ea typeface="Consolas"/>
                <a:cs typeface="Consolas"/>
                <a:sym typeface="Consolas"/>
              </a:rPr>
              <a:t>notas</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endParaRPr b="0" i="0" sz="900" u="none" cap="none" strike="noStrike">
              <a:solidFill>
                <a:srgbClr val="ABB2BF"/>
              </a:solidFill>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s-419" sz="800">
                <a:solidFill>
                  <a:srgbClr val="ABB2BF"/>
                </a:solidFill>
                <a:latin typeface="Consolas"/>
                <a:ea typeface="Consolas"/>
                <a:cs typeface="Consolas"/>
                <a:sym typeface="Consolas"/>
              </a:rPr>
              <a:t>   </a:t>
            </a:r>
            <a:r>
              <a:rPr lang="es-419" sz="800">
                <a:solidFill>
                  <a:srgbClr val="61AFEF"/>
                </a:solidFill>
                <a:latin typeface="Consolas"/>
                <a:ea typeface="Consolas"/>
                <a:cs typeface="Consolas"/>
                <a:sym typeface="Consolas"/>
              </a:rPr>
              <a:t>presentarme</a:t>
            </a:r>
            <a:r>
              <a:rPr lang="es-419" sz="800">
                <a:solidFill>
                  <a:srgbClr val="ABB2BF"/>
                </a:solidFill>
                <a:latin typeface="Consolas"/>
                <a:ea typeface="Consolas"/>
                <a:cs typeface="Consolas"/>
                <a:sym typeface="Consolas"/>
              </a:rPr>
              <a:t>(){</a:t>
            </a:r>
            <a:endParaRPr sz="800">
              <a:solidFill>
                <a:srgbClr val="ABB2BF"/>
              </a:solidFill>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s-419" sz="800">
                <a:solidFill>
                  <a:srgbClr val="ABB2BF"/>
                </a:solidFill>
                <a:latin typeface="Consolas"/>
                <a:ea typeface="Consolas"/>
                <a:cs typeface="Consolas"/>
                <a:sym typeface="Consolas"/>
              </a:rPr>
              <a:t>       </a:t>
            </a:r>
            <a:r>
              <a:rPr lang="es-419" sz="800">
                <a:solidFill>
                  <a:srgbClr val="C678DD"/>
                </a:solidFill>
                <a:latin typeface="Consolas"/>
                <a:ea typeface="Consolas"/>
                <a:cs typeface="Consolas"/>
                <a:sym typeface="Consolas"/>
              </a:rPr>
              <a:t>return</a:t>
            </a:r>
            <a:r>
              <a:rPr lang="es-419" sz="800">
                <a:solidFill>
                  <a:srgbClr val="ABB2BF"/>
                </a:solidFill>
                <a:latin typeface="Consolas"/>
                <a:ea typeface="Consolas"/>
                <a:cs typeface="Consolas"/>
                <a:sym typeface="Consolas"/>
              </a:rPr>
              <a:t> </a:t>
            </a:r>
            <a:r>
              <a:rPr i="1" lang="es-419" sz="800">
                <a:solidFill>
                  <a:srgbClr val="E5C07B"/>
                </a:solidFill>
                <a:latin typeface="Consolas"/>
                <a:ea typeface="Consolas"/>
                <a:cs typeface="Consolas"/>
                <a:sym typeface="Consolas"/>
              </a:rPr>
              <a:t>super</a:t>
            </a:r>
            <a:r>
              <a:rPr lang="es-419" sz="800">
                <a:solidFill>
                  <a:srgbClr val="ABB2BF"/>
                </a:solidFill>
                <a:latin typeface="Consolas"/>
                <a:ea typeface="Consolas"/>
                <a:cs typeface="Consolas"/>
                <a:sym typeface="Consolas"/>
              </a:rPr>
              <a:t>.</a:t>
            </a:r>
            <a:r>
              <a:rPr lang="es-419" sz="800">
                <a:solidFill>
                  <a:srgbClr val="61AFEF"/>
                </a:solidFill>
                <a:latin typeface="Consolas"/>
                <a:ea typeface="Consolas"/>
                <a:cs typeface="Consolas"/>
                <a:sym typeface="Consolas"/>
              </a:rPr>
              <a:t>presentarme</a:t>
            </a:r>
            <a:r>
              <a:rPr lang="es-419" sz="800">
                <a:solidFill>
                  <a:srgbClr val="ABB2BF"/>
                </a:solidFill>
                <a:latin typeface="Consolas"/>
                <a:ea typeface="Consolas"/>
                <a:cs typeface="Consolas"/>
                <a:sym typeface="Consolas"/>
              </a:rPr>
              <a:t>() </a:t>
            </a:r>
            <a:r>
              <a:rPr lang="es-419" sz="800">
                <a:solidFill>
                  <a:srgbClr val="56B6C2"/>
                </a:solidFill>
                <a:latin typeface="Consolas"/>
                <a:ea typeface="Consolas"/>
                <a:cs typeface="Consolas"/>
                <a:sym typeface="Consolas"/>
              </a:rPr>
              <a:t>+</a:t>
            </a:r>
            <a:r>
              <a:rPr lang="es-419" sz="800">
                <a:solidFill>
                  <a:srgbClr val="ABB2BF"/>
                </a:solidFill>
                <a:latin typeface="Consolas"/>
                <a:ea typeface="Consolas"/>
                <a:cs typeface="Consolas"/>
                <a:sym typeface="Consolas"/>
              </a:rPr>
              <a:t> </a:t>
            </a:r>
            <a:r>
              <a:rPr lang="es-419" sz="800">
                <a:solidFill>
                  <a:srgbClr val="98C379"/>
                </a:solidFill>
                <a:latin typeface="Consolas"/>
                <a:ea typeface="Consolas"/>
                <a:cs typeface="Consolas"/>
                <a:sym typeface="Consolas"/>
              </a:rPr>
              <a:t>" (Alumno)"</a:t>
            </a:r>
            <a:r>
              <a:rPr lang="es-419" sz="800">
                <a:solidFill>
                  <a:srgbClr val="ABB2BF"/>
                </a:solidFill>
                <a:latin typeface="Consolas"/>
                <a:ea typeface="Consolas"/>
                <a:cs typeface="Consolas"/>
                <a:sym typeface="Consolas"/>
              </a:rPr>
              <a:t>;</a:t>
            </a:r>
            <a:endParaRPr sz="800">
              <a:solidFill>
                <a:srgbClr val="ABB2BF"/>
              </a:solidFill>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s-419" sz="800">
                <a:solidFill>
                  <a:srgbClr val="ABB2BF"/>
                </a:solidFill>
                <a:latin typeface="Consolas"/>
                <a:ea typeface="Consolas"/>
                <a:cs typeface="Consolas"/>
                <a:sym typeface="Consolas"/>
              </a:rPr>
              <a:t>   }</a:t>
            </a:r>
            <a:endParaRPr sz="900">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C678DD"/>
                </a:solidFill>
                <a:latin typeface="Consolas"/>
                <a:ea typeface="Consolas"/>
                <a:cs typeface="Consolas"/>
                <a:sym typeface="Consolas"/>
              </a:rPr>
              <a:t>class</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5C07B"/>
                </a:solidFill>
                <a:latin typeface="Consolas"/>
                <a:ea typeface="Consolas"/>
                <a:cs typeface="Consolas"/>
                <a:sym typeface="Consolas"/>
              </a:rPr>
              <a:t>Docente</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C678DD"/>
                </a:solidFill>
                <a:latin typeface="Consolas"/>
                <a:ea typeface="Consolas"/>
                <a:cs typeface="Consolas"/>
                <a:sym typeface="Consolas"/>
              </a:rPr>
              <a:t>extends</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5C07B"/>
                </a:solidFill>
                <a:latin typeface="Consolas"/>
                <a:ea typeface="Consolas"/>
                <a:cs typeface="Consolas"/>
                <a:sym typeface="Consolas"/>
              </a:rPr>
              <a:t>Persona</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06C75"/>
                </a:solidFill>
                <a:latin typeface="Consolas"/>
                <a:ea typeface="Consolas"/>
                <a:cs typeface="Consolas"/>
                <a:sym typeface="Consolas"/>
              </a:rPr>
              <a:t>curso</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C678DD"/>
                </a:solidFill>
                <a:latin typeface="Consolas"/>
                <a:ea typeface="Consolas"/>
                <a:cs typeface="Consolas"/>
                <a:sym typeface="Consolas"/>
              </a:rPr>
              <a:t>constructor</a:t>
            </a:r>
            <a:r>
              <a:rPr b="0" i="0" lang="es-419" sz="900" u="none" cap="none" strike="noStrike">
                <a:solidFill>
                  <a:srgbClr val="ABB2BF"/>
                </a:solidFill>
                <a:latin typeface="Consolas"/>
                <a:ea typeface="Consolas"/>
                <a:cs typeface="Consolas"/>
                <a:sym typeface="Consolas"/>
              </a:rPr>
              <a:t>(</a:t>
            </a:r>
            <a:r>
              <a:rPr b="0" i="1" lang="es-419" sz="900" u="none" cap="none" strike="noStrike">
                <a:solidFill>
                  <a:srgbClr val="9CDCFE"/>
                </a:solidFill>
                <a:latin typeface="Consolas"/>
                <a:ea typeface="Consolas"/>
                <a:cs typeface="Consolas"/>
                <a:sym typeface="Consolas"/>
              </a:rPr>
              <a:t>nombre</a:t>
            </a:r>
            <a:r>
              <a:rPr b="0" i="0" lang="es-419" sz="900" u="none" cap="none" strike="noStrike">
                <a:solidFill>
                  <a:srgbClr val="ABB2BF"/>
                </a:solidFill>
                <a:latin typeface="Consolas"/>
                <a:ea typeface="Consolas"/>
                <a:cs typeface="Consolas"/>
                <a:sym typeface="Consolas"/>
              </a:rPr>
              <a:t>,</a:t>
            </a:r>
            <a:r>
              <a:rPr b="0" i="1" lang="es-419" sz="900" u="none" cap="none" strike="noStrike">
                <a:solidFill>
                  <a:srgbClr val="9CDCFE"/>
                </a:solidFill>
                <a:latin typeface="Consolas"/>
                <a:ea typeface="Consolas"/>
                <a:cs typeface="Consolas"/>
                <a:sym typeface="Consolas"/>
              </a:rPr>
              <a:t>apellido</a:t>
            </a:r>
            <a:r>
              <a:rPr b="0" i="0" lang="es-419" sz="900" u="none" cap="none" strike="noStrike">
                <a:solidFill>
                  <a:srgbClr val="ABB2BF"/>
                </a:solidFill>
                <a:latin typeface="Consolas"/>
                <a:ea typeface="Consolas"/>
                <a:cs typeface="Consolas"/>
                <a:sym typeface="Consolas"/>
              </a:rPr>
              <a:t>,</a:t>
            </a:r>
            <a:r>
              <a:rPr b="0" i="1" lang="es-419" sz="900" u="none" cap="none" strike="noStrike">
                <a:solidFill>
                  <a:srgbClr val="9CDCFE"/>
                </a:solidFill>
                <a:latin typeface="Consolas"/>
                <a:ea typeface="Consolas"/>
                <a:cs typeface="Consolas"/>
                <a:sym typeface="Consolas"/>
              </a:rPr>
              <a:t>curso</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1" lang="es-419" sz="900" u="none" cap="none" strike="noStrike">
                <a:solidFill>
                  <a:srgbClr val="E5C07B"/>
                </a:solidFill>
                <a:latin typeface="Consolas"/>
                <a:ea typeface="Consolas"/>
                <a:cs typeface="Consolas"/>
                <a:sym typeface="Consolas"/>
              </a:rPr>
              <a:t>super</a:t>
            </a:r>
            <a:r>
              <a:rPr b="0" i="0" lang="es-419" sz="900" u="none" cap="none" strike="noStrike">
                <a:solidFill>
                  <a:srgbClr val="ABB2BF"/>
                </a:solidFill>
                <a:latin typeface="Consolas"/>
                <a:ea typeface="Consolas"/>
                <a:cs typeface="Consolas"/>
                <a:sym typeface="Consolas"/>
              </a:rPr>
              <a:t>(</a:t>
            </a:r>
            <a:r>
              <a:rPr b="0" i="0" lang="es-419" sz="900" u="none" cap="none" strike="noStrike">
                <a:solidFill>
                  <a:srgbClr val="E06C75"/>
                </a:solidFill>
                <a:latin typeface="Consolas"/>
                <a:ea typeface="Consolas"/>
                <a:cs typeface="Consolas"/>
                <a:sym typeface="Consolas"/>
              </a:rPr>
              <a:t>nombre</a:t>
            </a:r>
            <a:r>
              <a:rPr b="0" i="0" lang="es-419" sz="900" u="none" cap="none" strike="noStrike">
                <a:solidFill>
                  <a:srgbClr val="ABB2BF"/>
                </a:solidFill>
                <a:latin typeface="Consolas"/>
                <a:ea typeface="Consolas"/>
                <a:cs typeface="Consolas"/>
                <a:sym typeface="Consolas"/>
              </a:rPr>
              <a:t>,</a:t>
            </a:r>
            <a:r>
              <a:rPr b="0" i="0" lang="es-419" sz="900" u="none" cap="none" strike="noStrike">
                <a:solidFill>
                  <a:srgbClr val="E06C75"/>
                </a:solidFill>
                <a:latin typeface="Consolas"/>
                <a:ea typeface="Consolas"/>
                <a:cs typeface="Consolas"/>
                <a:sym typeface="Consolas"/>
              </a:rPr>
              <a:t>apellido</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5C07B"/>
                </a:solidFill>
                <a:latin typeface="Consolas"/>
                <a:ea typeface="Consolas"/>
                <a:cs typeface="Consolas"/>
                <a:sym typeface="Consolas"/>
              </a:rPr>
              <a:t>this</a:t>
            </a:r>
            <a:r>
              <a:rPr b="0" i="0" lang="es-419" sz="900" u="none" cap="none" strike="noStrike">
                <a:solidFill>
                  <a:srgbClr val="ABB2BF"/>
                </a:solidFill>
                <a:latin typeface="Consolas"/>
                <a:ea typeface="Consolas"/>
                <a:cs typeface="Consolas"/>
                <a:sym typeface="Consolas"/>
              </a:rPr>
              <a:t>.</a:t>
            </a:r>
            <a:r>
              <a:rPr b="0" i="0" lang="es-419" sz="900" u="none" cap="none" strike="noStrike">
                <a:solidFill>
                  <a:srgbClr val="E06C75"/>
                </a:solidFill>
                <a:latin typeface="Consolas"/>
                <a:ea typeface="Consolas"/>
                <a:cs typeface="Consolas"/>
                <a:sym typeface="Consolas"/>
              </a:rPr>
              <a:t>curso</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56B6C2"/>
                </a:solidFill>
                <a:latin typeface="Consolas"/>
                <a:ea typeface="Consolas"/>
                <a:cs typeface="Consolas"/>
                <a:sym typeface="Consolas"/>
              </a:rPr>
              <a:t>=</a:t>
            </a:r>
            <a:r>
              <a:rPr b="0" i="0" lang="es-419" sz="900" u="none" cap="none" strike="noStrike">
                <a:solidFill>
                  <a:srgbClr val="ABB2BF"/>
                </a:solidFill>
                <a:latin typeface="Consolas"/>
                <a:ea typeface="Consolas"/>
                <a:cs typeface="Consolas"/>
                <a:sym typeface="Consolas"/>
              </a:rPr>
              <a:t> </a:t>
            </a:r>
            <a:r>
              <a:rPr b="0" i="0" lang="es-419" sz="900" u="none" cap="none" strike="noStrike">
                <a:solidFill>
                  <a:srgbClr val="E06C75"/>
                </a:solidFill>
                <a:latin typeface="Consolas"/>
                <a:ea typeface="Consolas"/>
                <a:cs typeface="Consolas"/>
                <a:sym typeface="Consolas"/>
              </a:rPr>
              <a:t>curso</a:t>
            </a: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   }</a:t>
            </a:r>
            <a:endParaRPr b="0" i="0" sz="9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900" u="none" cap="none" strike="noStrike">
                <a:solidFill>
                  <a:srgbClr val="ABB2BF"/>
                </a:solidFill>
                <a:latin typeface="Consolas"/>
                <a:ea typeface="Consolas"/>
                <a:cs typeface="Consolas"/>
                <a:sym typeface="Consolas"/>
              </a:rPr>
              <a:t>}</a:t>
            </a:r>
            <a:endParaRPr b="0" i="0" sz="900" u="none" cap="none" strike="noStrike">
              <a:solidFill>
                <a:srgbClr val="ABB2BF"/>
              </a:solidFill>
              <a:latin typeface="Consolas"/>
              <a:ea typeface="Consolas"/>
              <a:cs typeface="Consolas"/>
              <a:sym typeface="Consolas"/>
            </a:endParaRPr>
          </a:p>
        </p:txBody>
      </p:sp>
      <p:sp>
        <p:nvSpPr>
          <p:cNvPr id="573" name="Google Shape;573;g1f575fb7ce0_1_88"/>
          <p:cNvSpPr/>
          <p:nvPr/>
        </p:nvSpPr>
        <p:spPr>
          <a:xfrm>
            <a:off x="4996500" y="3384575"/>
            <a:ext cx="2783400" cy="437100"/>
          </a:xfrm>
          <a:prstGeom prst="roundRect">
            <a:avLst>
              <a:gd fmla="val 16667"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1f575fb7ce0_1_94"/>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Herencia sobrescribir </a:t>
            </a:r>
            <a:r>
              <a:rPr b="1" lang="es-419" sz="2800">
                <a:solidFill>
                  <a:srgbClr val="002060"/>
                </a:solidFill>
              </a:rPr>
              <a:t>función</a:t>
            </a:r>
            <a:endParaRPr b="1" sz="2800">
              <a:solidFill>
                <a:srgbClr val="002060"/>
              </a:solidFill>
            </a:endParaRPr>
          </a:p>
        </p:txBody>
      </p:sp>
      <p:pic>
        <p:nvPicPr>
          <p:cNvPr id="579" name="Google Shape;579;g1f575fb7ce0_1_94"/>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sp>
        <p:nvSpPr>
          <p:cNvPr id="580" name="Google Shape;580;g1f575fb7ce0_1_94"/>
          <p:cNvSpPr txBox="1"/>
          <p:nvPr/>
        </p:nvSpPr>
        <p:spPr>
          <a:xfrm>
            <a:off x="403425" y="981775"/>
            <a:ext cx="40020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800">
                <a:solidFill>
                  <a:srgbClr val="434343"/>
                </a:solidFill>
              </a:rPr>
              <a:t>Una </a:t>
            </a:r>
            <a:r>
              <a:rPr lang="es-419" sz="1800">
                <a:solidFill>
                  <a:srgbClr val="434343"/>
                </a:solidFill>
              </a:rPr>
              <a:t>subclase</a:t>
            </a:r>
            <a:r>
              <a:rPr lang="es-419" sz="1800">
                <a:solidFill>
                  <a:srgbClr val="434343"/>
                </a:solidFill>
              </a:rPr>
              <a:t> puede sobrescribir una </a:t>
            </a:r>
            <a:r>
              <a:rPr lang="es-419" sz="1800">
                <a:solidFill>
                  <a:srgbClr val="434343"/>
                </a:solidFill>
              </a:rPr>
              <a:t>función</a:t>
            </a:r>
            <a:r>
              <a:rPr lang="es-419" sz="1800">
                <a:solidFill>
                  <a:srgbClr val="434343"/>
                </a:solidFill>
              </a:rPr>
              <a:t> definida en la superclase, alterando el comportamiento de la misma.</a:t>
            </a:r>
            <a:endParaRPr sz="1800">
              <a:solidFill>
                <a:srgbClr val="434343"/>
              </a:solidFill>
            </a:endParaRPr>
          </a:p>
        </p:txBody>
      </p:sp>
      <p:sp>
        <p:nvSpPr>
          <p:cNvPr id="581" name="Google Shape;581;g1f575fb7ce0_1_94"/>
          <p:cNvSpPr txBox="1"/>
          <p:nvPr/>
        </p:nvSpPr>
        <p:spPr>
          <a:xfrm>
            <a:off x="4582313" y="867675"/>
            <a:ext cx="3709200" cy="40329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C678DD"/>
                </a:solidFill>
                <a:latin typeface="Consolas"/>
                <a:ea typeface="Consolas"/>
                <a:cs typeface="Consolas"/>
                <a:sym typeface="Consolas"/>
              </a:rPr>
              <a:t>class</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Persona</a:t>
            </a: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constructor</a:t>
            </a:r>
            <a:r>
              <a:rPr b="0" i="0" lang="es-419" sz="1000" u="none" cap="none" strike="noStrike">
                <a:solidFill>
                  <a:srgbClr val="ABB2BF"/>
                </a:solidFill>
                <a:latin typeface="Consolas"/>
                <a:ea typeface="Consolas"/>
                <a:cs typeface="Consolas"/>
                <a:sym typeface="Consolas"/>
              </a:rPr>
              <a:t>(</a:t>
            </a:r>
            <a:r>
              <a:rPr b="0" i="1" lang="es-419" sz="1000" u="none" cap="none" strike="noStrike">
                <a:solidFill>
                  <a:srgbClr val="9CDCFE"/>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a:t>
            </a:r>
            <a:r>
              <a:rPr b="0" i="1" lang="es-419" sz="1000" u="none" cap="none" strike="noStrike">
                <a:solidFill>
                  <a:srgbClr val="9CDCFE"/>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56B6C2"/>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56B6C2"/>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61AFEF"/>
                </a:solidFill>
                <a:latin typeface="Consolas"/>
                <a:ea typeface="Consolas"/>
                <a:cs typeface="Consolas"/>
                <a:sym typeface="Consolas"/>
              </a:rPr>
              <a:t>presentarme</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return</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apellido</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98C379"/>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C678DD"/>
                </a:solidFill>
                <a:latin typeface="Consolas"/>
                <a:ea typeface="Consolas"/>
                <a:cs typeface="Consolas"/>
                <a:sym typeface="Consolas"/>
              </a:rPr>
              <a:t>class</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Alumno</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extends</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Persona</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notas</a:t>
            </a: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constructor</a:t>
            </a:r>
            <a:r>
              <a:rPr b="0" i="0" lang="es-419" sz="1000" u="none" cap="none" strike="noStrike">
                <a:solidFill>
                  <a:srgbClr val="ABB2BF"/>
                </a:solidFill>
                <a:latin typeface="Consolas"/>
                <a:ea typeface="Consolas"/>
                <a:cs typeface="Consolas"/>
                <a:sym typeface="Consolas"/>
              </a:rPr>
              <a:t>(</a:t>
            </a:r>
            <a:r>
              <a:rPr b="0" i="1" lang="es-419" sz="1000" u="none" cap="none" strike="noStrike">
                <a:solidFill>
                  <a:srgbClr val="9CDCFE"/>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a:t>
            </a:r>
            <a:r>
              <a:rPr b="0" i="1" lang="es-419" sz="1000" u="none" cap="none" strike="noStrike">
                <a:solidFill>
                  <a:srgbClr val="9CDCFE"/>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a:t>
            </a:r>
            <a:r>
              <a:rPr b="0" i="1" lang="es-419" sz="1000" u="none" cap="none" strike="noStrike">
                <a:solidFill>
                  <a:srgbClr val="9CDCFE"/>
                </a:solidFill>
                <a:latin typeface="Consolas"/>
                <a:ea typeface="Consolas"/>
                <a:cs typeface="Consolas"/>
                <a:sym typeface="Consolas"/>
              </a:rPr>
              <a:t>notas</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1" lang="es-419" sz="1000" u="none" cap="none" strike="noStrike">
                <a:solidFill>
                  <a:srgbClr val="E5C07B"/>
                </a:solidFill>
                <a:latin typeface="Consolas"/>
                <a:ea typeface="Consolas"/>
                <a:cs typeface="Consolas"/>
                <a:sym typeface="Consolas"/>
              </a:rPr>
              <a:t>super</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notas</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56B6C2"/>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notas</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61AFEF"/>
                </a:solidFill>
                <a:latin typeface="Consolas"/>
                <a:ea typeface="Consolas"/>
                <a:cs typeface="Consolas"/>
                <a:sym typeface="Consolas"/>
              </a:rPr>
              <a:t>presentarme</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return</a:t>
            </a:r>
            <a:r>
              <a:rPr b="0" i="0" lang="es-419" sz="1000" u="none" cap="none" strike="noStrike">
                <a:solidFill>
                  <a:srgbClr val="ABB2BF"/>
                </a:solidFill>
                <a:latin typeface="Consolas"/>
                <a:ea typeface="Consolas"/>
                <a:cs typeface="Consolas"/>
                <a:sym typeface="Consolas"/>
              </a:rPr>
              <a:t> </a:t>
            </a:r>
            <a:r>
              <a:rPr b="0" i="1" lang="es-419" sz="1000" u="none" cap="none" strike="noStrike">
                <a:solidFill>
                  <a:srgbClr val="E5C07B"/>
                </a:solidFill>
                <a:latin typeface="Consolas"/>
                <a:ea typeface="Consolas"/>
                <a:cs typeface="Consolas"/>
                <a:sym typeface="Consolas"/>
              </a:rPr>
              <a:t>super</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61AFEF"/>
                </a:solidFill>
                <a:latin typeface="Consolas"/>
                <a:ea typeface="Consolas"/>
                <a:cs typeface="Consolas"/>
                <a:sym typeface="Consolas"/>
              </a:rPr>
              <a:t>presentarme</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56B6C2"/>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98C379"/>
                </a:solidFill>
                <a:latin typeface="Consolas"/>
                <a:ea typeface="Consolas"/>
                <a:cs typeface="Consolas"/>
                <a:sym typeface="Consolas"/>
              </a:rPr>
              <a:t>" (Alumno)"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C678DD"/>
              </a:solidFill>
              <a:latin typeface="Consolas"/>
              <a:ea typeface="Consolas"/>
              <a:cs typeface="Consolas"/>
              <a:sym typeface="Consolas"/>
            </a:endParaRPr>
          </a:p>
        </p:txBody>
      </p:sp>
      <p:sp>
        <p:nvSpPr>
          <p:cNvPr id="582" name="Google Shape;582;g1f575fb7ce0_1_94"/>
          <p:cNvSpPr/>
          <p:nvPr/>
        </p:nvSpPr>
        <p:spPr>
          <a:xfrm>
            <a:off x="4773750" y="2310150"/>
            <a:ext cx="3305700" cy="523200"/>
          </a:xfrm>
          <a:prstGeom prst="roundRect">
            <a:avLst>
              <a:gd fmla="val 16667"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1f575fb7ce0_1_94"/>
          <p:cNvSpPr/>
          <p:nvPr/>
        </p:nvSpPr>
        <p:spPr>
          <a:xfrm>
            <a:off x="4773750" y="4161725"/>
            <a:ext cx="3305700" cy="523200"/>
          </a:xfrm>
          <a:prstGeom prst="roundRect">
            <a:avLst>
              <a:gd fmla="val 16667"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1f575fb7ce0_1_100"/>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Variables estáticas</a:t>
            </a:r>
            <a:endParaRPr b="1" sz="2800">
              <a:solidFill>
                <a:srgbClr val="002060"/>
              </a:solidFill>
            </a:endParaRPr>
          </a:p>
        </p:txBody>
      </p:sp>
      <p:pic>
        <p:nvPicPr>
          <p:cNvPr id="589" name="Google Shape;589;g1f575fb7ce0_1_100"/>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sp>
        <p:nvSpPr>
          <p:cNvPr id="590" name="Google Shape;590;g1f575fb7ce0_1_100"/>
          <p:cNvSpPr txBox="1"/>
          <p:nvPr/>
        </p:nvSpPr>
        <p:spPr>
          <a:xfrm>
            <a:off x="403425" y="981775"/>
            <a:ext cx="3910200" cy="17316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200"/>
              <a:buFont typeface="Arial"/>
              <a:buNone/>
            </a:pPr>
            <a:r>
              <a:rPr b="0" i="0" lang="es-419" sz="1800" u="none" cap="none" strike="noStrike">
                <a:solidFill>
                  <a:srgbClr val="434343"/>
                </a:solidFill>
                <a:latin typeface="Arial"/>
                <a:ea typeface="Arial"/>
                <a:cs typeface="Arial"/>
                <a:sym typeface="Arial"/>
              </a:rPr>
              <a:t>Un miembro estático es aquel que reside en una clase sin requerir una instancia de esta para ser ejecutado. De forma que hay sólo una copia de éste, y se puede llamar sin tener objetos de la clase.</a:t>
            </a:r>
            <a:endParaRPr b="0" i="0" sz="1800" u="none" cap="none" strike="noStrike">
              <a:solidFill>
                <a:srgbClr val="434343"/>
              </a:solidFill>
              <a:latin typeface="Arial"/>
              <a:ea typeface="Arial"/>
              <a:cs typeface="Arial"/>
              <a:sym typeface="Arial"/>
            </a:endParaRPr>
          </a:p>
        </p:txBody>
      </p:sp>
      <p:sp>
        <p:nvSpPr>
          <p:cNvPr id="591" name="Google Shape;591;g1f575fb7ce0_1_100"/>
          <p:cNvSpPr txBox="1"/>
          <p:nvPr/>
        </p:nvSpPr>
        <p:spPr>
          <a:xfrm>
            <a:off x="4468800" y="981775"/>
            <a:ext cx="3999600" cy="34170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C678DD"/>
                </a:solidFill>
                <a:latin typeface="Consolas"/>
                <a:ea typeface="Consolas"/>
                <a:cs typeface="Consolas"/>
                <a:sym typeface="Consolas"/>
              </a:rPr>
              <a:t>class</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Persona</a:t>
            </a: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peso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static</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unidadPeso</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56B6C2"/>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98C379"/>
                </a:solidFill>
                <a:latin typeface="Consolas"/>
                <a:ea typeface="Consolas"/>
                <a:cs typeface="Consolas"/>
                <a:sym typeface="Consolas"/>
              </a:rPr>
              <a:t>"Kg"</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constructor</a:t>
            </a:r>
            <a:r>
              <a:rPr b="0" i="0" lang="es-419" sz="1000" u="none" cap="none" strike="noStrike">
                <a:solidFill>
                  <a:srgbClr val="ABB2BF"/>
                </a:solidFill>
                <a:latin typeface="Consolas"/>
                <a:ea typeface="Consolas"/>
                <a:cs typeface="Consolas"/>
                <a:sym typeface="Consolas"/>
              </a:rPr>
              <a:t>(</a:t>
            </a:r>
            <a:r>
              <a:rPr b="0" i="1" lang="es-419" sz="1000" u="none" cap="none" strike="noStrike">
                <a:solidFill>
                  <a:srgbClr val="9CDCFE"/>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a:t>
            </a:r>
            <a:r>
              <a:rPr b="0" i="1" lang="es-419" sz="1000" u="none" cap="none" strike="noStrike">
                <a:solidFill>
                  <a:srgbClr val="9CDCFE"/>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a:t>
            </a:r>
            <a:r>
              <a:rPr b="0" i="1" lang="es-419" sz="1000" u="none" cap="none" strike="noStrike">
                <a:solidFill>
                  <a:srgbClr val="9CDCFE"/>
                </a:solidFill>
                <a:latin typeface="Consolas"/>
                <a:ea typeface="Consolas"/>
                <a:cs typeface="Consolas"/>
                <a:sym typeface="Consolas"/>
              </a:rPr>
              <a:t>peso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56B6C2"/>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56B6C2"/>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peso</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56B6C2"/>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peso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61AFEF"/>
                </a:solidFill>
                <a:latin typeface="Consolas"/>
                <a:ea typeface="Consolas"/>
                <a:cs typeface="Consolas"/>
                <a:sym typeface="Consolas"/>
              </a:rPr>
              <a:t>presentarme</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return</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apellido</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98C379"/>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61AFEF"/>
                </a:solidFill>
                <a:latin typeface="Consolas"/>
                <a:ea typeface="Consolas"/>
                <a:cs typeface="Consolas"/>
                <a:sym typeface="Consolas"/>
              </a:rPr>
              <a:t>pesoATexto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return</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peso</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98C379"/>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Persona</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unidadPeso</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1000" u="none" cap="none" strike="noStrike">
              <a:solidFill>
                <a:srgbClr val="C678DD"/>
              </a:solidFill>
              <a:latin typeface="Consolas"/>
              <a:ea typeface="Consolas"/>
              <a:cs typeface="Consolas"/>
              <a:sym typeface="Consolas"/>
            </a:endParaRPr>
          </a:p>
        </p:txBody>
      </p:sp>
      <p:sp>
        <p:nvSpPr>
          <p:cNvPr id="592" name="Google Shape;592;g1f575fb7ce0_1_100"/>
          <p:cNvSpPr/>
          <p:nvPr/>
        </p:nvSpPr>
        <p:spPr>
          <a:xfrm>
            <a:off x="4986475" y="3644225"/>
            <a:ext cx="3183000" cy="224400"/>
          </a:xfrm>
          <a:prstGeom prst="roundRect">
            <a:avLst>
              <a:gd fmla="val 16667"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1f575fb7ce0_1_100"/>
          <p:cNvSpPr/>
          <p:nvPr/>
        </p:nvSpPr>
        <p:spPr>
          <a:xfrm>
            <a:off x="4684250" y="1685175"/>
            <a:ext cx="2331300" cy="176100"/>
          </a:xfrm>
          <a:prstGeom prst="roundRect">
            <a:avLst>
              <a:gd fmla="val 16667"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1f575fb7ce0_1_106"/>
          <p:cNvSpPr txBox="1"/>
          <p:nvPr/>
        </p:nvSpPr>
        <p:spPr>
          <a:xfrm>
            <a:off x="403429" y="344475"/>
            <a:ext cx="61653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s-419" sz="2800">
                <a:solidFill>
                  <a:srgbClr val="002060"/>
                </a:solidFill>
              </a:rPr>
              <a:t>Función estática</a:t>
            </a:r>
            <a:endParaRPr b="1" sz="2800">
              <a:solidFill>
                <a:srgbClr val="002060"/>
              </a:solidFill>
            </a:endParaRPr>
          </a:p>
        </p:txBody>
      </p:sp>
      <p:pic>
        <p:nvPicPr>
          <p:cNvPr id="599" name="Google Shape;599;g1f575fb7ce0_1_106"/>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600" name="Google Shape;600;g1f575fb7ce0_1_106">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601" name="Google Shape;601;g1f575fb7ce0_1_106"/>
          <p:cNvSpPr txBox="1"/>
          <p:nvPr/>
        </p:nvSpPr>
        <p:spPr>
          <a:xfrm>
            <a:off x="4468800" y="981775"/>
            <a:ext cx="3999600" cy="3417000"/>
          </a:xfrm>
          <a:prstGeom prst="rect">
            <a:avLst/>
          </a:prstGeom>
          <a:solidFill>
            <a:srgbClr val="0000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C678DD"/>
                </a:solidFill>
                <a:latin typeface="Consolas"/>
                <a:ea typeface="Consolas"/>
                <a:cs typeface="Consolas"/>
                <a:sym typeface="Consolas"/>
              </a:rPr>
              <a:t>class</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Persona</a:t>
            </a: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constructor</a:t>
            </a:r>
            <a:r>
              <a:rPr b="0" i="0" lang="es-419" sz="1000" u="none" cap="none" strike="noStrike">
                <a:solidFill>
                  <a:srgbClr val="ABB2BF"/>
                </a:solidFill>
                <a:latin typeface="Consolas"/>
                <a:ea typeface="Consolas"/>
                <a:cs typeface="Consolas"/>
                <a:sym typeface="Consolas"/>
              </a:rPr>
              <a:t>(</a:t>
            </a:r>
            <a:r>
              <a:rPr b="0" i="1" lang="es-419" sz="1000" u="none" cap="none" strike="noStrike">
                <a:solidFill>
                  <a:srgbClr val="9CDCFE"/>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a:t>
            </a:r>
            <a:r>
              <a:rPr b="0" i="1" lang="es-419" sz="1000" u="none" cap="none" strike="noStrike">
                <a:solidFill>
                  <a:srgbClr val="9CDCFE"/>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a:t>
            </a:r>
            <a:r>
              <a:rPr b="0" i="1" lang="es-419" sz="1000" u="none" cap="none" strike="noStrike">
                <a:solidFill>
                  <a:srgbClr val="9CDCFE"/>
                </a:solidFill>
                <a:latin typeface="Consolas"/>
                <a:ea typeface="Consolas"/>
                <a:cs typeface="Consolas"/>
                <a:sym typeface="Consolas"/>
              </a:rPr>
              <a:t>peso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56B6C2"/>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56B6C2"/>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apellido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peso</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56B6C2"/>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06C75"/>
                </a:solidFill>
                <a:latin typeface="Consolas"/>
                <a:ea typeface="Consolas"/>
                <a:cs typeface="Consolas"/>
                <a:sym typeface="Consolas"/>
              </a:rPr>
              <a:t>peso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61AFEF"/>
                </a:solidFill>
                <a:latin typeface="Consolas"/>
                <a:ea typeface="Consolas"/>
                <a:cs typeface="Consolas"/>
                <a:sym typeface="Consolas"/>
              </a:rPr>
              <a:t>presentarme</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return</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apellido</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98C379"/>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E5C07B"/>
                </a:solidFill>
                <a:latin typeface="Consolas"/>
                <a:ea typeface="Consolas"/>
                <a:cs typeface="Consolas"/>
                <a:sym typeface="Consolas"/>
              </a:rPr>
              <a:t>this</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C678DD"/>
                </a:solidFill>
                <a:latin typeface="Consolas"/>
                <a:ea typeface="Consolas"/>
                <a:cs typeface="Consolas"/>
                <a:sym typeface="Consolas"/>
              </a:rPr>
              <a:t>static</a:t>
            </a: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61AFEF"/>
                </a:solidFill>
                <a:latin typeface="Consolas"/>
                <a:ea typeface="Consolas"/>
                <a:cs typeface="Consolas"/>
                <a:sym typeface="Consolas"/>
              </a:rPr>
              <a:t>saludarA</a:t>
            </a:r>
            <a:r>
              <a:rPr b="0" i="0" lang="es-419" sz="1000" u="none" cap="none" strike="noStrike">
                <a:solidFill>
                  <a:srgbClr val="ABB2BF"/>
                </a:solidFill>
                <a:latin typeface="Consolas"/>
                <a:ea typeface="Consolas"/>
                <a:cs typeface="Consolas"/>
                <a:sym typeface="Consolas"/>
              </a:rPr>
              <a:t>(</a:t>
            </a:r>
            <a:r>
              <a:rPr b="0" i="1" lang="es-419" sz="1000" u="none" cap="none" strike="noStrike">
                <a:solidFill>
                  <a:srgbClr val="9CDCFE"/>
                </a:solidFill>
                <a:latin typeface="Consolas"/>
                <a:ea typeface="Consolas"/>
                <a:cs typeface="Consolas"/>
                <a:sym typeface="Consolas"/>
              </a:rPr>
              <a:t>nombre</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r>
              <a:rPr b="0" i="0" lang="es-419" sz="1000" u="none" cap="none" strike="noStrike">
                <a:solidFill>
                  <a:srgbClr val="E5C07B"/>
                </a:solidFill>
                <a:latin typeface="Consolas"/>
                <a:ea typeface="Consolas"/>
                <a:cs typeface="Consolas"/>
                <a:sym typeface="Consolas"/>
              </a:rPr>
              <a:t>console</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61AFEF"/>
                </a:solidFill>
                <a:latin typeface="Consolas"/>
                <a:ea typeface="Consolas"/>
                <a:cs typeface="Consolas"/>
                <a:sym typeface="Consolas"/>
              </a:rPr>
              <a:t>log</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98C379"/>
                </a:solidFill>
                <a:latin typeface="Consolas"/>
                <a:ea typeface="Consolas"/>
                <a:cs typeface="Consolas"/>
                <a:sym typeface="Consolas"/>
              </a:rPr>
              <a:t>Buenos dias </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E06C75"/>
                </a:solidFill>
                <a:latin typeface="Consolas"/>
                <a:ea typeface="Consolas"/>
                <a:cs typeface="Consolas"/>
                <a:sym typeface="Consolas"/>
              </a:rPr>
              <a:t>nombre</a:t>
            </a:r>
            <a:r>
              <a:rPr b="0" i="0" lang="es-419" sz="1000" u="none" cap="none" strike="noStrike">
                <a:solidFill>
                  <a:srgbClr val="C678DD"/>
                </a:solidFill>
                <a:latin typeface="Consolas"/>
                <a:ea typeface="Consolas"/>
                <a:cs typeface="Consolas"/>
                <a:sym typeface="Consolas"/>
              </a:rPr>
              <a:t>}</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rPr b="0" i="0" lang="es-419" sz="1000" u="none" cap="none" strike="noStrike">
                <a:solidFill>
                  <a:srgbClr val="E06C75"/>
                </a:solidFill>
                <a:latin typeface="Consolas"/>
                <a:ea typeface="Consolas"/>
                <a:cs typeface="Consolas"/>
                <a:sym typeface="Consolas"/>
              </a:rPr>
              <a:t>Persona</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61AFEF"/>
                </a:solidFill>
                <a:latin typeface="Consolas"/>
                <a:ea typeface="Consolas"/>
                <a:cs typeface="Consolas"/>
                <a:sym typeface="Consolas"/>
              </a:rPr>
              <a:t>saludarA</a:t>
            </a:r>
            <a:r>
              <a:rPr b="0" i="0" lang="es-419" sz="1000" u="none" cap="none" strike="noStrike">
                <a:solidFill>
                  <a:srgbClr val="ABB2BF"/>
                </a:solidFill>
                <a:latin typeface="Consolas"/>
                <a:ea typeface="Consolas"/>
                <a:cs typeface="Consolas"/>
                <a:sym typeface="Consolas"/>
              </a:rPr>
              <a:t>(</a:t>
            </a:r>
            <a:r>
              <a:rPr b="0" i="0" lang="es-419" sz="1000" u="none" cap="none" strike="noStrike">
                <a:solidFill>
                  <a:srgbClr val="98C379"/>
                </a:solidFill>
                <a:latin typeface="Consolas"/>
                <a:ea typeface="Consolas"/>
                <a:cs typeface="Consolas"/>
                <a:sym typeface="Consolas"/>
              </a:rPr>
              <a:t>"Pedro"</a:t>
            </a:r>
            <a:r>
              <a:rPr b="0" i="0" lang="es-419" sz="1000" u="none" cap="none" strike="noStrike">
                <a:solidFill>
                  <a:srgbClr val="ABB2BF"/>
                </a:solidFill>
                <a:latin typeface="Consolas"/>
                <a:ea typeface="Consolas"/>
                <a:cs typeface="Consolas"/>
                <a:sym typeface="Consolas"/>
              </a:rPr>
              <a:t>);</a:t>
            </a:r>
            <a:endParaRPr b="0" i="0" sz="1000" u="none" cap="none" strike="noStrike">
              <a:solidFill>
                <a:srgbClr val="ABB2B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800"/>
              <a:buFont typeface="Arial"/>
              <a:buNone/>
            </a:pPr>
            <a:r>
              <a:t/>
            </a:r>
            <a:endParaRPr b="0" i="0" sz="1000" u="none" cap="none" strike="noStrike">
              <a:solidFill>
                <a:srgbClr val="C678DD"/>
              </a:solidFill>
              <a:latin typeface="Consolas"/>
              <a:ea typeface="Consolas"/>
              <a:cs typeface="Consolas"/>
              <a:sym typeface="Consolas"/>
            </a:endParaRPr>
          </a:p>
        </p:txBody>
      </p:sp>
      <p:sp>
        <p:nvSpPr>
          <p:cNvPr id="602" name="Google Shape;602;g1f575fb7ce0_1_106"/>
          <p:cNvSpPr/>
          <p:nvPr/>
        </p:nvSpPr>
        <p:spPr>
          <a:xfrm>
            <a:off x="4572000" y="3149250"/>
            <a:ext cx="3398400" cy="523200"/>
          </a:xfrm>
          <a:prstGeom prst="roundRect">
            <a:avLst>
              <a:gd fmla="val 16667"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g1f575fb7ce0_1_106"/>
          <p:cNvSpPr txBox="1"/>
          <p:nvPr/>
        </p:nvSpPr>
        <p:spPr>
          <a:xfrm>
            <a:off x="403425" y="981775"/>
            <a:ext cx="3928500" cy="9003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200"/>
              <a:buFont typeface="Arial"/>
              <a:buNone/>
            </a:pPr>
            <a:r>
              <a:rPr b="0" i="0" lang="es-419" sz="1800" u="none" cap="none" strike="noStrike">
                <a:solidFill>
                  <a:srgbClr val="434343"/>
                </a:solidFill>
                <a:latin typeface="Arial"/>
                <a:ea typeface="Arial"/>
                <a:cs typeface="Arial"/>
                <a:sym typeface="Arial"/>
              </a:rPr>
              <a:t>Al igual que las propiedades, las funciones también se pueden definir como est</a:t>
            </a:r>
            <a:r>
              <a:rPr lang="es-419" sz="1800">
                <a:solidFill>
                  <a:srgbClr val="434343"/>
                </a:solidFill>
              </a:rPr>
              <a:t>á</a:t>
            </a:r>
            <a:r>
              <a:rPr b="0" i="0" lang="es-419" sz="1800" u="none" cap="none" strike="noStrike">
                <a:solidFill>
                  <a:srgbClr val="434343"/>
                </a:solidFill>
                <a:latin typeface="Arial"/>
                <a:ea typeface="Arial"/>
                <a:cs typeface="Arial"/>
                <a:sym typeface="Arial"/>
              </a:rPr>
              <a:t>ticas. </a:t>
            </a:r>
            <a:endParaRPr b="0" i="0" sz="1800" u="none" cap="none" strike="noStrike">
              <a:solidFill>
                <a:srgbClr val="434343"/>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pic>
        <p:nvPicPr>
          <p:cNvPr id="608" name="Google Shape;608;p7"/>
          <p:cNvPicPr preferRelativeResize="0"/>
          <p:nvPr/>
        </p:nvPicPr>
        <p:blipFill rotWithShape="1">
          <a:blip r:embed="rId3">
            <a:alphaModFix/>
          </a:blip>
          <a:srcRect b="0" l="0" r="0" t="0"/>
          <a:stretch/>
        </p:blipFill>
        <p:spPr>
          <a:xfrm>
            <a:off x="3925125" y="3913050"/>
            <a:ext cx="1293749" cy="727726"/>
          </a:xfrm>
          <a:prstGeom prst="rect">
            <a:avLst/>
          </a:prstGeom>
          <a:noFill/>
          <a:ln>
            <a:noFill/>
          </a:ln>
        </p:spPr>
      </p:pic>
      <p:sp>
        <p:nvSpPr>
          <p:cNvPr id="609" name="Google Shape;609;p7"/>
          <p:cNvSpPr txBox="1"/>
          <p:nvPr/>
        </p:nvSpPr>
        <p:spPr>
          <a:xfrm>
            <a:off x="1393500" y="1863750"/>
            <a:ext cx="63570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1" i="0" lang="es-419" sz="6000" u="none" cap="none" strike="noStrike">
                <a:solidFill>
                  <a:srgbClr val="002060"/>
                </a:solidFill>
                <a:latin typeface="Poppins"/>
                <a:ea typeface="Poppins"/>
                <a:cs typeface="Poppins"/>
                <a:sym typeface="Poppins"/>
              </a:rPr>
              <a:t>¡Gracias!</a:t>
            </a:r>
            <a:endParaRPr b="0" i="0" sz="6000" u="none" cap="none" strike="noStrike">
              <a:solidFill>
                <a:srgbClr val="002060"/>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f51d33d9ef_0_300"/>
          <p:cNvSpPr txBox="1"/>
          <p:nvPr/>
        </p:nvSpPr>
        <p:spPr>
          <a:xfrm>
            <a:off x="410100" y="365476"/>
            <a:ext cx="4238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2800">
                <a:solidFill>
                  <a:srgbClr val="002060"/>
                </a:solidFill>
                <a:latin typeface="Arial"/>
                <a:ea typeface="Arial"/>
                <a:cs typeface="Arial"/>
                <a:sym typeface="Arial"/>
              </a:rPr>
              <a:t>FullStack</a:t>
            </a:r>
            <a:endParaRPr b="1" sz="2800">
              <a:solidFill>
                <a:srgbClr val="002060"/>
              </a:solidFill>
              <a:latin typeface="Arial"/>
              <a:ea typeface="Arial"/>
              <a:cs typeface="Arial"/>
              <a:sym typeface="Arial"/>
            </a:endParaRPr>
          </a:p>
        </p:txBody>
      </p:sp>
      <p:sp>
        <p:nvSpPr>
          <p:cNvPr id="114" name="Google Shape;114;g1f51d33d9ef_0_300"/>
          <p:cNvSpPr txBox="1"/>
          <p:nvPr/>
        </p:nvSpPr>
        <p:spPr>
          <a:xfrm>
            <a:off x="410100" y="992625"/>
            <a:ext cx="8426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419" sz="1800" u="none" strike="noStrike">
                <a:solidFill>
                  <a:srgbClr val="434343"/>
                </a:solidFill>
                <a:latin typeface="Arial"/>
                <a:ea typeface="Arial"/>
                <a:cs typeface="Arial"/>
                <a:sym typeface="Arial"/>
              </a:rPr>
              <a:t>Es el desarrollador que tiene la capacidad de hacer ambas tareas, tanto </a:t>
            </a:r>
            <a:r>
              <a:rPr b="1" i="0" lang="es-419" sz="1800" u="none" strike="noStrike">
                <a:solidFill>
                  <a:srgbClr val="434343"/>
                </a:solidFill>
                <a:latin typeface="Arial"/>
                <a:ea typeface="Arial"/>
                <a:cs typeface="Arial"/>
                <a:sym typeface="Arial"/>
              </a:rPr>
              <a:t>front-end</a:t>
            </a:r>
            <a:r>
              <a:rPr b="0" i="0" lang="es-419" sz="1800" u="none" strike="noStrike">
                <a:solidFill>
                  <a:srgbClr val="434343"/>
                </a:solidFill>
                <a:latin typeface="Arial"/>
                <a:ea typeface="Arial"/>
                <a:cs typeface="Arial"/>
                <a:sym typeface="Arial"/>
              </a:rPr>
              <a:t> como </a:t>
            </a:r>
            <a:r>
              <a:rPr b="1" i="0" lang="es-419" sz="1800" u="none" strike="noStrike">
                <a:solidFill>
                  <a:srgbClr val="434343"/>
                </a:solidFill>
                <a:latin typeface="Arial"/>
                <a:ea typeface="Arial"/>
                <a:cs typeface="Arial"/>
                <a:sym typeface="Arial"/>
              </a:rPr>
              <a:t>back-end.</a:t>
            </a:r>
            <a:endParaRPr sz="1800">
              <a:solidFill>
                <a:srgbClr val="434343"/>
              </a:solidFill>
            </a:endParaRPr>
          </a:p>
        </p:txBody>
      </p:sp>
      <p:pic>
        <p:nvPicPr>
          <p:cNvPr id="115" name="Google Shape;115;g1f51d33d9ef_0_300"/>
          <p:cNvPicPr preferRelativeResize="0"/>
          <p:nvPr/>
        </p:nvPicPr>
        <p:blipFill rotWithShape="1">
          <a:blip r:embed="rId3">
            <a:alphaModFix/>
          </a:blip>
          <a:srcRect b="0" l="14015" r="0" t="0"/>
          <a:stretch/>
        </p:blipFill>
        <p:spPr>
          <a:xfrm>
            <a:off x="-1" y="1947025"/>
            <a:ext cx="3437476" cy="3196475"/>
          </a:xfrm>
          <a:prstGeom prst="rect">
            <a:avLst/>
          </a:prstGeom>
          <a:noFill/>
          <a:ln>
            <a:noFill/>
          </a:ln>
        </p:spPr>
      </p:pic>
      <p:pic>
        <p:nvPicPr>
          <p:cNvPr id="116" name="Google Shape;116;g1f51d33d9ef_0_300"/>
          <p:cNvPicPr preferRelativeResize="0"/>
          <p:nvPr/>
        </p:nvPicPr>
        <p:blipFill rotWithShape="1">
          <a:blip r:embed="rId4">
            <a:alphaModFix/>
          </a:blip>
          <a:srcRect b="11084" l="11127" r="4320" t="22934"/>
          <a:stretch/>
        </p:blipFill>
        <p:spPr>
          <a:xfrm>
            <a:off x="2911875" y="1947025"/>
            <a:ext cx="6232124" cy="3196475"/>
          </a:xfrm>
          <a:prstGeom prst="rect">
            <a:avLst/>
          </a:prstGeom>
          <a:noFill/>
          <a:ln>
            <a:noFill/>
          </a:ln>
        </p:spPr>
      </p:pic>
      <p:pic>
        <p:nvPicPr>
          <p:cNvPr id="117" name="Google Shape;117;g1f51d33d9ef_0_300"/>
          <p:cNvPicPr preferRelativeResize="0"/>
          <p:nvPr/>
        </p:nvPicPr>
        <p:blipFill rotWithShape="1">
          <a:blip r:embed="rId5">
            <a:alphaModFix/>
          </a:blip>
          <a:srcRect b="0" l="0" r="0" t="0"/>
          <a:stretch/>
        </p:blipFill>
        <p:spPr>
          <a:xfrm>
            <a:off x="7543050" y="254050"/>
            <a:ext cx="1293749" cy="727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f521a88f8d_0_9"/>
          <p:cNvSpPr txBox="1"/>
          <p:nvPr/>
        </p:nvSpPr>
        <p:spPr>
          <a:xfrm>
            <a:off x="403425" y="867675"/>
            <a:ext cx="85884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500">
                <a:solidFill>
                  <a:srgbClr val="434343"/>
                </a:solidFill>
              </a:rPr>
              <a:t>Framework</a:t>
            </a:r>
            <a:r>
              <a:rPr lang="es-419" sz="1500">
                <a:solidFill>
                  <a:srgbClr val="434343"/>
                </a:solidFill>
              </a:rPr>
              <a:t>: Estructura conceptual y/o física que proporciona soporte y orientación para el desarrollo de aplicaciones. Incluye componentes reutilizables, librerías, y patrones de diseño predefinidos que permiten construir aplicaciones de manera más eficiente al proporcionar un esqueleto sobre el cual construir. Suelen abstraer tareas comunes y repetitivas, como la gestión de la interfaz de usuario, el acceso a la base de datos, la gestión de sesiones, entre otras, permitiendo a los desarrolladores enfocarse en la lógica específica de su aplicación. </a:t>
            </a:r>
            <a:r>
              <a:rPr lang="es-419" sz="1500" u="sng">
                <a:solidFill>
                  <a:srgbClr val="434343"/>
                </a:solidFill>
                <a:hlinkClick r:id="rId3">
                  <a:extLst>
                    <a:ext uri="{A12FA001-AC4F-418D-AE19-62706E023703}">
                      <ahyp:hlinkClr val="tx"/>
                    </a:ext>
                  </a:extLst>
                </a:hlinkClick>
              </a:rPr>
              <a:t>Leer más</a:t>
            </a:r>
            <a:endParaRPr sz="1500">
              <a:solidFill>
                <a:srgbClr val="434343"/>
              </a:solidFill>
            </a:endParaRPr>
          </a:p>
          <a:p>
            <a:pPr indent="0" lvl="0" marL="0" rtl="0" algn="l">
              <a:spcBef>
                <a:spcPts val="0"/>
              </a:spcBef>
              <a:spcAft>
                <a:spcPts val="0"/>
              </a:spcAft>
              <a:buClr>
                <a:schemeClr val="dk1"/>
              </a:buClr>
              <a:buSzPts val="1100"/>
              <a:buFont typeface="Arial"/>
              <a:buNone/>
            </a:pPr>
            <a:r>
              <a:t/>
            </a:r>
            <a:endParaRPr sz="1500">
              <a:solidFill>
                <a:srgbClr val="434343"/>
              </a:solidFill>
            </a:endParaRPr>
          </a:p>
          <a:p>
            <a:pPr indent="0" lvl="0" marL="0" rtl="0" algn="l">
              <a:spcBef>
                <a:spcPts val="0"/>
              </a:spcBef>
              <a:spcAft>
                <a:spcPts val="0"/>
              </a:spcAft>
              <a:buNone/>
            </a:pPr>
            <a:r>
              <a:rPr b="1" lang="es-419" sz="1500">
                <a:solidFill>
                  <a:srgbClr val="434343"/>
                </a:solidFill>
              </a:rPr>
              <a:t>IDE (Entorno de Desarrollo Integrado)</a:t>
            </a:r>
            <a:r>
              <a:rPr lang="es-419" sz="1500">
                <a:solidFill>
                  <a:srgbClr val="434343"/>
                </a:solidFill>
              </a:rPr>
              <a:t>: Herramienta que proporciona un entorno completo para desarrollar, depurar, compilar y desplegar aplicaciones de software. Pueden combinar funciones adicionales y herramientas en una sola interfaz de usuario para la gestión de proyectos y la integración con sistemas de control de versiones, sugerencias de código, refactorización automática, resaltado de sintaxis, completado automático, integración con sistemas de construcción y pruebas, y soporte para múltiples lenguajes de programación. </a:t>
            </a:r>
            <a:r>
              <a:rPr lang="es-419" sz="1500" u="sng">
                <a:solidFill>
                  <a:srgbClr val="434343"/>
                </a:solidFill>
                <a:hlinkClick r:id="rId4">
                  <a:extLst>
                    <a:ext uri="{A12FA001-AC4F-418D-AE19-62706E023703}">
                      <ahyp:hlinkClr val="tx"/>
                    </a:ext>
                  </a:extLst>
                </a:hlinkClick>
              </a:rPr>
              <a:t>Visual Studio Code</a:t>
            </a:r>
            <a:endParaRPr sz="1500">
              <a:solidFill>
                <a:srgbClr val="434343"/>
              </a:solidFill>
            </a:endParaRPr>
          </a:p>
          <a:p>
            <a:pPr indent="0" lvl="0" marL="0" rtl="0" algn="l">
              <a:spcBef>
                <a:spcPts val="0"/>
              </a:spcBef>
              <a:spcAft>
                <a:spcPts val="0"/>
              </a:spcAft>
              <a:buNone/>
            </a:pPr>
            <a:r>
              <a:t/>
            </a:r>
            <a:endParaRPr sz="1500">
              <a:solidFill>
                <a:srgbClr val="434343"/>
              </a:solidFill>
            </a:endParaRPr>
          </a:p>
          <a:p>
            <a:pPr indent="0" lvl="0" marL="0" rtl="0" algn="l">
              <a:spcBef>
                <a:spcPts val="0"/>
              </a:spcBef>
              <a:spcAft>
                <a:spcPts val="0"/>
              </a:spcAft>
              <a:buNone/>
            </a:pPr>
            <a:r>
              <a:rPr b="1" lang="es-419" sz="1500">
                <a:solidFill>
                  <a:srgbClr val="434343"/>
                </a:solidFill>
              </a:rPr>
              <a:t>Librerías / Bibliotecas</a:t>
            </a:r>
            <a:r>
              <a:rPr lang="es-419" sz="1500">
                <a:solidFill>
                  <a:srgbClr val="434343"/>
                </a:solidFill>
              </a:rPr>
              <a:t>:  Colección de funciones, rutinas, clases o módulos predefinidos que pueden ser utilizados por los programadores para realizar tareas específicas. Pueden abordar una variedad de necesidades, como operaciones matemáticas, manipulación de archivos, interacción con bases de datos, entre otras.</a:t>
            </a:r>
            <a:endParaRPr sz="1500">
              <a:solidFill>
                <a:srgbClr val="434343"/>
              </a:solidFill>
            </a:endParaRPr>
          </a:p>
        </p:txBody>
      </p:sp>
      <p:sp>
        <p:nvSpPr>
          <p:cNvPr id="123" name="Google Shape;123;g1f521a88f8d_0_9"/>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2800">
                <a:solidFill>
                  <a:srgbClr val="002060"/>
                </a:solidFill>
              </a:rPr>
              <a:t>Conceptos Iniciales</a:t>
            </a:r>
            <a:endParaRPr b="1" sz="2800">
              <a:solidFill>
                <a:srgbClr val="002060"/>
              </a:solidFill>
              <a:latin typeface="Arial"/>
              <a:ea typeface="Arial"/>
              <a:cs typeface="Arial"/>
              <a:sym typeface="Arial"/>
            </a:endParaRPr>
          </a:p>
        </p:txBody>
      </p:sp>
      <p:pic>
        <p:nvPicPr>
          <p:cNvPr id="124" name="Google Shape;124;g1f521a88f8d_0_9"/>
          <p:cNvPicPr preferRelativeResize="0"/>
          <p:nvPr/>
        </p:nvPicPr>
        <p:blipFill rotWithShape="1">
          <a:blip r:embed="rId5">
            <a:alphaModFix/>
          </a:blip>
          <a:srcRect b="0" l="0" r="0" t="0"/>
          <a:stretch/>
        </p:blipFill>
        <p:spPr>
          <a:xfrm>
            <a:off x="7543050" y="254050"/>
            <a:ext cx="1293749" cy="727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f51d33d9ef_0_322"/>
          <p:cNvSpPr txBox="1"/>
          <p:nvPr/>
        </p:nvSpPr>
        <p:spPr>
          <a:xfrm>
            <a:off x="287100" y="867675"/>
            <a:ext cx="8569800" cy="3774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s-419" sz="1500">
                <a:solidFill>
                  <a:srgbClr val="434343"/>
                </a:solidFill>
              </a:rPr>
              <a:t>A</a:t>
            </a:r>
            <a:r>
              <a:rPr b="0" i="0" lang="es-419" sz="1500" u="none" strike="noStrike">
                <a:solidFill>
                  <a:srgbClr val="434343"/>
                </a:solidFill>
                <a:latin typeface="Arial"/>
                <a:ea typeface="Arial"/>
                <a:cs typeface="Arial"/>
                <a:sym typeface="Arial"/>
              </a:rPr>
              <a:t>breviado comúnmente como JS</a:t>
            </a:r>
            <a:r>
              <a:rPr lang="es-419" sz="1500">
                <a:solidFill>
                  <a:srgbClr val="434343"/>
                </a:solidFill>
              </a:rPr>
              <a:t> </a:t>
            </a:r>
            <a:r>
              <a:rPr b="0" i="0" lang="es-419" sz="1500" u="none" strike="noStrike">
                <a:solidFill>
                  <a:srgbClr val="434343"/>
                </a:solidFill>
                <a:latin typeface="Arial"/>
                <a:ea typeface="Arial"/>
                <a:cs typeface="Arial"/>
                <a:sym typeface="Arial"/>
              </a:rPr>
              <a:t>es un lenguaje de programación con varias caracter</a:t>
            </a:r>
            <a:r>
              <a:rPr lang="es-419" sz="1500">
                <a:solidFill>
                  <a:srgbClr val="434343"/>
                </a:solidFill>
              </a:rPr>
              <a:t>í</a:t>
            </a:r>
            <a:r>
              <a:rPr b="0" i="0" lang="es-419" sz="1500" u="none" strike="noStrike">
                <a:solidFill>
                  <a:srgbClr val="434343"/>
                </a:solidFill>
                <a:latin typeface="Arial"/>
                <a:ea typeface="Arial"/>
                <a:cs typeface="Arial"/>
                <a:sym typeface="Arial"/>
              </a:rPr>
              <a:t>sticas</a:t>
            </a:r>
            <a:r>
              <a:rPr lang="es-419" sz="1500">
                <a:solidFill>
                  <a:srgbClr val="434343"/>
                </a:solidFill>
              </a:rPr>
              <a:t>:</a:t>
            </a:r>
            <a:endParaRPr sz="1500">
              <a:solidFill>
                <a:srgbClr val="434343"/>
              </a:solidFill>
            </a:endParaRPr>
          </a:p>
          <a:p>
            <a:pPr indent="-323850" lvl="0" marL="457200" marR="0" rtl="0" algn="l">
              <a:lnSpc>
                <a:spcPct val="115000"/>
              </a:lnSpc>
              <a:spcBef>
                <a:spcPts val="0"/>
              </a:spcBef>
              <a:spcAft>
                <a:spcPts val="0"/>
              </a:spcAft>
              <a:buClr>
                <a:srgbClr val="434343"/>
              </a:buClr>
              <a:buSzPts val="1500"/>
              <a:buChar char="●"/>
            </a:pPr>
            <a:r>
              <a:rPr lang="es-419" sz="1500" u="sng">
                <a:solidFill>
                  <a:srgbClr val="434343"/>
                </a:solidFill>
              </a:rPr>
              <a:t>Interpretado</a:t>
            </a:r>
            <a:r>
              <a:rPr lang="es-419" sz="1500">
                <a:solidFill>
                  <a:srgbClr val="434343"/>
                </a:solidFill>
              </a:rPr>
              <a:t>: no necesita un compilador, sino que el intérprete analiza el código en los archivos.</a:t>
            </a:r>
            <a:endParaRPr sz="1500">
              <a:solidFill>
                <a:srgbClr val="434343"/>
              </a:solidFill>
            </a:endParaRPr>
          </a:p>
          <a:p>
            <a:pPr indent="-323850" lvl="0" marL="457200" marR="0" rtl="0" algn="l">
              <a:lnSpc>
                <a:spcPct val="115000"/>
              </a:lnSpc>
              <a:spcBef>
                <a:spcPts val="0"/>
              </a:spcBef>
              <a:spcAft>
                <a:spcPts val="0"/>
              </a:spcAft>
              <a:buClr>
                <a:srgbClr val="434343"/>
              </a:buClr>
              <a:buSzPts val="1500"/>
              <a:buChar char="●"/>
            </a:pPr>
            <a:r>
              <a:rPr lang="es-419" sz="1500" u="sng">
                <a:solidFill>
                  <a:srgbClr val="434343"/>
                </a:solidFill>
              </a:rPr>
              <a:t>Orientado a objetos</a:t>
            </a:r>
            <a:r>
              <a:rPr lang="es-419" sz="1500">
                <a:solidFill>
                  <a:srgbClr val="434343"/>
                </a:solidFill>
              </a:rPr>
              <a:t>: clases, propiedades, métodos, herencia, etc.</a:t>
            </a:r>
            <a:endParaRPr sz="1500">
              <a:solidFill>
                <a:srgbClr val="434343"/>
              </a:solidFill>
            </a:endParaRPr>
          </a:p>
          <a:p>
            <a:pPr indent="-323850" lvl="0" marL="457200" marR="0" rtl="0" algn="l">
              <a:lnSpc>
                <a:spcPct val="115000"/>
              </a:lnSpc>
              <a:spcBef>
                <a:spcPts val="0"/>
              </a:spcBef>
              <a:spcAft>
                <a:spcPts val="0"/>
              </a:spcAft>
              <a:buClr>
                <a:srgbClr val="434343"/>
              </a:buClr>
              <a:buSzPts val="1500"/>
              <a:buChar char="●"/>
            </a:pPr>
            <a:r>
              <a:rPr lang="es-419" sz="1500" u="sng">
                <a:solidFill>
                  <a:srgbClr val="434343"/>
                </a:solidFill>
              </a:rPr>
              <a:t>Imperativo</a:t>
            </a:r>
            <a:r>
              <a:rPr lang="es-419" sz="1500">
                <a:solidFill>
                  <a:srgbClr val="434343"/>
                </a:solidFill>
              </a:rPr>
              <a:t>: la ejecución es de línea en línea, el programa para en la línea errónea.</a:t>
            </a:r>
            <a:endParaRPr sz="1500">
              <a:solidFill>
                <a:srgbClr val="434343"/>
              </a:solidFill>
            </a:endParaRPr>
          </a:p>
          <a:p>
            <a:pPr indent="-323850" lvl="0" marL="457200" marR="0" rtl="0" algn="l">
              <a:lnSpc>
                <a:spcPct val="115000"/>
              </a:lnSpc>
              <a:spcBef>
                <a:spcPts val="0"/>
              </a:spcBef>
              <a:spcAft>
                <a:spcPts val="0"/>
              </a:spcAft>
              <a:buClr>
                <a:srgbClr val="434343"/>
              </a:buClr>
              <a:buSzPts val="1500"/>
              <a:buChar char="●"/>
            </a:pPr>
            <a:r>
              <a:rPr lang="es-419" sz="1500" u="sng">
                <a:solidFill>
                  <a:srgbClr val="434343"/>
                </a:solidFill>
              </a:rPr>
              <a:t>Case Sensitive</a:t>
            </a:r>
            <a:r>
              <a:rPr lang="es-419" sz="1500">
                <a:solidFill>
                  <a:srgbClr val="434343"/>
                </a:solidFill>
              </a:rPr>
              <a:t>: sensible a mayusculas y minusculas.</a:t>
            </a:r>
            <a:endParaRPr sz="1500">
              <a:solidFill>
                <a:srgbClr val="434343"/>
              </a:solidFill>
            </a:endParaRPr>
          </a:p>
          <a:p>
            <a:pPr indent="-323850" lvl="0" marL="457200" marR="0" rtl="0" algn="l">
              <a:lnSpc>
                <a:spcPct val="115000"/>
              </a:lnSpc>
              <a:spcBef>
                <a:spcPts val="0"/>
              </a:spcBef>
              <a:spcAft>
                <a:spcPts val="0"/>
              </a:spcAft>
              <a:buClr>
                <a:srgbClr val="434343"/>
              </a:buClr>
              <a:buSzPts val="1500"/>
              <a:buChar char="●"/>
            </a:pPr>
            <a:r>
              <a:rPr lang="es-419" sz="1500" u="sng">
                <a:solidFill>
                  <a:srgbClr val="434343"/>
                </a:solidFill>
              </a:rPr>
              <a:t>Tipado débil</a:t>
            </a:r>
            <a:r>
              <a:rPr lang="es-419" sz="1500">
                <a:solidFill>
                  <a:srgbClr val="434343"/>
                </a:solidFill>
              </a:rPr>
              <a:t>: las variables no necesitan un tipo de dato inicial, su tipo puede variar.</a:t>
            </a:r>
            <a:endParaRPr sz="1500">
              <a:solidFill>
                <a:srgbClr val="434343"/>
              </a:solidFill>
            </a:endParaRPr>
          </a:p>
          <a:p>
            <a:pPr indent="-323850" lvl="0" marL="457200" marR="0" rtl="0" algn="l">
              <a:lnSpc>
                <a:spcPct val="115000"/>
              </a:lnSpc>
              <a:spcBef>
                <a:spcPts val="0"/>
              </a:spcBef>
              <a:spcAft>
                <a:spcPts val="0"/>
              </a:spcAft>
              <a:buClr>
                <a:srgbClr val="434343"/>
              </a:buClr>
              <a:buSzPts val="1500"/>
              <a:buChar char="●"/>
            </a:pPr>
            <a:r>
              <a:rPr lang="es-419" sz="1500" u="sng">
                <a:solidFill>
                  <a:srgbClr val="434343"/>
                </a:solidFill>
              </a:rPr>
              <a:t>Lenguaje Dinámico</a:t>
            </a:r>
            <a:r>
              <a:rPr lang="es-419" sz="1500">
                <a:solidFill>
                  <a:srgbClr val="434343"/>
                </a:solidFill>
              </a:rPr>
              <a:t>: la variable se adapta a su contenido y no el contenido a la variable.</a:t>
            </a:r>
            <a:endParaRPr sz="1500">
              <a:solidFill>
                <a:srgbClr val="434343"/>
              </a:solidFill>
            </a:endParaRPr>
          </a:p>
          <a:p>
            <a:pPr indent="-323850" lvl="0" marL="457200" rtl="0" algn="l">
              <a:lnSpc>
                <a:spcPct val="115000"/>
              </a:lnSpc>
              <a:spcBef>
                <a:spcPts val="0"/>
              </a:spcBef>
              <a:spcAft>
                <a:spcPts val="0"/>
              </a:spcAft>
              <a:buClr>
                <a:srgbClr val="434343"/>
              </a:buClr>
              <a:buSzPts val="1500"/>
              <a:buChar char="●"/>
            </a:pPr>
            <a:r>
              <a:rPr lang="es-419" sz="1500" u="sng">
                <a:solidFill>
                  <a:srgbClr val="434343"/>
                </a:solidFill>
              </a:rPr>
              <a:t>Basado en Prototipos</a:t>
            </a:r>
            <a:r>
              <a:rPr lang="es-419" sz="1500">
                <a:solidFill>
                  <a:srgbClr val="434343"/>
                </a:solidFill>
              </a:rPr>
              <a:t>: los objetos heredan propiedades y métodos de su prototipo.</a:t>
            </a:r>
            <a:endParaRPr sz="1500">
              <a:solidFill>
                <a:srgbClr val="434343"/>
              </a:solidFill>
            </a:endParaRPr>
          </a:p>
          <a:p>
            <a:pPr indent="-323850" lvl="0" marL="457200" marR="0" rtl="0" algn="l">
              <a:lnSpc>
                <a:spcPct val="115000"/>
              </a:lnSpc>
              <a:spcBef>
                <a:spcPts val="0"/>
              </a:spcBef>
              <a:spcAft>
                <a:spcPts val="0"/>
              </a:spcAft>
              <a:buClr>
                <a:srgbClr val="434343"/>
              </a:buClr>
              <a:buSzPts val="1500"/>
              <a:buChar char="●"/>
            </a:pPr>
            <a:r>
              <a:rPr lang="es-419" sz="1500" u="sng">
                <a:solidFill>
                  <a:srgbClr val="434343"/>
                </a:solidFill>
              </a:rPr>
              <a:t>ECMAScript</a:t>
            </a:r>
            <a:r>
              <a:rPr lang="es-419" sz="1500">
                <a:solidFill>
                  <a:srgbClr val="434343"/>
                </a:solidFill>
              </a:rPr>
              <a:t>: especificación de lenguaje de programación publicada por Ecma International.</a:t>
            </a:r>
            <a:endParaRPr sz="1500">
              <a:solidFill>
                <a:srgbClr val="434343"/>
              </a:solidFill>
            </a:endParaRPr>
          </a:p>
          <a:p>
            <a:pPr indent="0" lvl="0" marL="0" marR="0" rtl="0" algn="l">
              <a:lnSpc>
                <a:spcPct val="115000"/>
              </a:lnSpc>
              <a:spcBef>
                <a:spcPts val="0"/>
              </a:spcBef>
              <a:spcAft>
                <a:spcPts val="0"/>
              </a:spcAft>
              <a:buClr>
                <a:srgbClr val="000000"/>
              </a:buClr>
              <a:buSzPts val="1100"/>
              <a:buFont typeface="Arial"/>
              <a:buNone/>
            </a:pPr>
            <a:r>
              <a:t/>
            </a:r>
            <a:endParaRPr sz="1500">
              <a:solidFill>
                <a:srgbClr val="434343"/>
              </a:solidFill>
            </a:endParaRPr>
          </a:p>
          <a:p>
            <a:pPr indent="0" lvl="0" marL="0" marR="0" rtl="0" algn="l">
              <a:lnSpc>
                <a:spcPct val="115000"/>
              </a:lnSpc>
              <a:spcBef>
                <a:spcPts val="0"/>
              </a:spcBef>
              <a:spcAft>
                <a:spcPts val="0"/>
              </a:spcAft>
              <a:buNone/>
            </a:pPr>
            <a:r>
              <a:rPr b="0" i="0" lang="es-419" sz="1500" u="none" strike="noStrike">
                <a:solidFill>
                  <a:srgbClr val="434343"/>
                </a:solidFill>
                <a:latin typeface="Arial"/>
                <a:ea typeface="Arial"/>
                <a:cs typeface="Arial"/>
                <a:sym typeface="Arial"/>
              </a:rPr>
              <a:t>Se utiliza principalmente del lado del cliente, implementado como parte de un navegador web permitiendo mejoras en la interfaz de usuario y páginas web dinámicas​ y JavaScript del lado del servidor (Server-side JavaScript).</a:t>
            </a:r>
            <a:endParaRPr sz="1500">
              <a:solidFill>
                <a:srgbClr val="434343"/>
              </a:solidFill>
            </a:endParaRPr>
          </a:p>
        </p:txBody>
      </p:sp>
      <p:sp>
        <p:nvSpPr>
          <p:cNvPr id="130" name="Google Shape;130;g1f51d33d9ef_0_322"/>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2800">
                <a:solidFill>
                  <a:srgbClr val="002060"/>
                </a:solidFill>
              </a:rPr>
              <a:t>JavaScript</a:t>
            </a:r>
            <a:endParaRPr b="1" sz="2800">
              <a:solidFill>
                <a:srgbClr val="002060"/>
              </a:solidFill>
              <a:latin typeface="Arial"/>
              <a:ea typeface="Arial"/>
              <a:cs typeface="Arial"/>
              <a:sym typeface="Arial"/>
            </a:endParaRPr>
          </a:p>
        </p:txBody>
      </p:sp>
      <p:pic>
        <p:nvPicPr>
          <p:cNvPr id="131" name="Google Shape;131;g1f51d33d9ef_0_322">
            <a:hlinkClick r:id="rId3"/>
          </p:cNvPr>
          <p:cNvPicPr preferRelativeResize="0"/>
          <p:nvPr/>
        </p:nvPicPr>
        <p:blipFill>
          <a:blip r:embed="rId4">
            <a:alphaModFix/>
          </a:blip>
          <a:stretch>
            <a:fillRect/>
          </a:stretch>
        </p:blipFill>
        <p:spPr>
          <a:xfrm>
            <a:off x="8468400" y="4467912"/>
            <a:ext cx="523200" cy="523200"/>
          </a:xfrm>
          <a:prstGeom prst="rect">
            <a:avLst/>
          </a:prstGeom>
          <a:noFill/>
          <a:ln>
            <a:noFill/>
          </a:ln>
        </p:spPr>
      </p:pic>
      <p:pic>
        <p:nvPicPr>
          <p:cNvPr id="132" name="Google Shape;132;g1f51d33d9ef_0_322"/>
          <p:cNvPicPr preferRelativeResize="0"/>
          <p:nvPr/>
        </p:nvPicPr>
        <p:blipFill rotWithShape="1">
          <a:blip r:embed="rId5">
            <a:alphaModFix/>
          </a:blip>
          <a:srcRect b="0" l="0" r="0" t="0"/>
          <a:stretch/>
        </p:blipFill>
        <p:spPr>
          <a:xfrm>
            <a:off x="7543050" y="254050"/>
            <a:ext cx="1293749" cy="727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f521a88f8d_0_4"/>
          <p:cNvSpPr txBox="1"/>
          <p:nvPr/>
        </p:nvSpPr>
        <p:spPr>
          <a:xfrm>
            <a:off x="403425" y="1091925"/>
            <a:ext cx="84333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El código javascript es interpretado por los navegadores de internet, por ej: google chrome, y se pueden escribir en archivos con la extensión .js o incorporarlo dentro del lenguaje HTML (Lo veremos en el módulo de Front End).</a:t>
            </a:r>
            <a:endParaRPr b="0" i="0" sz="1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434343"/>
                </a:solidFill>
                <a:latin typeface="Arial"/>
                <a:ea typeface="Arial"/>
                <a:cs typeface="Arial"/>
                <a:sym typeface="Arial"/>
              </a:rPr>
              <a:t>A fines introductorios vamos a centrarnos en los conceptos básicos de javascript incorporando código a archivos .js desacoplados de HTML, para que </a:t>
            </a:r>
            <a:r>
              <a:rPr lang="es-419" sz="1800">
                <a:solidFill>
                  <a:srgbClr val="434343"/>
                </a:solidFill>
              </a:rPr>
              <a:t>más</a:t>
            </a:r>
            <a:r>
              <a:rPr b="0" i="0" lang="es-419" sz="1800" u="none" cap="none" strike="noStrike">
                <a:solidFill>
                  <a:srgbClr val="434343"/>
                </a:solidFill>
                <a:latin typeface="Arial"/>
                <a:ea typeface="Arial"/>
                <a:cs typeface="Arial"/>
                <a:sym typeface="Arial"/>
              </a:rPr>
              <a:t> adelante podamos juntar los conocimientos de este módulo con los del de Front End.</a:t>
            </a:r>
            <a:endParaRPr b="0" i="0" sz="1400" u="none" cap="none" strike="noStrike">
              <a:solidFill>
                <a:srgbClr val="434343"/>
              </a:solidFill>
              <a:latin typeface="Arial"/>
              <a:ea typeface="Arial"/>
              <a:cs typeface="Arial"/>
              <a:sym typeface="Arial"/>
            </a:endParaRPr>
          </a:p>
        </p:txBody>
      </p:sp>
      <p:sp>
        <p:nvSpPr>
          <p:cNvPr id="138" name="Google Shape;138;g1f521a88f8d_0_4"/>
          <p:cNvSpPr txBox="1"/>
          <p:nvPr/>
        </p:nvSpPr>
        <p:spPr>
          <a:xfrm>
            <a:off x="403413" y="344475"/>
            <a:ext cx="4626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419" sz="2800">
                <a:solidFill>
                  <a:srgbClr val="002060"/>
                </a:solidFill>
              </a:rPr>
              <a:t>Archivos</a:t>
            </a:r>
            <a:r>
              <a:rPr b="1" lang="es-419" sz="2800">
                <a:solidFill>
                  <a:srgbClr val="23A7DF"/>
                </a:solidFill>
              </a:rPr>
              <a:t> </a:t>
            </a:r>
            <a:r>
              <a:rPr b="1" lang="es-419" sz="2800">
                <a:solidFill>
                  <a:srgbClr val="002060"/>
                </a:solidFill>
              </a:rPr>
              <a:t>JavaScript</a:t>
            </a:r>
            <a:endParaRPr b="1" sz="2800">
              <a:solidFill>
                <a:srgbClr val="23A7DF"/>
              </a:solidFill>
              <a:latin typeface="Arial"/>
              <a:ea typeface="Arial"/>
              <a:cs typeface="Arial"/>
              <a:sym typeface="Arial"/>
            </a:endParaRPr>
          </a:p>
        </p:txBody>
      </p:sp>
      <p:pic>
        <p:nvPicPr>
          <p:cNvPr id="139" name="Google Shape;139;g1f521a88f8d_0_4">
            <a:hlinkClick r:id="rId3"/>
          </p:cNvPr>
          <p:cNvPicPr preferRelativeResize="0"/>
          <p:nvPr/>
        </p:nvPicPr>
        <p:blipFill>
          <a:blip r:embed="rId4">
            <a:alphaModFix/>
          </a:blip>
          <a:stretch>
            <a:fillRect/>
          </a:stretch>
        </p:blipFill>
        <p:spPr>
          <a:xfrm>
            <a:off x="8468400" y="4467900"/>
            <a:ext cx="523200" cy="523200"/>
          </a:xfrm>
          <a:prstGeom prst="rect">
            <a:avLst/>
          </a:prstGeom>
          <a:noFill/>
          <a:ln>
            <a:noFill/>
          </a:ln>
        </p:spPr>
      </p:pic>
      <p:pic>
        <p:nvPicPr>
          <p:cNvPr id="140" name="Google Shape;140;g1f521a88f8d_0_4"/>
          <p:cNvPicPr preferRelativeResize="0"/>
          <p:nvPr/>
        </p:nvPicPr>
        <p:blipFill rotWithShape="1">
          <a:blip r:embed="rId5">
            <a:alphaModFix/>
          </a:blip>
          <a:srcRect b="0" l="0" r="0" t="0"/>
          <a:stretch/>
        </p:blipFill>
        <p:spPr>
          <a:xfrm>
            <a:off x="7543050" y="254050"/>
            <a:ext cx="1293749" cy="727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Comunicacion-Valeria</dc:creator>
</cp:coreProperties>
</file>