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oppi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8" roundtripDataSignature="AMtx7mhZaV8B1GUDaW4m/SYSilmVw6r/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oppins-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italic.fntdata"/><Relationship Id="rId25" Type="http://schemas.openxmlformats.org/officeDocument/2006/relationships/font" Target="fonts/Poppins-bold.fntdata"/><Relationship Id="rId28" Type="http://customschemas.google.com/relationships/presentationmetadata" Target="metadata"/><Relationship Id="rId27" Type="http://schemas.openxmlformats.org/officeDocument/2006/relationships/font" Target="fonts/Poppi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f7e8b81c4b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1f7e8b81c4b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0f7e762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g2d0f7e762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b9d3b6d57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 name="Google Shape;60;g2cb9d3b6d57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 name="Google Shape;7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0f7e762da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g2d0f7e762da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f7e8b81c4b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1f7e8b81c4b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3" name="Shape 43"/>
        <p:cNvGrpSpPr/>
        <p:nvPr/>
      </p:nvGrpSpPr>
      <p:grpSpPr>
        <a:xfrm>
          <a:off x="0" y="0"/>
          <a:ext cx="0" cy="0"/>
          <a:chOff x="0" y="0"/>
          <a:chExt cx="0" cy="0"/>
        </a:xfrm>
      </p:grpSpPr>
      <p:sp>
        <p:nvSpPr>
          <p:cNvPr id="44" name="Google Shape;44;p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5" name="Google Shape;4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46" name="Shape 46"/>
        <p:cNvGrpSpPr/>
        <p:nvPr/>
      </p:nvGrpSpPr>
      <p:grpSpPr>
        <a:xfrm>
          <a:off x="0" y="0"/>
          <a:ext cx="0" cy="0"/>
          <a:chOff x="0" y="0"/>
          <a:chExt cx="0" cy="0"/>
        </a:xfrm>
      </p:grpSpPr>
      <p:sp>
        <p:nvSpPr>
          <p:cNvPr id="47" name="Google Shape;47;p26"/>
          <p:cNvSpPr txBox="1"/>
          <p:nvPr>
            <p:ph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48" name="Google Shape;48;p2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0" name="Shape 30"/>
        <p:cNvGrpSpPr/>
        <p:nvPr/>
      </p:nvGrpSpPr>
      <p:grpSpPr>
        <a:xfrm>
          <a:off x="0" y="0"/>
          <a:ext cx="0" cy="0"/>
          <a:chOff x="0" y="0"/>
          <a:chExt cx="0" cy="0"/>
        </a:xfrm>
      </p:grpSpPr>
      <p:sp>
        <p:nvSpPr>
          <p:cNvPr id="31" name="Google Shape;31;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4" name="Shape 34"/>
        <p:cNvGrpSpPr/>
        <p:nvPr/>
      </p:nvGrpSpPr>
      <p:grpSpPr>
        <a:xfrm>
          <a:off x="0" y="0"/>
          <a:ext cx="0" cy="0"/>
          <a:chOff x="0" y="0"/>
          <a:chExt cx="0" cy="0"/>
        </a:xfrm>
      </p:grpSpPr>
      <p:sp>
        <p:nvSpPr>
          <p:cNvPr id="35" name="Google Shape;35;p2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7" name="Shape 37"/>
        <p:cNvGrpSpPr/>
        <p:nvPr/>
      </p:nvGrpSpPr>
      <p:grpSpPr>
        <a:xfrm>
          <a:off x="0" y="0"/>
          <a:ext cx="0" cy="0"/>
          <a:chOff x="0" y="0"/>
          <a:chExt cx="0" cy="0"/>
        </a:xfrm>
      </p:grpSpPr>
      <p:sp>
        <p:nvSpPr>
          <p:cNvPr id="38" name="Google Shape;38;p2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2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2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hyperlink" Target="https://www.hostinger.com.ar/tutoriales/comandos-de-git" TargetMode="External"/><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hyperlink" Target="https://www.hostinger.com.ar/tutoriales/comandos-de-git" TargetMode="External"/><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png"/><Relationship Id="rId5" Type="http://schemas.openxmlformats.org/officeDocument/2006/relationships/hyperlink" Target="https://www.hostinger.com.ar/tutoriales/comandos-de-git" TargetMode="External"/><Relationship Id="rId6"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png"/><Relationship Id="rId6"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png"/><Relationship Id="rId5"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hyperlink" Target="https://www.diegocmartin.com/tutorial-git/" TargetMode="External"/><Relationship Id="rId5" Type="http://schemas.openxmlformats.org/officeDocument/2006/relationships/image" Target="../media/image8.png"/><Relationship Id="rId6"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hyperlink" Target="https://www.atlassian.com/es/git/tutorials/comparing-workflows/gitflow-workflow" TargetMode="External"/><Relationship Id="rId5" Type="http://schemas.openxmlformats.org/officeDocument/2006/relationships/image" Target="../media/image8.png"/><Relationship Id="rId6"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hyperlink" Target="https://www.atlassian.com/es/agile/scrum/backlogs" TargetMode="External"/><Relationship Id="rId5" Type="http://schemas.openxmlformats.org/officeDocument/2006/relationships/image" Target="../media/image1.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hyperlink" Target="https://es.slideshare.net/psquy/git-collaboration" TargetMode="External"/><Relationship Id="rId6" Type="http://schemas.openxmlformats.org/officeDocument/2006/relationships/image" Target="../media/image8.png"/></Relationships>
</file>

<file path=ppt/slides/_rels/slide6.xml.rels><?xml version="1.0" encoding="UTF-8" standalone="yes"?><Relationships xmlns="http://schemas.openxmlformats.org/package/2006/relationships"><Relationship Id="rId10"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es.slideshare.net/psquy/git-collaboration" TargetMode="External"/><Relationship Id="rId9"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hyperlink" Target="https://git-scm.com/" TargetMode="External"/><Relationship Id="rId7" Type="http://schemas.openxmlformats.org/officeDocument/2006/relationships/hyperlink" Target="https://github.com/" TargetMode="External"/><Relationship Id="rId8" Type="http://schemas.openxmlformats.org/officeDocument/2006/relationships/hyperlink" Target="https://desktop.github.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es.slideshare.net/psquy/git-collaboration" TargetMode="External"/><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hyperlink" Target="https://bytesofgigabytes.com/git/git-commands/" TargetMode="External"/><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hyperlink" Target="https://bytesofgigabytes.com/git/git-commands/" TargetMode="External"/><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sp>
        <p:nvSpPr>
          <p:cNvPr id="55" name="Google Shape;55;p1"/>
          <p:cNvSpPr/>
          <p:nvPr/>
        </p:nvSpPr>
        <p:spPr>
          <a:xfrm>
            <a:off x="933500" y="2571750"/>
            <a:ext cx="6609600" cy="554100"/>
          </a:xfrm>
          <a:prstGeom prst="roundRect">
            <a:avLst>
              <a:gd fmla="val 16667" name="adj"/>
            </a:avLst>
          </a:prstGeom>
          <a:solidFill>
            <a:srgbClr val="00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56" name="Google Shape;56;p1"/>
          <p:cNvSpPr txBox="1"/>
          <p:nvPr/>
        </p:nvSpPr>
        <p:spPr>
          <a:xfrm>
            <a:off x="845365" y="1371153"/>
            <a:ext cx="63813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600"/>
              <a:buFont typeface="Arial"/>
              <a:buNone/>
            </a:pPr>
            <a:r>
              <a:rPr b="1" lang="es" sz="6600">
                <a:solidFill>
                  <a:srgbClr val="002060"/>
                </a:solidFill>
                <a:latin typeface="Poppins"/>
                <a:ea typeface="Poppins"/>
                <a:cs typeface="Poppins"/>
                <a:sym typeface="Poppins"/>
              </a:rPr>
              <a:t>Módulo 2</a:t>
            </a:r>
            <a:endParaRPr b="1" i="0" sz="6600" u="none" cap="none" strike="noStrike">
              <a:solidFill>
                <a:srgbClr val="002060"/>
              </a:solidFill>
              <a:latin typeface="Poppins"/>
              <a:ea typeface="Poppins"/>
              <a:cs typeface="Poppins"/>
              <a:sym typeface="Poppins"/>
            </a:endParaRPr>
          </a:p>
        </p:txBody>
      </p:sp>
      <p:sp>
        <p:nvSpPr>
          <p:cNvPr id="57" name="Google Shape;57;p1"/>
          <p:cNvSpPr txBox="1"/>
          <p:nvPr/>
        </p:nvSpPr>
        <p:spPr>
          <a:xfrm>
            <a:off x="933500" y="2571750"/>
            <a:ext cx="6381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 sz="2400">
                <a:solidFill>
                  <a:srgbClr val="002060"/>
                </a:solidFill>
                <a:latin typeface="Poppins"/>
                <a:ea typeface="Poppins"/>
                <a:cs typeface="Poppins"/>
                <a:sym typeface="Poppins"/>
              </a:rPr>
              <a:t>Repositorio y WorkFlow</a:t>
            </a:r>
            <a:endParaRPr b="1" sz="2400">
              <a:solidFill>
                <a:srgbClr val="002060"/>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nvSpPr>
        <p:spPr>
          <a:xfrm>
            <a:off x="544950" y="981775"/>
            <a:ext cx="8291700" cy="623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 sz="1800" u="none" cap="none" strike="noStrike">
                <a:solidFill>
                  <a:srgbClr val="434343"/>
                </a:solidFill>
                <a:latin typeface="Arial"/>
                <a:ea typeface="Arial"/>
                <a:cs typeface="Arial"/>
                <a:sym typeface="Arial"/>
              </a:rPr>
              <a:t>Agrega archivos modificados a área de trabajo local “staging”, la llamamos área de preparación</a:t>
            </a:r>
            <a:endParaRPr b="0" i="0" sz="1800" u="none" cap="none" strike="noStrike">
              <a:solidFill>
                <a:srgbClr val="434343"/>
              </a:solidFill>
              <a:latin typeface="Arial"/>
              <a:ea typeface="Arial"/>
              <a:cs typeface="Arial"/>
              <a:sym typeface="Arial"/>
            </a:endParaRPr>
          </a:p>
        </p:txBody>
      </p:sp>
      <p:pic>
        <p:nvPicPr>
          <p:cNvPr id="146" name="Google Shape;146;p8"/>
          <p:cNvPicPr preferRelativeResize="0"/>
          <p:nvPr/>
        </p:nvPicPr>
        <p:blipFill rotWithShape="1">
          <a:blip r:embed="rId3">
            <a:alphaModFix/>
          </a:blip>
          <a:srcRect b="0" l="0" r="0" t="0"/>
          <a:stretch/>
        </p:blipFill>
        <p:spPr>
          <a:xfrm>
            <a:off x="1592825" y="1605175"/>
            <a:ext cx="5958350" cy="2298450"/>
          </a:xfrm>
          <a:prstGeom prst="rect">
            <a:avLst/>
          </a:prstGeom>
          <a:noFill/>
          <a:ln>
            <a:noFill/>
          </a:ln>
          <a:effectLst>
            <a:outerShdw blurRad="57150" rotWithShape="0" algn="bl" dir="5400000" dist="19050">
              <a:srgbClr val="000000">
                <a:alpha val="50000"/>
              </a:srgbClr>
            </a:outerShdw>
          </a:effectLst>
        </p:spPr>
      </p:pic>
      <p:pic>
        <p:nvPicPr>
          <p:cNvPr id="147" name="Google Shape;147;p8"/>
          <p:cNvPicPr preferRelativeResize="0"/>
          <p:nvPr/>
        </p:nvPicPr>
        <p:blipFill rotWithShape="1">
          <a:blip r:embed="rId4">
            <a:alphaModFix/>
          </a:blip>
          <a:srcRect b="0" l="0" r="0" t="0"/>
          <a:stretch/>
        </p:blipFill>
        <p:spPr>
          <a:xfrm>
            <a:off x="7543050" y="254050"/>
            <a:ext cx="1293749" cy="727726"/>
          </a:xfrm>
          <a:prstGeom prst="rect">
            <a:avLst/>
          </a:prstGeom>
          <a:noFill/>
          <a:ln>
            <a:noFill/>
          </a:ln>
        </p:spPr>
      </p:pic>
      <p:sp>
        <p:nvSpPr>
          <p:cNvPr id="148" name="Google Shape;148;p8"/>
          <p:cNvSpPr txBox="1"/>
          <p:nvPr/>
        </p:nvSpPr>
        <p:spPr>
          <a:xfrm>
            <a:off x="544941" y="370937"/>
            <a:ext cx="55566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0"/>
              </a:spcBef>
              <a:spcAft>
                <a:spcPts val="0"/>
              </a:spcAft>
              <a:buClr>
                <a:srgbClr val="000000"/>
              </a:buClr>
              <a:buSzPts val="2400"/>
              <a:buFont typeface="Arial"/>
              <a:buNone/>
            </a:pPr>
            <a:r>
              <a:rPr b="1" lang="es" sz="2800">
                <a:solidFill>
                  <a:srgbClr val="002060"/>
                </a:solidFill>
              </a:rPr>
              <a:t>Git add</a:t>
            </a:r>
            <a:endParaRPr b="1" i="0" sz="2800" u="none" cap="none" strike="noStrike">
              <a:solidFill>
                <a:srgbClr val="002060"/>
              </a:solidFill>
              <a:latin typeface="Arial"/>
              <a:ea typeface="Arial"/>
              <a:cs typeface="Arial"/>
              <a:sym typeface="Arial"/>
            </a:endParaRPr>
          </a:p>
        </p:txBody>
      </p:sp>
      <p:sp>
        <p:nvSpPr>
          <p:cNvPr id="149" name="Google Shape;149;p8"/>
          <p:cNvSpPr txBox="1"/>
          <p:nvPr/>
        </p:nvSpPr>
        <p:spPr>
          <a:xfrm>
            <a:off x="544950" y="3982800"/>
            <a:ext cx="7923300" cy="29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2100"/>
              </a:spcAft>
              <a:buNone/>
            </a:pPr>
            <a:r>
              <a:rPr lang="es" sz="1800">
                <a:solidFill>
                  <a:srgbClr val="36344D"/>
                </a:solidFill>
              </a:rPr>
              <a:t>Por ej., para indexar el archivo temp.txt escribimos: </a:t>
            </a:r>
            <a:r>
              <a:rPr lang="es" sz="1800">
                <a:solidFill>
                  <a:srgbClr val="212529"/>
                </a:solidFill>
                <a:latin typeface="Consolas"/>
                <a:ea typeface="Consolas"/>
                <a:cs typeface="Consolas"/>
                <a:sym typeface="Consolas"/>
              </a:rPr>
              <a:t>git add temp.txt</a:t>
            </a:r>
            <a:endParaRPr sz="1800">
              <a:solidFill>
                <a:srgbClr val="36344D"/>
              </a:solidFill>
            </a:endParaRPr>
          </a:p>
        </p:txBody>
      </p:sp>
      <p:pic>
        <p:nvPicPr>
          <p:cNvPr id="150" name="Google Shape;150;p8">
            <a:hlinkClick r:id="rId5"/>
          </p:cNvPr>
          <p:cNvPicPr preferRelativeResize="0"/>
          <p:nvPr/>
        </p:nvPicPr>
        <p:blipFill>
          <a:blip r:embed="rId6">
            <a:alphaModFix/>
          </a:blip>
          <a:stretch>
            <a:fillRect/>
          </a:stretch>
        </p:blipFill>
        <p:spPr>
          <a:xfrm>
            <a:off x="8468400" y="4467900"/>
            <a:ext cx="523200" cy="52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nvSpPr>
        <p:spPr>
          <a:xfrm>
            <a:off x="544950" y="981775"/>
            <a:ext cx="8292000" cy="623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 sz="1800" u="none" cap="none" strike="noStrike">
                <a:solidFill>
                  <a:srgbClr val="434343"/>
                </a:solidFill>
                <a:latin typeface="Arial"/>
                <a:ea typeface="Arial"/>
                <a:cs typeface="Arial"/>
                <a:sym typeface="Arial"/>
              </a:rPr>
              <a:t>Agrega los cambios del área “staging” al “repositorio local”. creará una instantánea de los cambios y la guardará en el directorio git.</a:t>
            </a:r>
            <a:endParaRPr b="0" i="0" sz="1800" u="none" cap="none" strike="noStrike">
              <a:solidFill>
                <a:srgbClr val="434343"/>
              </a:solidFill>
              <a:latin typeface="Arial"/>
              <a:ea typeface="Arial"/>
              <a:cs typeface="Arial"/>
              <a:sym typeface="Arial"/>
            </a:endParaRPr>
          </a:p>
        </p:txBody>
      </p:sp>
      <p:pic>
        <p:nvPicPr>
          <p:cNvPr id="156" name="Google Shape;156;p9"/>
          <p:cNvPicPr preferRelativeResize="0"/>
          <p:nvPr/>
        </p:nvPicPr>
        <p:blipFill rotWithShape="1">
          <a:blip r:embed="rId3">
            <a:alphaModFix/>
          </a:blip>
          <a:srcRect b="0" l="0" r="0" t="0"/>
          <a:stretch/>
        </p:blipFill>
        <p:spPr>
          <a:xfrm>
            <a:off x="894175" y="1715925"/>
            <a:ext cx="7355650" cy="1387858"/>
          </a:xfrm>
          <a:prstGeom prst="rect">
            <a:avLst/>
          </a:prstGeom>
          <a:noFill/>
          <a:ln>
            <a:noFill/>
          </a:ln>
          <a:effectLst>
            <a:outerShdw blurRad="57150" rotWithShape="0" algn="bl" dir="5400000" dist="19050">
              <a:srgbClr val="000000">
                <a:alpha val="50000"/>
              </a:srgbClr>
            </a:outerShdw>
          </a:effectLst>
        </p:spPr>
      </p:pic>
      <p:pic>
        <p:nvPicPr>
          <p:cNvPr id="157" name="Google Shape;157;p9"/>
          <p:cNvPicPr preferRelativeResize="0"/>
          <p:nvPr/>
        </p:nvPicPr>
        <p:blipFill rotWithShape="1">
          <a:blip r:embed="rId4">
            <a:alphaModFix/>
          </a:blip>
          <a:srcRect b="0" l="0" r="0" t="0"/>
          <a:stretch/>
        </p:blipFill>
        <p:spPr>
          <a:xfrm>
            <a:off x="7543050" y="254050"/>
            <a:ext cx="1293749" cy="727726"/>
          </a:xfrm>
          <a:prstGeom prst="rect">
            <a:avLst/>
          </a:prstGeom>
          <a:noFill/>
          <a:ln>
            <a:noFill/>
          </a:ln>
        </p:spPr>
      </p:pic>
      <p:sp>
        <p:nvSpPr>
          <p:cNvPr id="158" name="Google Shape;158;p9"/>
          <p:cNvSpPr txBox="1"/>
          <p:nvPr/>
        </p:nvSpPr>
        <p:spPr>
          <a:xfrm>
            <a:off x="544941" y="370937"/>
            <a:ext cx="5556600" cy="5001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Clr>
                <a:schemeClr val="dk1"/>
              </a:buClr>
              <a:buSzPts val="1100"/>
              <a:buFont typeface="Arial"/>
              <a:buNone/>
            </a:pPr>
            <a:r>
              <a:rPr b="1" lang="es" sz="2800">
                <a:solidFill>
                  <a:srgbClr val="002060"/>
                </a:solidFill>
              </a:rPr>
              <a:t>Git commit</a:t>
            </a:r>
            <a:endParaRPr b="1" sz="2800">
              <a:solidFill>
                <a:srgbClr val="002060"/>
              </a:solidFill>
            </a:endParaRPr>
          </a:p>
        </p:txBody>
      </p:sp>
      <p:sp>
        <p:nvSpPr>
          <p:cNvPr id="159" name="Google Shape;159;p9"/>
          <p:cNvSpPr txBox="1"/>
          <p:nvPr/>
        </p:nvSpPr>
        <p:spPr>
          <a:xfrm>
            <a:off x="545050" y="3250375"/>
            <a:ext cx="829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rgbClr val="434343"/>
                </a:solidFill>
              </a:rPr>
              <a:t>Ten en cuenta que los cambios confirmados no llegarán al repositorio remoto.</a:t>
            </a:r>
            <a:endParaRPr sz="1800">
              <a:solidFill>
                <a:srgbClr val="434343"/>
              </a:solidFill>
            </a:endParaRPr>
          </a:p>
        </p:txBody>
      </p:sp>
      <p:pic>
        <p:nvPicPr>
          <p:cNvPr id="160" name="Google Shape;160;p9">
            <a:hlinkClick r:id="rId5"/>
          </p:cNvPr>
          <p:cNvPicPr preferRelativeResize="0"/>
          <p:nvPr/>
        </p:nvPicPr>
        <p:blipFill>
          <a:blip r:embed="rId6">
            <a:alphaModFix/>
          </a:blip>
          <a:stretch>
            <a:fillRect/>
          </a:stretch>
        </p:blipFill>
        <p:spPr>
          <a:xfrm>
            <a:off x="8468400" y="4467900"/>
            <a:ext cx="523200" cy="52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nvSpPr>
        <p:spPr>
          <a:xfrm>
            <a:off x="540225" y="981775"/>
            <a:ext cx="8258700" cy="623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 sz="1800" u="none" cap="none" strike="noStrike">
                <a:solidFill>
                  <a:srgbClr val="434343"/>
                </a:solidFill>
                <a:latin typeface="Arial"/>
                <a:ea typeface="Arial"/>
                <a:cs typeface="Arial"/>
                <a:sym typeface="Arial"/>
              </a:rPr>
              <a:t>Sube los cambios desde “repositorio local” al “repositorio remoto”. </a:t>
            </a:r>
            <a:r>
              <a:rPr lang="es" sz="1800">
                <a:solidFill>
                  <a:srgbClr val="434343"/>
                </a:solidFill>
              </a:rPr>
              <a:t>S</a:t>
            </a:r>
            <a:r>
              <a:rPr b="0" i="0" lang="es" sz="1800" u="none" cap="none" strike="noStrike">
                <a:solidFill>
                  <a:srgbClr val="434343"/>
                </a:solidFill>
                <a:latin typeface="Arial"/>
                <a:ea typeface="Arial"/>
                <a:cs typeface="Arial"/>
                <a:sym typeface="Arial"/>
              </a:rPr>
              <a:t>e usa para enviar confirmaciones locales a la rama maestra </a:t>
            </a:r>
            <a:r>
              <a:rPr lang="es" sz="1800">
                <a:solidFill>
                  <a:srgbClr val="434343"/>
                </a:solidFill>
              </a:rPr>
              <a:t>o alguna rama a </a:t>
            </a:r>
            <a:r>
              <a:rPr lang="es" sz="1800">
                <a:solidFill>
                  <a:srgbClr val="434343"/>
                </a:solidFill>
              </a:rPr>
              <a:t>elección</a:t>
            </a:r>
            <a:r>
              <a:rPr b="0" i="0" lang="es" sz="1800" u="none" cap="none" strike="noStrike">
                <a:solidFill>
                  <a:srgbClr val="434343"/>
                </a:solidFill>
                <a:latin typeface="Arial"/>
                <a:ea typeface="Arial"/>
                <a:cs typeface="Arial"/>
                <a:sym typeface="Arial"/>
              </a:rPr>
              <a:t>. </a:t>
            </a:r>
            <a:endParaRPr b="0" i="0" sz="1800" u="none" cap="none" strike="noStrike">
              <a:solidFill>
                <a:srgbClr val="434343"/>
              </a:solidFill>
              <a:latin typeface="Arial"/>
              <a:ea typeface="Arial"/>
              <a:cs typeface="Arial"/>
              <a:sym typeface="Arial"/>
            </a:endParaRPr>
          </a:p>
        </p:txBody>
      </p:sp>
      <p:pic>
        <p:nvPicPr>
          <p:cNvPr id="166" name="Google Shape;166;p10"/>
          <p:cNvPicPr preferRelativeResize="0"/>
          <p:nvPr/>
        </p:nvPicPr>
        <p:blipFill rotWithShape="1">
          <a:blip r:embed="rId3">
            <a:alphaModFix/>
          </a:blip>
          <a:srcRect b="0" l="0" r="0" t="0"/>
          <a:stretch/>
        </p:blipFill>
        <p:spPr>
          <a:xfrm>
            <a:off x="2749013" y="1758138"/>
            <a:ext cx="3645963" cy="1627225"/>
          </a:xfrm>
          <a:prstGeom prst="rect">
            <a:avLst/>
          </a:prstGeom>
          <a:noFill/>
          <a:ln>
            <a:noFill/>
          </a:ln>
          <a:effectLst>
            <a:outerShdw blurRad="57150" rotWithShape="0" algn="bl" dir="5400000" dist="19050">
              <a:srgbClr val="000000">
                <a:alpha val="50000"/>
              </a:srgbClr>
            </a:outerShdw>
          </a:effectLst>
        </p:spPr>
      </p:pic>
      <p:pic>
        <p:nvPicPr>
          <p:cNvPr id="167" name="Google Shape;167;p10"/>
          <p:cNvPicPr preferRelativeResize="0"/>
          <p:nvPr/>
        </p:nvPicPr>
        <p:blipFill rotWithShape="1">
          <a:blip r:embed="rId4">
            <a:alphaModFix/>
          </a:blip>
          <a:srcRect b="0" l="0" r="0" t="0"/>
          <a:stretch/>
        </p:blipFill>
        <p:spPr>
          <a:xfrm>
            <a:off x="7543050" y="254050"/>
            <a:ext cx="1293749" cy="727726"/>
          </a:xfrm>
          <a:prstGeom prst="rect">
            <a:avLst/>
          </a:prstGeom>
          <a:noFill/>
          <a:ln>
            <a:noFill/>
          </a:ln>
        </p:spPr>
      </p:pic>
      <p:pic>
        <p:nvPicPr>
          <p:cNvPr id="168" name="Google Shape;168;p10">
            <a:hlinkClick r:id="rId5"/>
          </p:cNvPr>
          <p:cNvPicPr preferRelativeResize="0"/>
          <p:nvPr/>
        </p:nvPicPr>
        <p:blipFill>
          <a:blip r:embed="rId6">
            <a:alphaModFix/>
          </a:blip>
          <a:stretch>
            <a:fillRect/>
          </a:stretch>
        </p:blipFill>
        <p:spPr>
          <a:xfrm>
            <a:off x="8468400" y="4467900"/>
            <a:ext cx="523200" cy="523200"/>
          </a:xfrm>
          <a:prstGeom prst="rect">
            <a:avLst/>
          </a:prstGeom>
          <a:noFill/>
          <a:ln>
            <a:noFill/>
          </a:ln>
        </p:spPr>
      </p:pic>
      <p:sp>
        <p:nvSpPr>
          <p:cNvPr id="169" name="Google Shape;169;p10"/>
          <p:cNvSpPr txBox="1"/>
          <p:nvPr/>
        </p:nvSpPr>
        <p:spPr>
          <a:xfrm>
            <a:off x="544941" y="370937"/>
            <a:ext cx="5556600" cy="5001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Clr>
                <a:schemeClr val="dk1"/>
              </a:buClr>
              <a:buSzPts val="1100"/>
              <a:buFont typeface="Arial"/>
              <a:buNone/>
            </a:pPr>
            <a:r>
              <a:rPr b="1" lang="es" sz="2800">
                <a:solidFill>
                  <a:srgbClr val="002060"/>
                </a:solidFill>
              </a:rPr>
              <a:t>Git push</a:t>
            </a:r>
            <a:endParaRPr b="1" sz="2800">
              <a:solidFill>
                <a:srgbClr val="002060"/>
              </a:solidFill>
            </a:endParaRPr>
          </a:p>
        </p:txBody>
      </p:sp>
      <p:sp>
        <p:nvSpPr>
          <p:cNvPr id="170" name="Google Shape;170;p10"/>
          <p:cNvSpPr txBox="1"/>
          <p:nvPr/>
        </p:nvSpPr>
        <p:spPr>
          <a:xfrm>
            <a:off x="670550" y="3482350"/>
            <a:ext cx="7917300" cy="1334400"/>
          </a:xfrm>
          <a:prstGeom prst="rect">
            <a:avLst/>
          </a:prstGeom>
          <a:noFill/>
          <a:ln>
            <a:noFill/>
          </a:ln>
        </p:spPr>
        <p:txBody>
          <a:bodyPr anchorCtr="0" anchor="t" bIns="91425" lIns="91425" spcFirstLastPara="1" rIns="91425" wrap="square" tIns="91425">
            <a:spAutoFit/>
          </a:bodyPr>
          <a:lstStyle/>
          <a:p>
            <a:pPr indent="0" lvl="0" marL="0" marR="190500" rtl="0" algn="ctr">
              <a:lnSpc>
                <a:spcPct val="115000"/>
              </a:lnSpc>
              <a:spcBef>
                <a:spcPts val="0"/>
              </a:spcBef>
              <a:spcAft>
                <a:spcPts val="0"/>
              </a:spcAft>
              <a:buClr>
                <a:schemeClr val="dk1"/>
              </a:buClr>
              <a:buSzPts val="1100"/>
              <a:buFont typeface="Arial"/>
              <a:buNone/>
            </a:pPr>
            <a:r>
              <a:rPr lang="es" sz="1800">
                <a:solidFill>
                  <a:srgbClr val="212529"/>
                </a:solidFill>
                <a:latin typeface="Consolas"/>
                <a:ea typeface="Consolas"/>
                <a:cs typeface="Consolas"/>
                <a:sym typeface="Consolas"/>
              </a:rPr>
              <a:t>git push  origin &lt;master&gt;</a:t>
            </a:r>
            <a:endParaRPr sz="1800">
              <a:solidFill>
                <a:srgbClr val="212529"/>
              </a:solidFill>
              <a:latin typeface="Consolas"/>
              <a:ea typeface="Consolas"/>
              <a:cs typeface="Consolas"/>
              <a:sym typeface="Consolas"/>
            </a:endParaRPr>
          </a:p>
          <a:p>
            <a:pPr indent="0" lvl="0" marL="0" rtl="0" algn="l">
              <a:spcBef>
                <a:spcPts val="0"/>
              </a:spcBef>
              <a:spcAft>
                <a:spcPts val="0"/>
              </a:spcAft>
              <a:buNone/>
            </a:pPr>
            <a:r>
              <a:t/>
            </a:r>
            <a:endParaRPr sz="1800">
              <a:solidFill>
                <a:srgbClr val="434343"/>
              </a:solidFill>
            </a:endParaRPr>
          </a:p>
          <a:p>
            <a:pPr indent="0" lvl="0" marL="0" rtl="0" algn="l">
              <a:spcBef>
                <a:spcPts val="0"/>
              </a:spcBef>
              <a:spcAft>
                <a:spcPts val="0"/>
              </a:spcAft>
              <a:buNone/>
            </a:pPr>
            <a:r>
              <a:rPr lang="es" sz="1800">
                <a:solidFill>
                  <a:srgbClr val="434343"/>
                </a:solidFill>
              </a:rPr>
              <a:t>Reemplaza &lt;master&gt; con la rama en la que quieres enviar los cambios cuando no quieras enviarlos a la rama maestra.</a:t>
            </a:r>
            <a:endParaRPr sz="18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nvSpPr>
        <p:spPr>
          <a:xfrm>
            <a:off x="534750" y="367850"/>
            <a:ext cx="34698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1" i="0" lang="es" sz="2800" u="none" cap="none" strike="noStrike">
                <a:solidFill>
                  <a:srgbClr val="002060"/>
                </a:solidFill>
                <a:latin typeface="Arial"/>
                <a:ea typeface="Arial"/>
                <a:cs typeface="Arial"/>
                <a:sym typeface="Arial"/>
              </a:rPr>
              <a:t>Git pull</a:t>
            </a:r>
            <a:endParaRPr b="1" i="0" sz="2800" u="none" cap="none" strike="noStrike">
              <a:solidFill>
                <a:srgbClr val="002060"/>
              </a:solidFill>
              <a:latin typeface="Arial"/>
              <a:ea typeface="Arial"/>
              <a:cs typeface="Arial"/>
              <a:sym typeface="Arial"/>
            </a:endParaRPr>
          </a:p>
        </p:txBody>
      </p:sp>
      <p:sp>
        <p:nvSpPr>
          <p:cNvPr id="176" name="Google Shape;176;p11"/>
          <p:cNvSpPr txBox="1"/>
          <p:nvPr/>
        </p:nvSpPr>
        <p:spPr>
          <a:xfrm>
            <a:off x="534750" y="981775"/>
            <a:ext cx="8302200" cy="1177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 sz="1800" u="none" cap="none" strike="noStrike">
                <a:solidFill>
                  <a:srgbClr val="434343"/>
                </a:solidFill>
                <a:latin typeface="Arial"/>
                <a:ea typeface="Arial"/>
                <a:cs typeface="Arial"/>
                <a:sym typeface="Arial"/>
              </a:rPr>
              <a:t>Descarga cambios desde “repositorio remoto” al “repositorio local”.</a:t>
            </a:r>
            <a:br>
              <a:rPr b="0" i="0" lang="es" sz="1800" u="none" cap="none" strike="noStrike">
                <a:solidFill>
                  <a:srgbClr val="434343"/>
                </a:solidFill>
                <a:latin typeface="Arial"/>
                <a:ea typeface="Arial"/>
                <a:cs typeface="Arial"/>
                <a:sym typeface="Arial"/>
              </a:rPr>
            </a:br>
            <a:r>
              <a:rPr b="0" i="0" lang="es" sz="1800" u="none" cap="none" strike="noStrike">
                <a:solidFill>
                  <a:srgbClr val="434343"/>
                </a:solidFill>
                <a:latin typeface="Arial"/>
                <a:ea typeface="Arial"/>
                <a:cs typeface="Arial"/>
                <a:sym typeface="Arial"/>
              </a:rPr>
              <a:t>Usado para recuperar cambios realizados por los demás desarrolladores</a:t>
            </a:r>
            <a:r>
              <a:rPr lang="es" sz="1800">
                <a:solidFill>
                  <a:srgbClr val="434343"/>
                </a:solidFill>
              </a:rPr>
              <a:t>, fusiona todos los cambios que se han hecho en el repositorio remoto con el directorio de trabajo local.</a:t>
            </a:r>
            <a:endParaRPr sz="1800">
              <a:solidFill>
                <a:srgbClr val="434343"/>
              </a:solidFill>
            </a:endParaRPr>
          </a:p>
        </p:txBody>
      </p:sp>
      <p:pic>
        <p:nvPicPr>
          <p:cNvPr id="177" name="Google Shape;177;p11"/>
          <p:cNvPicPr preferRelativeResize="0"/>
          <p:nvPr/>
        </p:nvPicPr>
        <p:blipFill rotWithShape="1">
          <a:blip r:embed="rId3">
            <a:alphaModFix/>
          </a:blip>
          <a:srcRect b="0" l="0" r="0" t="0"/>
          <a:stretch/>
        </p:blipFill>
        <p:spPr>
          <a:xfrm>
            <a:off x="3552675" y="2420800"/>
            <a:ext cx="4915726" cy="2570301"/>
          </a:xfrm>
          <a:prstGeom prst="rect">
            <a:avLst/>
          </a:prstGeom>
          <a:noFill/>
          <a:ln>
            <a:noFill/>
          </a:ln>
        </p:spPr>
      </p:pic>
      <p:sp>
        <p:nvSpPr>
          <p:cNvPr id="178" name="Google Shape;178;p11"/>
          <p:cNvSpPr/>
          <p:nvPr/>
        </p:nvSpPr>
        <p:spPr>
          <a:xfrm rot="3426810">
            <a:off x="7052188" y="3723313"/>
            <a:ext cx="498364" cy="300067"/>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9" name="Google Shape;179;p11"/>
          <p:cNvPicPr preferRelativeResize="0"/>
          <p:nvPr/>
        </p:nvPicPr>
        <p:blipFill rotWithShape="1">
          <a:blip r:embed="rId4">
            <a:alphaModFix/>
          </a:blip>
          <a:srcRect b="0" l="0" r="0" t="0"/>
          <a:stretch/>
        </p:blipFill>
        <p:spPr>
          <a:xfrm>
            <a:off x="534750" y="2802675"/>
            <a:ext cx="2597100" cy="1361375"/>
          </a:xfrm>
          <a:prstGeom prst="rect">
            <a:avLst/>
          </a:prstGeom>
          <a:noFill/>
          <a:ln>
            <a:noFill/>
          </a:ln>
          <a:effectLst>
            <a:outerShdw blurRad="57150" rotWithShape="0" algn="bl" dir="5400000" dist="19050">
              <a:srgbClr val="000000">
                <a:alpha val="50000"/>
              </a:srgbClr>
            </a:outerShdw>
          </a:effectLst>
        </p:spPr>
      </p:pic>
      <p:pic>
        <p:nvPicPr>
          <p:cNvPr id="180" name="Google Shape;180;p11"/>
          <p:cNvPicPr preferRelativeResize="0"/>
          <p:nvPr/>
        </p:nvPicPr>
        <p:blipFill rotWithShape="1">
          <a:blip r:embed="rId5">
            <a:alphaModFix/>
          </a:blip>
          <a:srcRect b="0" l="0" r="0" t="0"/>
          <a:stretch/>
        </p:blipFill>
        <p:spPr>
          <a:xfrm>
            <a:off x="7543050" y="254050"/>
            <a:ext cx="1293749" cy="727726"/>
          </a:xfrm>
          <a:prstGeom prst="rect">
            <a:avLst/>
          </a:prstGeom>
          <a:noFill/>
          <a:ln>
            <a:noFill/>
          </a:ln>
        </p:spPr>
      </p:pic>
      <p:pic>
        <p:nvPicPr>
          <p:cNvPr id="181" name="Google Shape;181;p11"/>
          <p:cNvPicPr preferRelativeResize="0"/>
          <p:nvPr/>
        </p:nvPicPr>
        <p:blipFill>
          <a:blip r:embed="rId6">
            <a:alphaModFix/>
          </a:blip>
          <a:stretch>
            <a:fillRect/>
          </a:stretch>
        </p:blipFill>
        <p:spPr>
          <a:xfrm>
            <a:off x="8468400" y="4467900"/>
            <a:ext cx="523200" cy="523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2"/>
          <p:cNvSpPr txBox="1"/>
          <p:nvPr/>
        </p:nvSpPr>
        <p:spPr>
          <a:xfrm>
            <a:off x="534775" y="367850"/>
            <a:ext cx="34698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1" i="0" lang="es" sz="2800" u="none" cap="none" strike="noStrike">
                <a:solidFill>
                  <a:srgbClr val="002060"/>
                </a:solidFill>
                <a:latin typeface="Arial"/>
                <a:ea typeface="Arial"/>
                <a:cs typeface="Arial"/>
                <a:sym typeface="Arial"/>
              </a:rPr>
              <a:t>Git status</a:t>
            </a:r>
            <a:endParaRPr b="1" i="0" sz="2800" u="none" cap="none" strike="noStrike">
              <a:solidFill>
                <a:srgbClr val="002060"/>
              </a:solidFill>
              <a:latin typeface="Arial"/>
              <a:ea typeface="Arial"/>
              <a:cs typeface="Arial"/>
              <a:sym typeface="Arial"/>
            </a:endParaRPr>
          </a:p>
        </p:txBody>
      </p:sp>
      <p:sp>
        <p:nvSpPr>
          <p:cNvPr id="187" name="Google Shape;187;p12"/>
          <p:cNvSpPr txBox="1"/>
          <p:nvPr/>
        </p:nvSpPr>
        <p:spPr>
          <a:xfrm>
            <a:off x="534775" y="981775"/>
            <a:ext cx="8301900" cy="623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 sz="1800" u="none" cap="none" strike="noStrike">
                <a:solidFill>
                  <a:srgbClr val="434343"/>
                </a:solidFill>
                <a:latin typeface="Arial"/>
                <a:ea typeface="Arial"/>
                <a:cs typeface="Arial"/>
                <a:sym typeface="Arial"/>
              </a:rPr>
              <a:t>Nos muestra los archivos modificados en “staging” y “no staging” después del </a:t>
            </a:r>
            <a:r>
              <a:rPr lang="es" sz="1800">
                <a:solidFill>
                  <a:srgbClr val="434343"/>
                </a:solidFill>
              </a:rPr>
              <a:t>último</a:t>
            </a:r>
            <a:r>
              <a:rPr b="0" i="0" lang="es" sz="1800" u="none" cap="none" strike="noStrike">
                <a:solidFill>
                  <a:srgbClr val="434343"/>
                </a:solidFill>
                <a:latin typeface="Arial"/>
                <a:ea typeface="Arial"/>
                <a:cs typeface="Arial"/>
                <a:sym typeface="Arial"/>
              </a:rPr>
              <a:t> commit</a:t>
            </a:r>
            <a:endParaRPr b="0" i="0" sz="1800" u="none" cap="none" strike="noStrike">
              <a:solidFill>
                <a:srgbClr val="434343"/>
              </a:solidFill>
              <a:latin typeface="Arial"/>
              <a:ea typeface="Arial"/>
              <a:cs typeface="Arial"/>
              <a:sym typeface="Arial"/>
            </a:endParaRPr>
          </a:p>
        </p:txBody>
      </p:sp>
      <p:pic>
        <p:nvPicPr>
          <p:cNvPr id="188" name="Google Shape;188;p12"/>
          <p:cNvPicPr preferRelativeResize="0"/>
          <p:nvPr/>
        </p:nvPicPr>
        <p:blipFill rotWithShape="1">
          <a:blip r:embed="rId3">
            <a:alphaModFix/>
          </a:blip>
          <a:srcRect b="0" l="0" r="59564" t="0"/>
          <a:stretch/>
        </p:blipFill>
        <p:spPr>
          <a:xfrm>
            <a:off x="2749025" y="1758138"/>
            <a:ext cx="3645950" cy="1627225"/>
          </a:xfrm>
          <a:prstGeom prst="rect">
            <a:avLst/>
          </a:prstGeom>
          <a:noFill/>
          <a:ln>
            <a:noFill/>
          </a:ln>
          <a:effectLst>
            <a:outerShdw blurRad="57150" rotWithShape="0" algn="bl" dir="5400000" dist="19050">
              <a:srgbClr val="000000">
                <a:alpha val="50000"/>
              </a:srgbClr>
            </a:outerShdw>
          </a:effectLst>
        </p:spPr>
      </p:pic>
      <p:pic>
        <p:nvPicPr>
          <p:cNvPr id="189" name="Google Shape;189;p12"/>
          <p:cNvPicPr preferRelativeResize="0"/>
          <p:nvPr/>
        </p:nvPicPr>
        <p:blipFill rotWithShape="1">
          <a:blip r:embed="rId4">
            <a:alphaModFix/>
          </a:blip>
          <a:srcRect b="0" l="0" r="0" t="0"/>
          <a:stretch/>
        </p:blipFill>
        <p:spPr>
          <a:xfrm>
            <a:off x="7543050" y="254050"/>
            <a:ext cx="1293749" cy="727726"/>
          </a:xfrm>
          <a:prstGeom prst="rect">
            <a:avLst/>
          </a:prstGeom>
          <a:noFill/>
          <a:ln>
            <a:noFill/>
          </a:ln>
        </p:spPr>
      </p:pic>
      <p:pic>
        <p:nvPicPr>
          <p:cNvPr id="190" name="Google Shape;190;p12"/>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191" name="Google Shape;191;p12"/>
          <p:cNvSpPr txBox="1"/>
          <p:nvPr/>
        </p:nvSpPr>
        <p:spPr>
          <a:xfrm>
            <a:off x="534775" y="3538350"/>
            <a:ext cx="8301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rgbClr val="434343"/>
                </a:solidFill>
              </a:rPr>
              <a:t>Es decir, m</a:t>
            </a:r>
            <a:r>
              <a:rPr lang="es" sz="1800">
                <a:solidFill>
                  <a:srgbClr val="434343"/>
                </a:solidFill>
              </a:rPr>
              <a:t>uestra la lista de los archivos que se han cambiado junto con los archivos que están por ser preparados o confirmados.</a:t>
            </a:r>
            <a:endParaRPr sz="1800">
              <a:solidFill>
                <a:srgbClr val="43434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3"/>
          <p:cNvSpPr txBox="1"/>
          <p:nvPr/>
        </p:nvSpPr>
        <p:spPr>
          <a:xfrm>
            <a:off x="534750" y="367863"/>
            <a:ext cx="34698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1" i="0" lang="es" sz="2800" u="none" cap="none" strike="noStrike">
                <a:solidFill>
                  <a:srgbClr val="002060"/>
                </a:solidFill>
                <a:latin typeface="Arial"/>
                <a:ea typeface="Arial"/>
                <a:cs typeface="Arial"/>
                <a:sym typeface="Arial"/>
              </a:rPr>
              <a:t>Git merge</a:t>
            </a:r>
            <a:endParaRPr b="1" i="0" sz="2800" u="none" cap="none" strike="noStrike">
              <a:solidFill>
                <a:srgbClr val="002060"/>
              </a:solidFill>
              <a:latin typeface="Arial"/>
              <a:ea typeface="Arial"/>
              <a:cs typeface="Arial"/>
              <a:sym typeface="Arial"/>
            </a:endParaRPr>
          </a:p>
        </p:txBody>
      </p:sp>
      <p:sp>
        <p:nvSpPr>
          <p:cNvPr id="197" name="Google Shape;197;p13"/>
          <p:cNvSpPr txBox="1"/>
          <p:nvPr/>
        </p:nvSpPr>
        <p:spPr>
          <a:xfrm>
            <a:off x="534750" y="981775"/>
            <a:ext cx="65697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 sz="1800" u="none" cap="none" strike="noStrike">
                <a:solidFill>
                  <a:srgbClr val="434343"/>
                </a:solidFill>
                <a:latin typeface="Arial"/>
                <a:ea typeface="Arial"/>
                <a:cs typeface="Arial"/>
                <a:sym typeface="Arial"/>
              </a:rPr>
              <a:t>Une cambios entre “repositorio local” y “working directory”</a:t>
            </a:r>
            <a:endParaRPr b="0" i="0" sz="1800" u="none" cap="none" strike="noStrike">
              <a:solidFill>
                <a:srgbClr val="434343"/>
              </a:solidFill>
              <a:latin typeface="Arial"/>
              <a:ea typeface="Arial"/>
              <a:cs typeface="Arial"/>
              <a:sym typeface="Arial"/>
            </a:endParaRPr>
          </a:p>
        </p:txBody>
      </p:sp>
      <p:pic>
        <p:nvPicPr>
          <p:cNvPr id="198" name="Google Shape;198;p13"/>
          <p:cNvPicPr preferRelativeResize="0"/>
          <p:nvPr/>
        </p:nvPicPr>
        <p:blipFill rotWithShape="1">
          <a:blip r:embed="rId3">
            <a:alphaModFix/>
          </a:blip>
          <a:srcRect b="0" l="0" r="0" t="0"/>
          <a:stretch/>
        </p:blipFill>
        <p:spPr>
          <a:xfrm>
            <a:off x="534750" y="1678438"/>
            <a:ext cx="2978800" cy="1423200"/>
          </a:xfrm>
          <a:prstGeom prst="rect">
            <a:avLst/>
          </a:prstGeom>
          <a:noFill/>
          <a:ln>
            <a:noFill/>
          </a:ln>
          <a:effectLst>
            <a:outerShdw blurRad="57150" rotWithShape="0" algn="bl" dir="5400000" dist="19050">
              <a:srgbClr val="000000">
                <a:alpha val="50000"/>
              </a:srgbClr>
            </a:outerShdw>
          </a:effectLst>
        </p:spPr>
      </p:pic>
      <p:pic>
        <p:nvPicPr>
          <p:cNvPr id="199" name="Google Shape;199;p13"/>
          <p:cNvPicPr preferRelativeResize="0"/>
          <p:nvPr/>
        </p:nvPicPr>
        <p:blipFill rotWithShape="1">
          <a:blip r:embed="rId4">
            <a:alphaModFix/>
          </a:blip>
          <a:srcRect b="0" l="0" r="0" t="0"/>
          <a:stretch/>
        </p:blipFill>
        <p:spPr>
          <a:xfrm>
            <a:off x="3780550" y="1402949"/>
            <a:ext cx="5056255" cy="2643774"/>
          </a:xfrm>
          <a:prstGeom prst="rect">
            <a:avLst/>
          </a:prstGeom>
          <a:noFill/>
          <a:ln>
            <a:noFill/>
          </a:ln>
        </p:spPr>
      </p:pic>
      <p:sp>
        <p:nvSpPr>
          <p:cNvPr id="200" name="Google Shape;200;p13"/>
          <p:cNvSpPr/>
          <p:nvPr/>
        </p:nvSpPr>
        <p:spPr>
          <a:xfrm>
            <a:off x="4251950" y="3778525"/>
            <a:ext cx="2059500" cy="268200"/>
          </a:xfrm>
          <a:prstGeom prst="leftRightArrowCallout">
            <a:avLst>
              <a:gd fmla="val 25000" name="adj1"/>
              <a:gd fmla="val 25000" name="adj2"/>
              <a:gd fmla="val 25000" name="adj3"/>
              <a:gd fmla="val 48123" name="adj4"/>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ial"/>
                <a:ea typeface="Arial"/>
                <a:cs typeface="Arial"/>
                <a:sym typeface="Arial"/>
              </a:rPr>
              <a:t>merge</a:t>
            </a:r>
            <a:endParaRPr b="0" i="0" sz="1400" u="none" cap="none" strike="noStrike">
              <a:solidFill>
                <a:srgbClr val="000000"/>
              </a:solidFill>
              <a:latin typeface="Arial"/>
              <a:ea typeface="Arial"/>
              <a:cs typeface="Arial"/>
              <a:sym typeface="Arial"/>
            </a:endParaRPr>
          </a:p>
        </p:txBody>
      </p:sp>
      <p:pic>
        <p:nvPicPr>
          <p:cNvPr id="201" name="Google Shape;201;p13"/>
          <p:cNvPicPr preferRelativeResize="0"/>
          <p:nvPr/>
        </p:nvPicPr>
        <p:blipFill rotWithShape="1">
          <a:blip r:embed="rId5">
            <a:alphaModFix/>
          </a:blip>
          <a:srcRect b="0" l="0" r="0" t="0"/>
          <a:stretch/>
        </p:blipFill>
        <p:spPr>
          <a:xfrm>
            <a:off x="7543050" y="254050"/>
            <a:ext cx="1293749" cy="727726"/>
          </a:xfrm>
          <a:prstGeom prst="rect">
            <a:avLst/>
          </a:prstGeom>
          <a:noFill/>
          <a:ln>
            <a:noFill/>
          </a:ln>
        </p:spPr>
      </p:pic>
      <p:pic>
        <p:nvPicPr>
          <p:cNvPr id="202" name="Google Shape;202;p13"/>
          <p:cNvPicPr preferRelativeResize="0"/>
          <p:nvPr/>
        </p:nvPicPr>
        <p:blipFill>
          <a:blip r:embed="rId6">
            <a:alphaModFix/>
          </a:blip>
          <a:stretch>
            <a:fillRect/>
          </a:stretch>
        </p:blipFill>
        <p:spPr>
          <a:xfrm>
            <a:off x="8468400" y="4467900"/>
            <a:ext cx="523200" cy="523200"/>
          </a:xfrm>
          <a:prstGeom prst="rect">
            <a:avLst/>
          </a:prstGeom>
          <a:noFill/>
          <a:ln>
            <a:noFill/>
          </a:ln>
        </p:spPr>
      </p:pic>
      <p:sp>
        <p:nvSpPr>
          <p:cNvPr id="203" name="Google Shape;203;p13"/>
          <p:cNvSpPr txBox="1"/>
          <p:nvPr/>
        </p:nvSpPr>
        <p:spPr>
          <a:xfrm>
            <a:off x="534750" y="3452100"/>
            <a:ext cx="3359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rgbClr val="434343"/>
                </a:solidFill>
              </a:rPr>
              <a:t>También</a:t>
            </a:r>
            <a:r>
              <a:rPr lang="es" sz="1800">
                <a:solidFill>
                  <a:srgbClr val="434343"/>
                </a:solidFill>
              </a:rPr>
              <a:t> s</a:t>
            </a:r>
            <a:r>
              <a:rPr lang="es" sz="1800">
                <a:solidFill>
                  <a:srgbClr val="434343"/>
                </a:solidFill>
              </a:rPr>
              <a:t>e usa para fusionar una rama con otra rama activa:</a:t>
            </a:r>
            <a:endParaRPr sz="1800">
              <a:solidFill>
                <a:srgbClr val="434343"/>
              </a:solidFill>
            </a:endParaRPr>
          </a:p>
          <a:p>
            <a:pPr indent="0" lvl="0" marL="0" marR="190500" rtl="0" algn="l">
              <a:lnSpc>
                <a:spcPct val="115000"/>
              </a:lnSpc>
              <a:spcBef>
                <a:spcPts val="0"/>
              </a:spcBef>
              <a:spcAft>
                <a:spcPts val="0"/>
              </a:spcAft>
              <a:buNone/>
            </a:pPr>
            <a:r>
              <a:rPr lang="es" sz="1800">
                <a:solidFill>
                  <a:srgbClr val="434343"/>
                </a:solidFill>
                <a:latin typeface="Consolas"/>
                <a:ea typeface="Consolas"/>
                <a:cs typeface="Consolas"/>
                <a:sym typeface="Consolas"/>
              </a:rPr>
              <a:t>git merge &lt;branch-name&gt;</a:t>
            </a:r>
            <a:endParaRPr sz="1800">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4"/>
          <p:cNvSpPr txBox="1"/>
          <p:nvPr/>
        </p:nvSpPr>
        <p:spPr>
          <a:xfrm>
            <a:off x="534785" y="367856"/>
            <a:ext cx="34698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1" i="0" lang="es" sz="2800" u="none" cap="none" strike="noStrike">
                <a:solidFill>
                  <a:srgbClr val="002060"/>
                </a:solidFill>
                <a:latin typeface="Arial"/>
                <a:ea typeface="Arial"/>
                <a:cs typeface="Arial"/>
                <a:sym typeface="Arial"/>
              </a:rPr>
              <a:t>Git checkout</a:t>
            </a:r>
            <a:endParaRPr b="1" i="0" sz="2800" u="none" cap="none" strike="noStrike">
              <a:solidFill>
                <a:srgbClr val="002060"/>
              </a:solidFill>
              <a:latin typeface="Arial"/>
              <a:ea typeface="Arial"/>
              <a:cs typeface="Arial"/>
              <a:sym typeface="Arial"/>
            </a:endParaRPr>
          </a:p>
        </p:txBody>
      </p:sp>
      <p:sp>
        <p:nvSpPr>
          <p:cNvPr id="209" name="Google Shape;209;p14"/>
          <p:cNvSpPr txBox="1"/>
          <p:nvPr/>
        </p:nvSpPr>
        <p:spPr>
          <a:xfrm>
            <a:off x="578225" y="981775"/>
            <a:ext cx="82587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 sz="1800" u="none" cap="none" strike="noStrike">
                <a:solidFill>
                  <a:srgbClr val="434343"/>
                </a:solidFill>
                <a:latin typeface="Arial"/>
                <a:ea typeface="Arial"/>
                <a:cs typeface="Arial"/>
                <a:sym typeface="Arial"/>
              </a:rPr>
              <a:t>Nos permite cambiarnos de rama del código. </a:t>
            </a:r>
            <a:endParaRPr sz="1800">
              <a:solidFill>
                <a:srgbClr val="434343"/>
              </a:solidFill>
            </a:endParaRPr>
          </a:p>
        </p:txBody>
      </p:sp>
      <p:pic>
        <p:nvPicPr>
          <p:cNvPr id="210" name="Google Shape;210;p14"/>
          <p:cNvPicPr preferRelativeResize="0"/>
          <p:nvPr/>
        </p:nvPicPr>
        <p:blipFill rotWithShape="1">
          <a:blip r:embed="rId3">
            <a:alphaModFix/>
          </a:blip>
          <a:srcRect b="0" l="0" r="0" t="0"/>
          <a:stretch/>
        </p:blipFill>
        <p:spPr>
          <a:xfrm>
            <a:off x="949463" y="1566313"/>
            <a:ext cx="7516224" cy="1370250"/>
          </a:xfrm>
          <a:prstGeom prst="rect">
            <a:avLst/>
          </a:prstGeom>
          <a:noFill/>
          <a:ln>
            <a:noFill/>
          </a:ln>
          <a:effectLst>
            <a:outerShdw blurRad="57150" rotWithShape="0" algn="bl" dir="5400000" dist="19050">
              <a:srgbClr val="000000">
                <a:alpha val="50000"/>
              </a:srgbClr>
            </a:outerShdw>
          </a:effectLst>
        </p:spPr>
      </p:pic>
      <p:pic>
        <p:nvPicPr>
          <p:cNvPr id="211" name="Google Shape;211;p14"/>
          <p:cNvPicPr preferRelativeResize="0"/>
          <p:nvPr/>
        </p:nvPicPr>
        <p:blipFill rotWithShape="1">
          <a:blip r:embed="rId4">
            <a:alphaModFix/>
          </a:blip>
          <a:srcRect b="0" l="0" r="0" t="0"/>
          <a:stretch/>
        </p:blipFill>
        <p:spPr>
          <a:xfrm>
            <a:off x="7543050" y="254050"/>
            <a:ext cx="1293749" cy="727726"/>
          </a:xfrm>
          <a:prstGeom prst="rect">
            <a:avLst/>
          </a:prstGeom>
          <a:noFill/>
          <a:ln>
            <a:noFill/>
          </a:ln>
        </p:spPr>
      </p:pic>
      <p:pic>
        <p:nvPicPr>
          <p:cNvPr id="212" name="Google Shape;212;p14"/>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213" name="Google Shape;213;p14"/>
          <p:cNvSpPr txBox="1"/>
          <p:nvPr/>
        </p:nvSpPr>
        <p:spPr>
          <a:xfrm>
            <a:off x="578225" y="3174900"/>
            <a:ext cx="8258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rgbClr val="434343"/>
                </a:solidFill>
              </a:rPr>
              <a:t>También crea ramas y te ayuda a navegar entre ellas. Por ejemplo, el siguiente comando crea una nueva y automáticamente se cambia a ella:</a:t>
            </a:r>
            <a:endParaRPr sz="1800">
              <a:solidFill>
                <a:srgbClr val="434343"/>
              </a:solidFill>
            </a:endParaRPr>
          </a:p>
          <a:p>
            <a:pPr indent="0" lvl="0" marL="0" rtl="0" algn="l">
              <a:spcBef>
                <a:spcPts val="0"/>
              </a:spcBef>
              <a:spcAft>
                <a:spcPts val="0"/>
              </a:spcAft>
              <a:buNone/>
            </a:pPr>
            <a:r>
              <a:t/>
            </a:r>
            <a:endParaRPr sz="1800">
              <a:solidFill>
                <a:srgbClr val="434343"/>
              </a:solidFill>
            </a:endParaRPr>
          </a:p>
          <a:p>
            <a:pPr indent="0" lvl="0" marL="0" rtl="0" algn="ctr">
              <a:spcBef>
                <a:spcPts val="0"/>
              </a:spcBef>
              <a:spcAft>
                <a:spcPts val="0"/>
              </a:spcAft>
              <a:buNone/>
            </a:pPr>
            <a:r>
              <a:rPr lang="es" sz="1800">
                <a:solidFill>
                  <a:srgbClr val="434343"/>
                </a:solidFill>
                <a:latin typeface="Consolas"/>
                <a:ea typeface="Consolas"/>
                <a:cs typeface="Consolas"/>
                <a:sym typeface="Consolas"/>
              </a:rPr>
              <a:t>command git checkout -b &lt;branch-name&gt;</a:t>
            </a:r>
            <a:endParaRPr sz="1800">
              <a:solidFill>
                <a:srgbClr val="434343"/>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f7e8b81c4b_0_49"/>
          <p:cNvSpPr txBox="1"/>
          <p:nvPr/>
        </p:nvSpPr>
        <p:spPr>
          <a:xfrm>
            <a:off x="534769" y="367850"/>
            <a:ext cx="55230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1" lang="es" sz="2800">
                <a:solidFill>
                  <a:srgbClr val="002060"/>
                </a:solidFill>
              </a:rPr>
              <a:t>Otros comandos GIT</a:t>
            </a:r>
            <a:endParaRPr b="1" i="0" sz="2800" u="none" cap="none" strike="noStrike">
              <a:solidFill>
                <a:srgbClr val="002060"/>
              </a:solidFill>
              <a:latin typeface="Arial"/>
              <a:ea typeface="Arial"/>
              <a:cs typeface="Arial"/>
              <a:sym typeface="Arial"/>
            </a:endParaRPr>
          </a:p>
        </p:txBody>
      </p:sp>
      <p:pic>
        <p:nvPicPr>
          <p:cNvPr id="219" name="Google Shape;219;g1f7e8b81c4b_0_49"/>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220" name="Google Shape;220;g1f7e8b81c4b_0_49">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pic>
        <p:nvPicPr>
          <p:cNvPr id="221" name="Google Shape;221;g1f7e8b81c4b_0_49"/>
          <p:cNvPicPr preferRelativeResize="0"/>
          <p:nvPr/>
        </p:nvPicPr>
        <p:blipFill>
          <a:blip r:embed="rId6">
            <a:alphaModFix/>
          </a:blip>
          <a:stretch>
            <a:fillRect/>
          </a:stretch>
        </p:blipFill>
        <p:spPr>
          <a:xfrm>
            <a:off x="1487100" y="867950"/>
            <a:ext cx="6169797" cy="41231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d0f7e762da_0_0"/>
          <p:cNvSpPr txBox="1"/>
          <p:nvPr/>
        </p:nvSpPr>
        <p:spPr>
          <a:xfrm>
            <a:off x="534769" y="367850"/>
            <a:ext cx="55230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1" lang="es" sz="2800">
                <a:solidFill>
                  <a:srgbClr val="002060"/>
                </a:solidFill>
              </a:rPr>
              <a:t>Gitflow</a:t>
            </a:r>
            <a:endParaRPr b="1" i="0" sz="2800" u="none" cap="none" strike="noStrike">
              <a:solidFill>
                <a:srgbClr val="002060"/>
              </a:solidFill>
              <a:latin typeface="Arial"/>
              <a:ea typeface="Arial"/>
              <a:cs typeface="Arial"/>
              <a:sym typeface="Arial"/>
            </a:endParaRPr>
          </a:p>
        </p:txBody>
      </p:sp>
      <p:pic>
        <p:nvPicPr>
          <p:cNvPr id="227" name="Google Shape;227;g2d0f7e762da_0_0"/>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228" name="Google Shape;228;g2d0f7e762da_0_0">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pic>
        <p:nvPicPr>
          <p:cNvPr id="229" name="Google Shape;229;g2d0f7e762da_0_0"/>
          <p:cNvPicPr preferRelativeResize="0"/>
          <p:nvPr/>
        </p:nvPicPr>
        <p:blipFill>
          <a:blip r:embed="rId6">
            <a:alphaModFix/>
          </a:blip>
          <a:stretch>
            <a:fillRect/>
          </a:stretch>
        </p:blipFill>
        <p:spPr>
          <a:xfrm>
            <a:off x="1778818" y="867950"/>
            <a:ext cx="5764233" cy="412314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2cb9d3b6d57_0_15"/>
          <p:cNvSpPr txBox="1"/>
          <p:nvPr/>
        </p:nvSpPr>
        <p:spPr>
          <a:xfrm>
            <a:off x="534774" y="981763"/>
            <a:ext cx="8154900" cy="394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 sz="1800" u="none" cap="none" strike="noStrike">
                <a:solidFill>
                  <a:srgbClr val="434343"/>
                </a:solidFill>
                <a:latin typeface="Arial"/>
                <a:ea typeface="Arial"/>
                <a:cs typeface="Arial"/>
                <a:sym typeface="Arial"/>
              </a:rPr>
              <a:t>Los repositorios y archivos digitales de acceso abierto son espacios virtuales, con soporte de base de datos, en los que se puede depositar documentación científica de todo tipo y en todos los formatos posibles.</a:t>
            </a:r>
            <a:endParaRPr b="0" i="0" sz="1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sz="1800">
              <a:solidFill>
                <a:srgbClr val="434343"/>
              </a:solidFill>
            </a:endParaRPr>
          </a:p>
          <a:p>
            <a:pPr indent="0" lvl="0" marL="0" rtl="0" algn="l">
              <a:spcBef>
                <a:spcPts val="0"/>
              </a:spcBef>
              <a:spcAft>
                <a:spcPts val="0"/>
              </a:spcAft>
              <a:buClr>
                <a:schemeClr val="dk1"/>
              </a:buClr>
              <a:buSzPts val="1100"/>
              <a:buFont typeface="Arial"/>
              <a:buNone/>
            </a:pPr>
            <a:r>
              <a:rPr lang="es" sz="1800">
                <a:solidFill>
                  <a:srgbClr val="434343"/>
                </a:solidFill>
              </a:rPr>
              <a:t>En Programación, un </a:t>
            </a:r>
            <a:r>
              <a:rPr b="1" lang="es" sz="1800">
                <a:solidFill>
                  <a:srgbClr val="434343"/>
                </a:solidFill>
              </a:rPr>
              <a:t>repositorio </a:t>
            </a:r>
            <a:r>
              <a:rPr lang="es" sz="1800">
                <a:solidFill>
                  <a:srgbClr val="434343"/>
                </a:solidFill>
              </a:rPr>
              <a:t>es un espacio donde se almacenan y gestionan los archivos de un proyecto de software, generalmente utilizando un sistema de control de versiones como Git. Este permite a los desarrolladores colaborar en el código fuente, mantener un historial de cambios, y coordinar el desarrollo. Pueden ser locales, almacenados en la máquina del desarrollador, o remotos, alojados en plataformas como GitHub, GitLab o Bitbucket.</a:t>
            </a:r>
            <a:endParaRPr sz="1800">
              <a:solidFill>
                <a:srgbClr val="434343"/>
              </a:solidFill>
            </a:endParaRPr>
          </a:p>
          <a:p>
            <a:pPr indent="0" lvl="0" marL="0" rtl="0" algn="l">
              <a:spcBef>
                <a:spcPts val="0"/>
              </a:spcBef>
              <a:spcAft>
                <a:spcPts val="0"/>
              </a:spcAft>
              <a:buClr>
                <a:schemeClr val="dk1"/>
              </a:buClr>
              <a:buSzPts val="1100"/>
              <a:buFont typeface="Arial"/>
              <a:buNone/>
            </a:pPr>
            <a:r>
              <a:t/>
            </a:r>
            <a:endParaRPr sz="1800">
              <a:solidFill>
                <a:srgbClr val="434343"/>
              </a:solidFill>
            </a:endParaRPr>
          </a:p>
          <a:p>
            <a:pPr indent="0" lvl="0" marL="0" rtl="0" algn="l">
              <a:spcBef>
                <a:spcPts val="0"/>
              </a:spcBef>
              <a:spcAft>
                <a:spcPts val="0"/>
              </a:spcAft>
              <a:buClr>
                <a:schemeClr val="dk1"/>
              </a:buClr>
              <a:buSzPts val="1100"/>
              <a:buFont typeface="Arial"/>
              <a:buNone/>
            </a:pPr>
            <a:r>
              <a:rPr lang="es" sz="1800">
                <a:solidFill>
                  <a:srgbClr val="434343"/>
                </a:solidFill>
              </a:rPr>
              <a:t>El </a:t>
            </a:r>
            <a:r>
              <a:rPr b="1" lang="es" sz="1800">
                <a:solidFill>
                  <a:srgbClr val="434343"/>
                </a:solidFill>
              </a:rPr>
              <a:t>flujo de trabajo</a:t>
            </a:r>
            <a:r>
              <a:rPr lang="es" sz="1800">
                <a:solidFill>
                  <a:srgbClr val="434343"/>
                </a:solidFill>
              </a:rPr>
              <a:t> se refiere a la serie de pasos o actividades que un desarrollador sigue para completar una tarea específica o llevar a cabo un proceso en el desarrollo de software.</a:t>
            </a:r>
            <a:endParaRPr sz="1800">
              <a:solidFill>
                <a:srgbClr val="434343"/>
              </a:solidFill>
            </a:endParaRPr>
          </a:p>
        </p:txBody>
      </p:sp>
      <p:pic>
        <p:nvPicPr>
          <p:cNvPr id="63" name="Google Shape;63;g2cb9d3b6d57_0_15"/>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64" name="Google Shape;64;g2cb9d3b6d57_0_15"/>
          <p:cNvPicPr preferRelativeResize="0"/>
          <p:nvPr/>
        </p:nvPicPr>
        <p:blipFill>
          <a:blip r:embed="rId4">
            <a:alphaModFix/>
          </a:blip>
          <a:stretch>
            <a:fillRect/>
          </a:stretch>
        </p:blipFill>
        <p:spPr>
          <a:xfrm>
            <a:off x="8468400" y="4467900"/>
            <a:ext cx="523200" cy="523200"/>
          </a:xfrm>
          <a:prstGeom prst="rect">
            <a:avLst/>
          </a:prstGeom>
          <a:noFill/>
          <a:ln>
            <a:noFill/>
          </a:ln>
        </p:spPr>
      </p:pic>
      <p:sp>
        <p:nvSpPr>
          <p:cNvPr id="65" name="Google Shape;65;g2cb9d3b6d57_0_15"/>
          <p:cNvSpPr txBox="1"/>
          <p:nvPr/>
        </p:nvSpPr>
        <p:spPr>
          <a:xfrm>
            <a:off x="534775" y="356300"/>
            <a:ext cx="44952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 sz="2800">
                <a:solidFill>
                  <a:srgbClr val="002060"/>
                </a:solidFill>
              </a:rPr>
              <a:t>Conceptos</a:t>
            </a:r>
            <a:endParaRPr b="1" sz="2800">
              <a:solidFill>
                <a:srgbClr val="00206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nvSpPr>
        <p:spPr>
          <a:xfrm>
            <a:off x="534760" y="367850"/>
            <a:ext cx="34698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1" i="0" lang="es" sz="2800" u="none" cap="none" strike="noStrike">
                <a:solidFill>
                  <a:srgbClr val="002060"/>
                </a:solidFill>
                <a:latin typeface="Arial"/>
                <a:ea typeface="Arial"/>
                <a:cs typeface="Arial"/>
                <a:sym typeface="Arial"/>
              </a:rPr>
              <a:t>Repositorio Git</a:t>
            </a:r>
            <a:endParaRPr b="1" i="0" sz="2800" u="none" cap="none" strike="noStrike">
              <a:solidFill>
                <a:srgbClr val="002060"/>
              </a:solidFill>
              <a:latin typeface="Arial"/>
              <a:ea typeface="Arial"/>
              <a:cs typeface="Arial"/>
              <a:sym typeface="Arial"/>
            </a:endParaRPr>
          </a:p>
        </p:txBody>
      </p:sp>
      <p:sp>
        <p:nvSpPr>
          <p:cNvPr id="71" name="Google Shape;71;p2"/>
          <p:cNvSpPr txBox="1"/>
          <p:nvPr/>
        </p:nvSpPr>
        <p:spPr>
          <a:xfrm>
            <a:off x="534760" y="1136866"/>
            <a:ext cx="8054100" cy="900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 sz="1800" u="none" cap="none" strike="noStrike">
                <a:solidFill>
                  <a:srgbClr val="434343"/>
                </a:solidFill>
                <a:latin typeface="Arial"/>
                <a:ea typeface="Arial"/>
                <a:cs typeface="Arial"/>
                <a:sym typeface="Arial"/>
              </a:rPr>
              <a:t>En Git </a:t>
            </a:r>
            <a:r>
              <a:rPr b="0" i="0" lang="es" sz="1800" u="none" cap="none" strike="noStrike">
                <a:solidFill>
                  <a:srgbClr val="434343"/>
                </a:solidFill>
                <a:latin typeface="Arial"/>
                <a:ea typeface="Arial"/>
                <a:cs typeface="Arial"/>
                <a:sym typeface="Arial"/>
              </a:rPr>
              <a:t>un</a:t>
            </a:r>
            <a:r>
              <a:rPr b="0" i="0" lang="es" sz="1800" u="none" cap="none" strike="noStrike">
                <a:solidFill>
                  <a:srgbClr val="434343"/>
                </a:solidFill>
                <a:latin typeface="Arial"/>
                <a:ea typeface="Arial"/>
                <a:cs typeface="Arial"/>
                <a:sym typeface="Arial"/>
              </a:rPr>
              <a:t> repositorio es un proyecto de software controlado por este sistema de control de versiones. Físicamente no es más que una carpeta del sistema de archivos con código fuente de una aplicación.</a:t>
            </a:r>
            <a:endParaRPr b="0" i="0" sz="1800" u="none" cap="none" strike="noStrike">
              <a:solidFill>
                <a:srgbClr val="434343"/>
              </a:solidFill>
              <a:latin typeface="Arial"/>
              <a:ea typeface="Arial"/>
              <a:cs typeface="Arial"/>
              <a:sym typeface="Arial"/>
            </a:endParaRPr>
          </a:p>
        </p:txBody>
      </p:sp>
      <p:pic>
        <p:nvPicPr>
          <p:cNvPr id="72" name="Google Shape;72;p2"/>
          <p:cNvPicPr preferRelativeResize="0"/>
          <p:nvPr/>
        </p:nvPicPr>
        <p:blipFill rotWithShape="1">
          <a:blip r:embed="rId3">
            <a:alphaModFix/>
          </a:blip>
          <a:srcRect b="0" l="0" r="0" t="0"/>
          <a:stretch/>
        </p:blipFill>
        <p:spPr>
          <a:xfrm>
            <a:off x="5213550" y="2252226"/>
            <a:ext cx="3286400" cy="1669275"/>
          </a:xfrm>
          <a:prstGeom prst="rect">
            <a:avLst/>
          </a:prstGeom>
          <a:noFill/>
          <a:ln>
            <a:noFill/>
          </a:ln>
          <a:effectLst>
            <a:outerShdw blurRad="57150" rotWithShape="0" algn="bl" dir="5400000" dist="19050">
              <a:srgbClr val="000000">
                <a:alpha val="50000"/>
              </a:srgbClr>
            </a:outerShdw>
          </a:effectLst>
        </p:spPr>
      </p:pic>
      <p:pic>
        <p:nvPicPr>
          <p:cNvPr id="73" name="Google Shape;73;p2"/>
          <p:cNvPicPr preferRelativeResize="0"/>
          <p:nvPr/>
        </p:nvPicPr>
        <p:blipFill rotWithShape="1">
          <a:blip r:embed="rId4">
            <a:alphaModFix/>
          </a:blip>
          <a:srcRect b="0" l="0" r="0" t="0"/>
          <a:stretch/>
        </p:blipFill>
        <p:spPr>
          <a:xfrm>
            <a:off x="7543050" y="254050"/>
            <a:ext cx="1293749" cy="727726"/>
          </a:xfrm>
          <a:prstGeom prst="rect">
            <a:avLst/>
          </a:prstGeom>
          <a:noFill/>
          <a:ln>
            <a:noFill/>
          </a:ln>
        </p:spPr>
      </p:pic>
      <p:pic>
        <p:nvPicPr>
          <p:cNvPr id="74" name="Google Shape;74;p2"/>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75" name="Google Shape;75;p2"/>
          <p:cNvSpPr txBox="1"/>
          <p:nvPr/>
        </p:nvSpPr>
        <p:spPr>
          <a:xfrm>
            <a:off x="534750" y="2252225"/>
            <a:ext cx="4678800" cy="2008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s" sz="1800" u="none" cap="none" strike="noStrike">
                <a:solidFill>
                  <a:srgbClr val="434343"/>
                </a:solidFill>
                <a:latin typeface="Arial"/>
                <a:ea typeface="Arial"/>
                <a:cs typeface="Arial"/>
                <a:sym typeface="Arial"/>
              </a:rPr>
              <a:t>Pasar de un sistema de control de versiones centralizado a Git cambia la forma en que tu equipo de desarrollo crea software. Y si tu empresa depende de su software para aplicaciones críticas, la modificación del flujo de trabajo de desarrollo afecta a toda la empresa.</a:t>
            </a:r>
            <a:endParaRPr b="0" i="0" sz="1800" u="none" cap="none" strike="noStrike">
              <a:solidFill>
                <a:srgbClr val="434343"/>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4"/>
          <p:cNvSpPr txBox="1"/>
          <p:nvPr/>
        </p:nvSpPr>
        <p:spPr>
          <a:xfrm>
            <a:off x="534769" y="367852"/>
            <a:ext cx="55566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1" i="0" lang="es" sz="2800" u="none" cap="none" strike="noStrike">
                <a:solidFill>
                  <a:srgbClr val="002060"/>
                </a:solidFill>
                <a:latin typeface="Arial"/>
                <a:ea typeface="Arial"/>
                <a:cs typeface="Arial"/>
                <a:sym typeface="Arial"/>
              </a:rPr>
              <a:t>Flujo </a:t>
            </a:r>
            <a:r>
              <a:rPr b="1" lang="es" sz="2800">
                <a:solidFill>
                  <a:srgbClr val="002060"/>
                </a:solidFill>
              </a:rPr>
              <a:t>de</a:t>
            </a:r>
            <a:r>
              <a:rPr b="1" i="0" lang="es" sz="2800" u="none" cap="none" strike="noStrike">
                <a:solidFill>
                  <a:srgbClr val="002060"/>
                </a:solidFill>
                <a:latin typeface="Arial"/>
                <a:ea typeface="Arial"/>
                <a:cs typeface="Arial"/>
                <a:sym typeface="Arial"/>
              </a:rPr>
              <a:t> trabajo</a:t>
            </a:r>
            <a:endParaRPr b="1" i="0" sz="2800" u="none" cap="none" strike="noStrike">
              <a:solidFill>
                <a:srgbClr val="002060"/>
              </a:solidFill>
              <a:latin typeface="Arial"/>
              <a:ea typeface="Arial"/>
              <a:cs typeface="Arial"/>
              <a:sym typeface="Arial"/>
            </a:endParaRPr>
          </a:p>
        </p:txBody>
      </p:sp>
      <p:sp>
        <p:nvSpPr>
          <p:cNvPr id="81" name="Google Shape;81;p4"/>
          <p:cNvSpPr txBox="1"/>
          <p:nvPr/>
        </p:nvSpPr>
        <p:spPr>
          <a:xfrm>
            <a:off x="534769" y="981763"/>
            <a:ext cx="8356200" cy="1177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s" sz="1800" u="none" cap="none" strike="noStrike">
                <a:solidFill>
                  <a:srgbClr val="434343"/>
                </a:solidFill>
                <a:latin typeface="Arial"/>
                <a:ea typeface="Arial"/>
                <a:cs typeface="Arial"/>
                <a:sym typeface="Arial"/>
              </a:rPr>
              <a:t>Una de las mayores ventajas de Git son sus capacidades de ramificación. A diferencia de los sistemas de control de versiones centralizados, las ramas de Git son baratas y fáciles de fusionar. Esto facilita el flujo de trabajo de ramas de función tan popular entre muchos usuarios de Git.</a:t>
            </a:r>
            <a:endParaRPr b="0" i="0" sz="1800" u="none" cap="none" strike="noStrike">
              <a:solidFill>
                <a:srgbClr val="434343"/>
              </a:solidFill>
              <a:latin typeface="Arial"/>
              <a:ea typeface="Arial"/>
              <a:cs typeface="Arial"/>
              <a:sym typeface="Arial"/>
            </a:endParaRPr>
          </a:p>
        </p:txBody>
      </p:sp>
      <p:pic>
        <p:nvPicPr>
          <p:cNvPr id="82" name="Google Shape;82;p4"/>
          <p:cNvPicPr preferRelativeResize="0"/>
          <p:nvPr/>
        </p:nvPicPr>
        <p:blipFill rotWithShape="1">
          <a:blip r:embed="rId3">
            <a:alphaModFix/>
          </a:blip>
          <a:srcRect b="0" l="0" r="0" t="0"/>
          <a:stretch/>
        </p:blipFill>
        <p:spPr>
          <a:xfrm>
            <a:off x="6730594" y="2325058"/>
            <a:ext cx="2106207" cy="1977057"/>
          </a:xfrm>
          <a:prstGeom prst="rect">
            <a:avLst/>
          </a:prstGeom>
          <a:noFill/>
          <a:ln>
            <a:noFill/>
          </a:ln>
          <a:effectLst>
            <a:outerShdw blurRad="57150" rotWithShape="0" algn="bl" dir="5400000" dist="19050">
              <a:srgbClr val="000000">
                <a:alpha val="50000"/>
              </a:srgbClr>
            </a:outerShdw>
          </a:effectLst>
        </p:spPr>
      </p:pic>
      <p:sp>
        <p:nvSpPr>
          <p:cNvPr id="83" name="Google Shape;83;p4"/>
          <p:cNvSpPr txBox="1"/>
          <p:nvPr/>
        </p:nvSpPr>
        <p:spPr>
          <a:xfrm>
            <a:off x="534781" y="2273094"/>
            <a:ext cx="5964000" cy="2539800"/>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900"/>
              </a:spcBef>
              <a:spcAft>
                <a:spcPts val="0"/>
              </a:spcAft>
              <a:buClr>
                <a:schemeClr val="dk1"/>
              </a:buClr>
              <a:buSzPts val="800"/>
              <a:buFont typeface="Arial"/>
              <a:buNone/>
            </a:pPr>
            <a:r>
              <a:rPr b="0" i="0" lang="es" sz="1500" u="none" cap="none" strike="noStrike">
                <a:solidFill>
                  <a:srgbClr val="434343"/>
                </a:solidFill>
                <a:latin typeface="Arial"/>
                <a:ea typeface="Arial"/>
                <a:cs typeface="Arial"/>
                <a:sym typeface="Arial"/>
              </a:rPr>
              <a:t>Las ramas de función proporcionan un entorno aislado para cada cambio en tu código base. Cuando un desarrollador quiere empezar a trabajar en algo, sin importar lo grande o pequeño sea, crea una nueva rama. Esto garantiza que la rama principal siempre contenga código de calidad para producción.</a:t>
            </a:r>
            <a:endParaRPr b="0" i="0" sz="1500" u="none" cap="none" strike="noStrike">
              <a:solidFill>
                <a:srgbClr val="434343"/>
              </a:solidFill>
              <a:latin typeface="Arial"/>
              <a:ea typeface="Arial"/>
              <a:cs typeface="Arial"/>
              <a:sym typeface="Arial"/>
            </a:endParaRPr>
          </a:p>
          <a:p>
            <a:pPr indent="0" lvl="0" marL="0" marR="0" rtl="0" algn="l">
              <a:lnSpc>
                <a:spcPct val="115000"/>
              </a:lnSpc>
              <a:spcBef>
                <a:spcPts val="900"/>
              </a:spcBef>
              <a:spcAft>
                <a:spcPts val="900"/>
              </a:spcAft>
              <a:buClr>
                <a:srgbClr val="000000"/>
              </a:buClr>
              <a:buSzPts val="800"/>
              <a:buFont typeface="Arial"/>
              <a:buNone/>
            </a:pPr>
            <a:r>
              <a:rPr b="0" i="0" lang="es" sz="1500" u="none" cap="none" strike="noStrike">
                <a:solidFill>
                  <a:srgbClr val="434343"/>
                </a:solidFill>
                <a:latin typeface="Arial"/>
                <a:ea typeface="Arial"/>
                <a:cs typeface="Arial"/>
                <a:sym typeface="Arial"/>
              </a:rPr>
              <a:t>El uso de ramas de función no solo es más fiable que editar directamente el código de producción, sino que además proporciona ventajas organizativas. Te permite representar el trabajo de desarrollo con la misma granularidad que tu</a:t>
            </a:r>
            <a:r>
              <a:rPr b="0" i="0" lang="es" sz="1500" u="none" cap="none" strike="noStrike">
                <a:solidFill>
                  <a:srgbClr val="434343"/>
                </a:solidFill>
                <a:uFill>
                  <a:noFill/>
                </a:uFill>
                <a:latin typeface="Arial"/>
                <a:ea typeface="Arial"/>
                <a:cs typeface="Arial"/>
                <a:sym typeface="Arial"/>
                <a:hlinkClick r:id="rId4">
                  <a:extLst>
                    <a:ext uri="{A12FA001-AC4F-418D-AE19-62706E023703}">
                      <ahyp:hlinkClr val="tx"/>
                    </a:ext>
                  </a:extLst>
                </a:hlinkClick>
              </a:rPr>
              <a:t> backlog ágil</a:t>
            </a:r>
            <a:r>
              <a:rPr b="0" i="0" lang="es" sz="1500" u="none" cap="none" strike="noStrike">
                <a:solidFill>
                  <a:srgbClr val="434343"/>
                </a:solidFill>
                <a:latin typeface="Arial"/>
                <a:ea typeface="Arial"/>
                <a:cs typeface="Arial"/>
                <a:sym typeface="Arial"/>
              </a:rPr>
              <a:t>.</a:t>
            </a:r>
            <a:endParaRPr b="0" i="0" sz="1500" u="none" cap="none" strike="noStrike">
              <a:solidFill>
                <a:srgbClr val="434343"/>
              </a:solidFill>
              <a:latin typeface="Arial"/>
              <a:ea typeface="Arial"/>
              <a:cs typeface="Arial"/>
              <a:sym typeface="Arial"/>
            </a:endParaRPr>
          </a:p>
        </p:txBody>
      </p:sp>
      <p:pic>
        <p:nvPicPr>
          <p:cNvPr id="84" name="Google Shape;84;p4"/>
          <p:cNvPicPr preferRelativeResize="0"/>
          <p:nvPr/>
        </p:nvPicPr>
        <p:blipFill rotWithShape="1">
          <a:blip r:embed="rId5">
            <a:alphaModFix/>
          </a:blip>
          <a:srcRect b="0" l="0" r="0" t="0"/>
          <a:stretch/>
        </p:blipFill>
        <p:spPr>
          <a:xfrm>
            <a:off x="7543050" y="254050"/>
            <a:ext cx="1293749" cy="727726"/>
          </a:xfrm>
          <a:prstGeom prst="rect">
            <a:avLst/>
          </a:prstGeom>
          <a:noFill/>
          <a:ln>
            <a:noFill/>
          </a:ln>
        </p:spPr>
      </p:pic>
      <p:pic>
        <p:nvPicPr>
          <p:cNvPr id="85" name="Google Shape;85;p4"/>
          <p:cNvPicPr preferRelativeResize="0"/>
          <p:nvPr/>
        </p:nvPicPr>
        <p:blipFill>
          <a:blip r:embed="rId6">
            <a:alphaModFix/>
          </a:blip>
          <a:stretch>
            <a:fillRect/>
          </a:stretch>
        </p:blipFill>
        <p:spPr>
          <a:xfrm>
            <a:off x="8468400" y="4467900"/>
            <a:ext cx="523200" cy="52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nvSpPr>
        <p:spPr>
          <a:xfrm>
            <a:off x="544941" y="370937"/>
            <a:ext cx="55566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0"/>
              </a:spcBef>
              <a:spcAft>
                <a:spcPts val="0"/>
              </a:spcAft>
              <a:buClr>
                <a:srgbClr val="000000"/>
              </a:buClr>
              <a:buSzPts val="2400"/>
              <a:buFont typeface="Arial"/>
              <a:buNone/>
            </a:pPr>
            <a:r>
              <a:rPr b="1" i="0" lang="es" sz="2800" u="none" cap="none" strike="noStrike">
                <a:solidFill>
                  <a:srgbClr val="002060"/>
                </a:solidFill>
                <a:latin typeface="Arial"/>
                <a:ea typeface="Arial"/>
                <a:cs typeface="Arial"/>
                <a:sym typeface="Arial"/>
              </a:rPr>
              <a:t>Control de versiones</a:t>
            </a:r>
            <a:endParaRPr b="1" i="0" sz="2800" u="none" cap="none" strike="noStrike">
              <a:solidFill>
                <a:srgbClr val="002060"/>
              </a:solidFill>
              <a:latin typeface="Arial"/>
              <a:ea typeface="Arial"/>
              <a:cs typeface="Arial"/>
              <a:sym typeface="Arial"/>
            </a:endParaRPr>
          </a:p>
        </p:txBody>
      </p:sp>
      <p:sp>
        <p:nvSpPr>
          <p:cNvPr id="91" name="Google Shape;91;p5"/>
          <p:cNvSpPr txBox="1"/>
          <p:nvPr/>
        </p:nvSpPr>
        <p:spPr>
          <a:xfrm>
            <a:off x="544950" y="981775"/>
            <a:ext cx="3736500" cy="3117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s" sz="1800" u="none" cap="none" strike="noStrike">
                <a:solidFill>
                  <a:srgbClr val="434343"/>
                </a:solidFill>
                <a:latin typeface="Arial"/>
                <a:ea typeface="Arial"/>
                <a:cs typeface="Arial"/>
                <a:sym typeface="Arial"/>
              </a:rPr>
              <a:t>El control de versiones, también conocido como "control de código fuente", es la práctica de rastrear y gestionar los cambios en el código de software. Los sistemas de control de versiones son herramientas de software que ayudan a los equipos de software a gestionar los cambios en el código fuente a lo largo del tiempo.</a:t>
            </a:r>
            <a:endParaRPr b="0" i="0" sz="18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434343"/>
              </a:solidFill>
              <a:latin typeface="Arial"/>
              <a:ea typeface="Arial"/>
              <a:cs typeface="Arial"/>
              <a:sym typeface="Arial"/>
            </a:endParaRPr>
          </a:p>
        </p:txBody>
      </p:sp>
      <p:pic>
        <p:nvPicPr>
          <p:cNvPr id="92" name="Google Shape;92;p5"/>
          <p:cNvPicPr preferRelativeResize="0"/>
          <p:nvPr/>
        </p:nvPicPr>
        <p:blipFill rotWithShape="1">
          <a:blip r:embed="rId3">
            <a:alphaModFix/>
          </a:blip>
          <a:srcRect b="0" l="0" r="0" t="0"/>
          <a:stretch/>
        </p:blipFill>
        <p:spPr>
          <a:xfrm>
            <a:off x="4281520" y="1029225"/>
            <a:ext cx="4555278" cy="3265688"/>
          </a:xfrm>
          <a:prstGeom prst="rect">
            <a:avLst/>
          </a:prstGeom>
          <a:noFill/>
          <a:ln>
            <a:noFill/>
          </a:ln>
          <a:effectLst>
            <a:outerShdw blurRad="57150" rotWithShape="0" algn="bl" dir="5400000" dist="19050">
              <a:srgbClr val="000000">
                <a:alpha val="50000"/>
              </a:srgbClr>
            </a:outerShdw>
          </a:effectLst>
        </p:spPr>
      </p:pic>
      <p:pic>
        <p:nvPicPr>
          <p:cNvPr id="93" name="Google Shape;93;p5"/>
          <p:cNvPicPr preferRelativeResize="0"/>
          <p:nvPr/>
        </p:nvPicPr>
        <p:blipFill rotWithShape="1">
          <a:blip r:embed="rId4">
            <a:alphaModFix/>
          </a:blip>
          <a:srcRect b="0" l="0" r="0" t="0"/>
          <a:stretch/>
        </p:blipFill>
        <p:spPr>
          <a:xfrm>
            <a:off x="7543050" y="254050"/>
            <a:ext cx="1293749" cy="727726"/>
          </a:xfrm>
          <a:prstGeom prst="rect">
            <a:avLst/>
          </a:prstGeom>
          <a:noFill/>
          <a:ln>
            <a:noFill/>
          </a:ln>
        </p:spPr>
      </p:pic>
      <p:pic>
        <p:nvPicPr>
          <p:cNvPr id="94" name="Google Shape;94;p5">
            <a:hlinkClick r:id="rId5"/>
          </p:cNvPr>
          <p:cNvPicPr preferRelativeResize="0"/>
          <p:nvPr/>
        </p:nvPicPr>
        <p:blipFill>
          <a:blip r:embed="rId6">
            <a:alphaModFix/>
          </a:blip>
          <a:stretch>
            <a:fillRect/>
          </a:stretch>
        </p:blipFill>
        <p:spPr>
          <a:xfrm>
            <a:off x="8468400" y="4467900"/>
            <a:ext cx="523200" cy="52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d0f7e762da_0_19"/>
          <p:cNvSpPr txBox="1"/>
          <p:nvPr/>
        </p:nvSpPr>
        <p:spPr>
          <a:xfrm>
            <a:off x="544941" y="370937"/>
            <a:ext cx="55566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0"/>
              </a:spcBef>
              <a:spcAft>
                <a:spcPts val="0"/>
              </a:spcAft>
              <a:buClr>
                <a:srgbClr val="000000"/>
              </a:buClr>
              <a:buSzPts val="2400"/>
              <a:buFont typeface="Arial"/>
              <a:buNone/>
            </a:pPr>
            <a:r>
              <a:rPr b="1" lang="es" sz="2800">
                <a:solidFill>
                  <a:srgbClr val="002060"/>
                </a:solidFill>
              </a:rPr>
              <a:t>Sitios y Herramientas</a:t>
            </a:r>
            <a:endParaRPr b="1" i="0" sz="2800" u="none" cap="none" strike="noStrike">
              <a:solidFill>
                <a:srgbClr val="002060"/>
              </a:solidFill>
              <a:latin typeface="Arial"/>
              <a:ea typeface="Arial"/>
              <a:cs typeface="Arial"/>
              <a:sym typeface="Arial"/>
            </a:endParaRPr>
          </a:p>
        </p:txBody>
      </p:sp>
      <p:pic>
        <p:nvPicPr>
          <p:cNvPr id="100" name="Google Shape;100;g2d0f7e762da_0_19"/>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101" name="Google Shape;101;g2d0f7e762da_0_19">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pic>
        <p:nvPicPr>
          <p:cNvPr id="102" name="Google Shape;102;g2d0f7e762da_0_19">
            <a:hlinkClick r:id="rId6"/>
          </p:cNvPr>
          <p:cNvPicPr preferRelativeResize="0"/>
          <p:nvPr/>
        </p:nvPicPr>
        <p:blipFill>
          <a:blip r:embed="rId5">
            <a:alphaModFix/>
          </a:blip>
          <a:stretch>
            <a:fillRect/>
          </a:stretch>
        </p:blipFill>
        <p:spPr>
          <a:xfrm>
            <a:off x="4680500" y="1874275"/>
            <a:ext cx="241150" cy="241150"/>
          </a:xfrm>
          <a:prstGeom prst="rect">
            <a:avLst/>
          </a:prstGeom>
          <a:noFill/>
          <a:ln>
            <a:noFill/>
          </a:ln>
        </p:spPr>
      </p:pic>
      <p:sp>
        <p:nvSpPr>
          <p:cNvPr id="103" name="Google Shape;103;g2d0f7e762da_0_19"/>
          <p:cNvSpPr/>
          <p:nvPr/>
        </p:nvSpPr>
        <p:spPr>
          <a:xfrm>
            <a:off x="837300" y="1755756"/>
            <a:ext cx="2635800" cy="489000"/>
          </a:xfrm>
          <a:prstGeom prst="roundRect">
            <a:avLst>
              <a:gd fmla="val 16667" name="adj"/>
            </a:avLst>
          </a:prstGeom>
          <a:solidFill>
            <a:srgbClr val="00B8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2d0f7e762da_0_19"/>
          <p:cNvSpPr txBox="1"/>
          <p:nvPr/>
        </p:nvSpPr>
        <p:spPr>
          <a:xfrm>
            <a:off x="722850" y="1753950"/>
            <a:ext cx="3894000" cy="461700"/>
          </a:xfrm>
          <a:prstGeom prst="rect">
            <a:avLst/>
          </a:prstGeom>
          <a:solidFill>
            <a:srgbClr val="00206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s" sz="1800">
                <a:solidFill>
                  <a:srgbClr val="00FFFF"/>
                </a:solidFill>
                <a:latin typeface="Poppins"/>
                <a:ea typeface="Poppins"/>
                <a:cs typeface="Poppins"/>
                <a:sym typeface="Poppins"/>
              </a:rPr>
              <a:t>Git</a:t>
            </a:r>
            <a:endParaRPr b="1" i="0" sz="1800" u="none" cap="none" strike="noStrike">
              <a:solidFill>
                <a:srgbClr val="00FFFF"/>
              </a:solidFill>
              <a:latin typeface="Poppins"/>
              <a:ea typeface="Poppins"/>
              <a:cs typeface="Poppins"/>
              <a:sym typeface="Poppins"/>
            </a:endParaRPr>
          </a:p>
        </p:txBody>
      </p:sp>
      <p:sp>
        <p:nvSpPr>
          <p:cNvPr id="105" name="Google Shape;105;g2d0f7e762da_0_19"/>
          <p:cNvSpPr/>
          <p:nvPr/>
        </p:nvSpPr>
        <p:spPr>
          <a:xfrm>
            <a:off x="837300" y="2472331"/>
            <a:ext cx="2635800" cy="489000"/>
          </a:xfrm>
          <a:prstGeom prst="roundRect">
            <a:avLst>
              <a:gd fmla="val 16667" name="adj"/>
            </a:avLst>
          </a:prstGeom>
          <a:solidFill>
            <a:srgbClr val="00B8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2d0f7e762da_0_19"/>
          <p:cNvSpPr txBox="1"/>
          <p:nvPr/>
        </p:nvSpPr>
        <p:spPr>
          <a:xfrm>
            <a:off x="722850" y="2470525"/>
            <a:ext cx="3894000" cy="461700"/>
          </a:xfrm>
          <a:prstGeom prst="rect">
            <a:avLst/>
          </a:prstGeom>
          <a:solidFill>
            <a:srgbClr val="00206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lang="es" sz="1800">
                <a:solidFill>
                  <a:srgbClr val="00FFFF"/>
                </a:solidFill>
                <a:latin typeface="Poppins"/>
                <a:ea typeface="Poppins"/>
                <a:cs typeface="Poppins"/>
                <a:sym typeface="Poppins"/>
              </a:rPr>
              <a:t>GitHub</a:t>
            </a:r>
            <a:endParaRPr b="1" i="0" sz="1800" u="none" cap="none" strike="noStrike">
              <a:solidFill>
                <a:srgbClr val="00FFFF"/>
              </a:solidFill>
              <a:latin typeface="Poppins"/>
              <a:ea typeface="Poppins"/>
              <a:cs typeface="Poppins"/>
              <a:sym typeface="Poppins"/>
            </a:endParaRPr>
          </a:p>
        </p:txBody>
      </p:sp>
      <p:sp>
        <p:nvSpPr>
          <p:cNvPr id="107" name="Google Shape;107;g2d0f7e762da_0_19"/>
          <p:cNvSpPr/>
          <p:nvPr/>
        </p:nvSpPr>
        <p:spPr>
          <a:xfrm>
            <a:off x="837300" y="3190706"/>
            <a:ext cx="2635800" cy="489000"/>
          </a:xfrm>
          <a:prstGeom prst="roundRect">
            <a:avLst>
              <a:gd fmla="val 16667" name="adj"/>
            </a:avLst>
          </a:prstGeom>
          <a:solidFill>
            <a:srgbClr val="00B8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2d0f7e762da_0_19"/>
          <p:cNvSpPr txBox="1"/>
          <p:nvPr/>
        </p:nvSpPr>
        <p:spPr>
          <a:xfrm>
            <a:off x="722850" y="3188900"/>
            <a:ext cx="3894000" cy="461700"/>
          </a:xfrm>
          <a:prstGeom prst="rect">
            <a:avLst/>
          </a:prstGeom>
          <a:solidFill>
            <a:srgbClr val="002060"/>
          </a:solid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s" sz="1800">
                <a:solidFill>
                  <a:srgbClr val="00FFFF"/>
                </a:solidFill>
                <a:latin typeface="Poppins"/>
                <a:ea typeface="Poppins"/>
                <a:cs typeface="Poppins"/>
                <a:sym typeface="Poppins"/>
              </a:rPr>
              <a:t>GitHub Desktop</a:t>
            </a:r>
            <a:endParaRPr b="1" sz="1800">
              <a:solidFill>
                <a:srgbClr val="00FFFF"/>
              </a:solidFill>
              <a:latin typeface="Poppins"/>
              <a:ea typeface="Poppins"/>
              <a:cs typeface="Poppins"/>
              <a:sym typeface="Poppins"/>
            </a:endParaRPr>
          </a:p>
        </p:txBody>
      </p:sp>
      <p:pic>
        <p:nvPicPr>
          <p:cNvPr id="109" name="Google Shape;109;g2d0f7e762da_0_19">
            <a:hlinkClick r:id="rId7"/>
          </p:cNvPr>
          <p:cNvPicPr preferRelativeResize="0"/>
          <p:nvPr/>
        </p:nvPicPr>
        <p:blipFill>
          <a:blip r:embed="rId5">
            <a:alphaModFix/>
          </a:blip>
          <a:stretch>
            <a:fillRect/>
          </a:stretch>
        </p:blipFill>
        <p:spPr>
          <a:xfrm>
            <a:off x="4680500" y="2594450"/>
            <a:ext cx="241150" cy="241150"/>
          </a:xfrm>
          <a:prstGeom prst="rect">
            <a:avLst/>
          </a:prstGeom>
          <a:noFill/>
          <a:ln>
            <a:noFill/>
          </a:ln>
        </p:spPr>
      </p:pic>
      <p:pic>
        <p:nvPicPr>
          <p:cNvPr id="110" name="Google Shape;110;g2d0f7e762da_0_19">
            <a:hlinkClick r:id="rId8"/>
          </p:cNvPr>
          <p:cNvPicPr preferRelativeResize="0"/>
          <p:nvPr/>
        </p:nvPicPr>
        <p:blipFill>
          <a:blip r:embed="rId5">
            <a:alphaModFix/>
          </a:blip>
          <a:stretch>
            <a:fillRect/>
          </a:stretch>
        </p:blipFill>
        <p:spPr>
          <a:xfrm>
            <a:off x="4680500" y="3314625"/>
            <a:ext cx="241150" cy="241150"/>
          </a:xfrm>
          <a:prstGeom prst="rect">
            <a:avLst/>
          </a:prstGeom>
          <a:noFill/>
          <a:ln>
            <a:noFill/>
          </a:ln>
        </p:spPr>
      </p:pic>
      <p:pic>
        <p:nvPicPr>
          <p:cNvPr id="111" name="Google Shape;111;g2d0f7e762da_0_19"/>
          <p:cNvPicPr preferRelativeResize="0"/>
          <p:nvPr/>
        </p:nvPicPr>
        <p:blipFill>
          <a:blip r:embed="rId9">
            <a:alphaModFix/>
          </a:blip>
          <a:stretch>
            <a:fillRect/>
          </a:stretch>
        </p:blipFill>
        <p:spPr>
          <a:xfrm>
            <a:off x="6101550" y="2526226"/>
            <a:ext cx="1219200" cy="1219200"/>
          </a:xfrm>
          <a:prstGeom prst="rect">
            <a:avLst/>
          </a:prstGeom>
          <a:noFill/>
          <a:ln>
            <a:noFill/>
          </a:ln>
        </p:spPr>
      </p:pic>
      <p:pic>
        <p:nvPicPr>
          <p:cNvPr id="112" name="Google Shape;112;g2d0f7e762da_0_19"/>
          <p:cNvPicPr preferRelativeResize="0"/>
          <p:nvPr/>
        </p:nvPicPr>
        <p:blipFill>
          <a:blip r:embed="rId10">
            <a:alphaModFix/>
          </a:blip>
          <a:stretch>
            <a:fillRect/>
          </a:stretch>
        </p:blipFill>
        <p:spPr>
          <a:xfrm>
            <a:off x="5771325" y="1684490"/>
            <a:ext cx="1879650" cy="7860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1f7e8b81c4b_0_72"/>
          <p:cNvSpPr txBox="1"/>
          <p:nvPr/>
        </p:nvSpPr>
        <p:spPr>
          <a:xfrm>
            <a:off x="544941" y="370937"/>
            <a:ext cx="55566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0"/>
              </a:spcBef>
              <a:spcAft>
                <a:spcPts val="0"/>
              </a:spcAft>
              <a:buClr>
                <a:srgbClr val="000000"/>
              </a:buClr>
              <a:buSzPts val="2400"/>
              <a:buFont typeface="Arial"/>
              <a:buNone/>
            </a:pPr>
            <a:r>
              <a:rPr b="1" lang="es" sz="2800">
                <a:solidFill>
                  <a:srgbClr val="002060"/>
                </a:solidFill>
              </a:rPr>
              <a:t>Configuraciones</a:t>
            </a:r>
            <a:r>
              <a:rPr b="1" lang="es" sz="2800">
                <a:solidFill>
                  <a:srgbClr val="002060"/>
                </a:solidFill>
              </a:rPr>
              <a:t> iniciales</a:t>
            </a:r>
            <a:endParaRPr b="1" i="0" sz="2800" u="none" cap="none" strike="noStrike">
              <a:solidFill>
                <a:srgbClr val="002060"/>
              </a:solidFill>
              <a:latin typeface="Arial"/>
              <a:ea typeface="Arial"/>
              <a:cs typeface="Arial"/>
              <a:sym typeface="Arial"/>
            </a:endParaRPr>
          </a:p>
        </p:txBody>
      </p:sp>
      <p:pic>
        <p:nvPicPr>
          <p:cNvPr id="118" name="Google Shape;118;g1f7e8b81c4b_0_72"/>
          <p:cNvPicPr preferRelativeResize="0"/>
          <p:nvPr/>
        </p:nvPicPr>
        <p:blipFill rotWithShape="1">
          <a:blip r:embed="rId3">
            <a:alphaModFix/>
          </a:blip>
          <a:srcRect b="0" l="0" r="0" t="0"/>
          <a:stretch/>
        </p:blipFill>
        <p:spPr>
          <a:xfrm>
            <a:off x="7543050" y="254050"/>
            <a:ext cx="1293749" cy="727726"/>
          </a:xfrm>
          <a:prstGeom prst="rect">
            <a:avLst/>
          </a:prstGeom>
          <a:noFill/>
          <a:ln>
            <a:noFill/>
          </a:ln>
        </p:spPr>
      </p:pic>
      <p:pic>
        <p:nvPicPr>
          <p:cNvPr id="119" name="Google Shape;119;g1f7e8b81c4b_0_72">
            <a:hlinkClick r:id="rId4"/>
          </p:cNvPr>
          <p:cNvPicPr preferRelativeResize="0"/>
          <p:nvPr/>
        </p:nvPicPr>
        <p:blipFill>
          <a:blip r:embed="rId5">
            <a:alphaModFix/>
          </a:blip>
          <a:stretch>
            <a:fillRect/>
          </a:stretch>
        </p:blipFill>
        <p:spPr>
          <a:xfrm>
            <a:off x="8468400" y="4467900"/>
            <a:ext cx="523200" cy="523200"/>
          </a:xfrm>
          <a:prstGeom prst="rect">
            <a:avLst/>
          </a:prstGeom>
          <a:noFill/>
          <a:ln>
            <a:noFill/>
          </a:ln>
        </p:spPr>
      </p:pic>
      <p:sp>
        <p:nvSpPr>
          <p:cNvPr id="120" name="Google Shape;120;g1f7e8b81c4b_0_72"/>
          <p:cNvSpPr txBox="1"/>
          <p:nvPr/>
        </p:nvSpPr>
        <p:spPr>
          <a:xfrm>
            <a:off x="544950" y="981775"/>
            <a:ext cx="82917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800">
                <a:solidFill>
                  <a:srgbClr val="434343"/>
                </a:solidFill>
              </a:rPr>
              <a:t>git init:</a:t>
            </a:r>
            <a:r>
              <a:rPr lang="es" sz="1800">
                <a:solidFill>
                  <a:srgbClr val="434343"/>
                </a:solidFill>
              </a:rPr>
              <a:t> creará un nuevo repositorio local GIT. </a:t>
            </a:r>
            <a:endParaRPr sz="1800">
              <a:solidFill>
                <a:srgbClr val="434343"/>
              </a:solidFill>
            </a:endParaRPr>
          </a:p>
          <a:p>
            <a:pPr indent="-342900" lvl="0" marL="1371600" rtl="0" algn="l">
              <a:spcBef>
                <a:spcPts val="0"/>
              </a:spcBef>
              <a:spcAft>
                <a:spcPts val="0"/>
              </a:spcAft>
              <a:buClr>
                <a:srgbClr val="434343"/>
              </a:buClr>
              <a:buSzPts val="1800"/>
              <a:buFont typeface="Consolas"/>
              <a:buChar char="●"/>
            </a:pPr>
            <a:r>
              <a:rPr lang="es" sz="1800">
                <a:solidFill>
                  <a:srgbClr val="434343"/>
                </a:solidFill>
                <a:latin typeface="Consolas"/>
                <a:ea typeface="Consolas"/>
                <a:cs typeface="Consolas"/>
                <a:sym typeface="Consolas"/>
              </a:rPr>
              <a:t>git init</a:t>
            </a:r>
            <a:endParaRPr sz="1800">
              <a:solidFill>
                <a:srgbClr val="434343"/>
              </a:solidFill>
              <a:latin typeface="Consolas"/>
              <a:ea typeface="Consolas"/>
              <a:cs typeface="Consolas"/>
              <a:sym typeface="Consolas"/>
            </a:endParaRPr>
          </a:p>
          <a:p>
            <a:pPr indent="-342900" lvl="0" marL="1371600" rtl="0" algn="l">
              <a:spcBef>
                <a:spcPts val="0"/>
              </a:spcBef>
              <a:spcAft>
                <a:spcPts val="0"/>
              </a:spcAft>
              <a:buClr>
                <a:srgbClr val="434343"/>
              </a:buClr>
              <a:buSzPts val="1800"/>
              <a:buFont typeface="Consolas"/>
              <a:buChar char="●"/>
            </a:pPr>
            <a:r>
              <a:rPr lang="es" sz="1800">
                <a:solidFill>
                  <a:srgbClr val="434343"/>
                </a:solidFill>
                <a:latin typeface="Consolas"/>
                <a:ea typeface="Consolas"/>
                <a:cs typeface="Consolas"/>
                <a:sym typeface="Consolas"/>
              </a:rPr>
              <a:t>git init [nombre del proyecto]</a:t>
            </a:r>
            <a:endParaRPr sz="1800">
              <a:solidFill>
                <a:srgbClr val="434343"/>
              </a:solidFill>
              <a:latin typeface="Consolas"/>
              <a:ea typeface="Consolas"/>
              <a:cs typeface="Consolas"/>
              <a:sym typeface="Consolas"/>
            </a:endParaRPr>
          </a:p>
          <a:p>
            <a:pPr indent="0" lvl="0" marL="0" rtl="0" algn="l">
              <a:spcBef>
                <a:spcPts val="0"/>
              </a:spcBef>
              <a:spcAft>
                <a:spcPts val="0"/>
              </a:spcAft>
              <a:buNone/>
            </a:pPr>
            <a:r>
              <a:t/>
            </a:r>
            <a:endParaRPr sz="1800">
              <a:solidFill>
                <a:srgbClr val="434343"/>
              </a:solidFill>
            </a:endParaRPr>
          </a:p>
          <a:p>
            <a:pPr indent="0" lvl="0" marL="0" rtl="0" algn="l">
              <a:spcBef>
                <a:spcPts val="0"/>
              </a:spcBef>
              <a:spcAft>
                <a:spcPts val="0"/>
              </a:spcAft>
              <a:buNone/>
            </a:pPr>
            <a:r>
              <a:t/>
            </a:r>
            <a:endParaRPr sz="1800">
              <a:solidFill>
                <a:srgbClr val="434343"/>
              </a:solidFill>
            </a:endParaRPr>
          </a:p>
          <a:p>
            <a:pPr indent="0" lvl="0" marL="0" rtl="0" algn="l">
              <a:spcBef>
                <a:spcPts val="0"/>
              </a:spcBef>
              <a:spcAft>
                <a:spcPts val="0"/>
              </a:spcAft>
              <a:buClr>
                <a:schemeClr val="dk1"/>
              </a:buClr>
              <a:buSzPts val="1100"/>
              <a:buFont typeface="Arial"/>
              <a:buNone/>
            </a:pPr>
            <a:r>
              <a:rPr b="1" lang="es" sz="1800">
                <a:solidFill>
                  <a:srgbClr val="434343"/>
                </a:solidFill>
              </a:rPr>
              <a:t>git config:</a:t>
            </a:r>
            <a:r>
              <a:rPr lang="es" sz="1800">
                <a:solidFill>
                  <a:srgbClr val="434343"/>
                </a:solidFill>
              </a:rPr>
              <a:t> puede ser usado para establecer una configuración específica de usuario, como el email, nombre de usuario y tipo de formato, etc. Por ejemplo:</a:t>
            </a:r>
            <a:endParaRPr sz="1800">
              <a:solidFill>
                <a:srgbClr val="434343"/>
              </a:solidFill>
            </a:endParaRPr>
          </a:p>
          <a:p>
            <a:pPr indent="-342900" lvl="0" marL="1371600" rtl="0" algn="l">
              <a:spcBef>
                <a:spcPts val="0"/>
              </a:spcBef>
              <a:spcAft>
                <a:spcPts val="0"/>
              </a:spcAft>
              <a:buClr>
                <a:srgbClr val="434343"/>
              </a:buClr>
              <a:buSzPts val="1800"/>
              <a:buFont typeface="Consolas"/>
              <a:buChar char="●"/>
            </a:pPr>
            <a:r>
              <a:rPr lang="es" sz="1800">
                <a:solidFill>
                  <a:srgbClr val="434343"/>
                </a:solidFill>
                <a:latin typeface="Consolas"/>
                <a:ea typeface="Consolas"/>
                <a:cs typeface="Consolas"/>
                <a:sym typeface="Consolas"/>
              </a:rPr>
              <a:t>git config --global user.email tuemail@ejemplo.com</a:t>
            </a:r>
            <a:endParaRPr sz="1800">
              <a:solidFill>
                <a:srgbClr val="434343"/>
              </a:solidFill>
              <a:latin typeface="Consolas"/>
              <a:ea typeface="Consolas"/>
              <a:cs typeface="Consolas"/>
              <a:sym typeface="Consolas"/>
            </a:endParaRPr>
          </a:p>
          <a:p>
            <a:pPr indent="-342900" lvl="0" marL="1371600" rtl="0" algn="l">
              <a:spcBef>
                <a:spcPts val="0"/>
              </a:spcBef>
              <a:spcAft>
                <a:spcPts val="0"/>
              </a:spcAft>
              <a:buClr>
                <a:srgbClr val="434343"/>
              </a:buClr>
              <a:buSzPts val="1800"/>
              <a:buFont typeface="Consolas"/>
              <a:buChar char="●"/>
            </a:pPr>
            <a:r>
              <a:rPr lang="es" sz="1800">
                <a:solidFill>
                  <a:srgbClr val="434343"/>
                </a:solidFill>
                <a:latin typeface="Consolas"/>
                <a:ea typeface="Consolas"/>
                <a:cs typeface="Consolas"/>
                <a:sym typeface="Consolas"/>
              </a:rPr>
              <a:t>git config --local user.email tuemail@ejemplo.com</a:t>
            </a:r>
            <a:endParaRPr sz="1800">
              <a:solidFill>
                <a:srgbClr val="434343"/>
              </a:solidFill>
              <a:latin typeface="Consolas"/>
              <a:ea typeface="Consolas"/>
              <a:cs typeface="Consolas"/>
              <a:sym typeface="Consolas"/>
            </a:endParaRPr>
          </a:p>
          <a:p>
            <a:pPr indent="0" lvl="0" marL="0" rtl="0" algn="ctr">
              <a:spcBef>
                <a:spcPts val="0"/>
              </a:spcBef>
              <a:spcAft>
                <a:spcPts val="0"/>
              </a:spcAft>
              <a:buClr>
                <a:schemeClr val="dk1"/>
              </a:buClr>
              <a:buSzPts val="1100"/>
              <a:buFont typeface="Arial"/>
              <a:buNone/>
            </a:pPr>
            <a:r>
              <a:t/>
            </a:r>
            <a:endParaRPr b="1" sz="1800">
              <a:solidFill>
                <a:srgbClr val="434343"/>
              </a:solidFill>
              <a:latin typeface="Consolas"/>
              <a:ea typeface="Consolas"/>
              <a:cs typeface="Consolas"/>
              <a:sym typeface="Consolas"/>
            </a:endParaRPr>
          </a:p>
          <a:p>
            <a:pPr indent="0" lvl="0" marL="0" rtl="0" algn="l">
              <a:spcBef>
                <a:spcPts val="0"/>
              </a:spcBef>
              <a:spcAft>
                <a:spcPts val="0"/>
              </a:spcAft>
              <a:buNone/>
            </a:pPr>
            <a:r>
              <a:rPr lang="es" sz="1800">
                <a:solidFill>
                  <a:srgbClr val="434343"/>
                </a:solidFill>
              </a:rPr>
              <a:t>La opción -global le dice a GIT que vas a usar ese correo electrónico para todos los repositorios locales. </a:t>
            </a:r>
            <a:endParaRPr sz="18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nvSpPr>
        <p:spPr>
          <a:xfrm>
            <a:off x="534775" y="871025"/>
            <a:ext cx="3000900" cy="2562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 sz="1800" u="none" cap="none" strike="noStrike">
                <a:solidFill>
                  <a:srgbClr val="434343"/>
                </a:solidFill>
                <a:latin typeface="Arial"/>
                <a:ea typeface="Arial"/>
                <a:cs typeface="Arial"/>
                <a:sym typeface="Arial"/>
              </a:rPr>
              <a:t>Comandos más frecuentes:</a:t>
            </a:r>
            <a:endParaRPr b="0" i="0" sz="1800" u="none" cap="none" strike="noStrike">
              <a:solidFill>
                <a:srgbClr val="434343"/>
              </a:solidFill>
              <a:latin typeface="Arial"/>
              <a:ea typeface="Arial"/>
              <a:cs typeface="Arial"/>
              <a:sym typeface="Arial"/>
            </a:endParaRPr>
          </a:p>
          <a:p>
            <a:pPr indent="-342900" lvl="0" marL="457200" marR="0" rtl="0" algn="l">
              <a:lnSpc>
                <a:spcPct val="100000"/>
              </a:lnSpc>
              <a:spcBef>
                <a:spcPts val="0"/>
              </a:spcBef>
              <a:spcAft>
                <a:spcPts val="0"/>
              </a:spcAft>
              <a:buClr>
                <a:srgbClr val="434343"/>
              </a:buClr>
              <a:buSzPts val="1800"/>
              <a:buFont typeface="Arial"/>
              <a:buChar char="●"/>
            </a:pPr>
            <a:r>
              <a:rPr b="0" i="0" lang="es" sz="1800" u="none" cap="none" strike="noStrike">
                <a:solidFill>
                  <a:srgbClr val="434343"/>
                </a:solidFill>
                <a:latin typeface="Arial"/>
                <a:ea typeface="Arial"/>
                <a:cs typeface="Arial"/>
                <a:sym typeface="Arial"/>
              </a:rPr>
              <a:t>git clone</a:t>
            </a:r>
            <a:endParaRPr b="0" i="0" sz="1800" u="none" cap="none" strike="noStrike">
              <a:solidFill>
                <a:srgbClr val="434343"/>
              </a:solidFill>
              <a:latin typeface="Arial"/>
              <a:ea typeface="Arial"/>
              <a:cs typeface="Arial"/>
              <a:sym typeface="Arial"/>
            </a:endParaRPr>
          </a:p>
          <a:p>
            <a:pPr indent="-342900" lvl="0" marL="457200" marR="0" rtl="0" algn="l">
              <a:lnSpc>
                <a:spcPct val="100000"/>
              </a:lnSpc>
              <a:spcBef>
                <a:spcPts val="0"/>
              </a:spcBef>
              <a:spcAft>
                <a:spcPts val="0"/>
              </a:spcAft>
              <a:buClr>
                <a:srgbClr val="434343"/>
              </a:buClr>
              <a:buSzPts val="1800"/>
              <a:buFont typeface="Arial"/>
              <a:buChar char="●"/>
            </a:pPr>
            <a:r>
              <a:rPr b="0" i="0" lang="es" sz="1800" u="none" cap="none" strike="noStrike">
                <a:solidFill>
                  <a:srgbClr val="434343"/>
                </a:solidFill>
                <a:latin typeface="Arial"/>
                <a:ea typeface="Arial"/>
                <a:cs typeface="Arial"/>
                <a:sym typeface="Arial"/>
              </a:rPr>
              <a:t>git checkout</a:t>
            </a:r>
            <a:endParaRPr b="0" i="0" sz="1800" u="none" cap="none" strike="noStrike">
              <a:solidFill>
                <a:srgbClr val="434343"/>
              </a:solidFill>
              <a:latin typeface="Arial"/>
              <a:ea typeface="Arial"/>
              <a:cs typeface="Arial"/>
              <a:sym typeface="Arial"/>
            </a:endParaRPr>
          </a:p>
          <a:p>
            <a:pPr indent="-342900" lvl="0" marL="457200" marR="0" rtl="0" algn="l">
              <a:lnSpc>
                <a:spcPct val="100000"/>
              </a:lnSpc>
              <a:spcBef>
                <a:spcPts val="0"/>
              </a:spcBef>
              <a:spcAft>
                <a:spcPts val="0"/>
              </a:spcAft>
              <a:buClr>
                <a:srgbClr val="434343"/>
              </a:buClr>
              <a:buSzPts val="1800"/>
              <a:buFont typeface="Arial"/>
              <a:buChar char="●"/>
            </a:pPr>
            <a:r>
              <a:rPr b="0" i="0" lang="es" sz="1800" u="none" cap="none" strike="noStrike">
                <a:solidFill>
                  <a:srgbClr val="434343"/>
                </a:solidFill>
                <a:latin typeface="Arial"/>
                <a:ea typeface="Arial"/>
                <a:cs typeface="Arial"/>
                <a:sym typeface="Arial"/>
              </a:rPr>
              <a:t>git add</a:t>
            </a:r>
            <a:endParaRPr b="0" i="0" sz="1800" u="none" cap="none" strike="noStrike">
              <a:solidFill>
                <a:srgbClr val="434343"/>
              </a:solidFill>
              <a:latin typeface="Arial"/>
              <a:ea typeface="Arial"/>
              <a:cs typeface="Arial"/>
              <a:sym typeface="Arial"/>
            </a:endParaRPr>
          </a:p>
          <a:p>
            <a:pPr indent="-342900" lvl="0" marL="457200" marR="0" rtl="0" algn="l">
              <a:lnSpc>
                <a:spcPct val="100000"/>
              </a:lnSpc>
              <a:spcBef>
                <a:spcPts val="0"/>
              </a:spcBef>
              <a:spcAft>
                <a:spcPts val="0"/>
              </a:spcAft>
              <a:buClr>
                <a:srgbClr val="434343"/>
              </a:buClr>
              <a:buSzPts val="1800"/>
              <a:buFont typeface="Arial"/>
              <a:buChar char="●"/>
            </a:pPr>
            <a:r>
              <a:rPr b="0" i="0" lang="es" sz="1800" u="none" cap="none" strike="noStrike">
                <a:solidFill>
                  <a:srgbClr val="434343"/>
                </a:solidFill>
                <a:latin typeface="Arial"/>
                <a:ea typeface="Arial"/>
                <a:cs typeface="Arial"/>
                <a:sym typeface="Arial"/>
              </a:rPr>
              <a:t>git status</a:t>
            </a:r>
            <a:endParaRPr b="0" i="0" sz="1800" u="none" cap="none" strike="noStrike">
              <a:solidFill>
                <a:srgbClr val="434343"/>
              </a:solidFill>
              <a:latin typeface="Arial"/>
              <a:ea typeface="Arial"/>
              <a:cs typeface="Arial"/>
              <a:sym typeface="Arial"/>
            </a:endParaRPr>
          </a:p>
          <a:p>
            <a:pPr indent="-342900" lvl="0" marL="457200" marR="0" rtl="0" algn="l">
              <a:lnSpc>
                <a:spcPct val="100000"/>
              </a:lnSpc>
              <a:spcBef>
                <a:spcPts val="0"/>
              </a:spcBef>
              <a:spcAft>
                <a:spcPts val="0"/>
              </a:spcAft>
              <a:buClr>
                <a:srgbClr val="434343"/>
              </a:buClr>
              <a:buSzPts val="1800"/>
              <a:buFont typeface="Arial"/>
              <a:buChar char="●"/>
            </a:pPr>
            <a:r>
              <a:rPr b="0" i="0" lang="es" sz="1800" u="none" cap="none" strike="noStrike">
                <a:solidFill>
                  <a:srgbClr val="434343"/>
                </a:solidFill>
                <a:latin typeface="Arial"/>
                <a:ea typeface="Arial"/>
                <a:cs typeface="Arial"/>
                <a:sym typeface="Arial"/>
              </a:rPr>
              <a:t>git commit</a:t>
            </a:r>
            <a:endParaRPr b="0" i="0" sz="1800" u="none" cap="none" strike="noStrike">
              <a:solidFill>
                <a:srgbClr val="434343"/>
              </a:solidFill>
              <a:latin typeface="Arial"/>
              <a:ea typeface="Arial"/>
              <a:cs typeface="Arial"/>
              <a:sym typeface="Arial"/>
            </a:endParaRPr>
          </a:p>
          <a:p>
            <a:pPr indent="-342900" lvl="0" marL="457200" marR="0" rtl="0" algn="l">
              <a:lnSpc>
                <a:spcPct val="100000"/>
              </a:lnSpc>
              <a:spcBef>
                <a:spcPts val="0"/>
              </a:spcBef>
              <a:spcAft>
                <a:spcPts val="0"/>
              </a:spcAft>
              <a:buClr>
                <a:srgbClr val="434343"/>
              </a:buClr>
              <a:buSzPts val="1800"/>
              <a:buFont typeface="Arial"/>
              <a:buChar char="●"/>
            </a:pPr>
            <a:r>
              <a:rPr b="0" i="0" lang="es" sz="1800" u="none" cap="none" strike="noStrike">
                <a:solidFill>
                  <a:srgbClr val="434343"/>
                </a:solidFill>
                <a:latin typeface="Arial"/>
                <a:ea typeface="Arial"/>
                <a:cs typeface="Arial"/>
                <a:sym typeface="Arial"/>
              </a:rPr>
              <a:t>git push</a:t>
            </a:r>
            <a:endParaRPr b="0" i="0" sz="1800" u="none" cap="none" strike="noStrike">
              <a:solidFill>
                <a:srgbClr val="434343"/>
              </a:solidFill>
              <a:latin typeface="Arial"/>
              <a:ea typeface="Arial"/>
              <a:cs typeface="Arial"/>
              <a:sym typeface="Arial"/>
            </a:endParaRPr>
          </a:p>
          <a:p>
            <a:pPr indent="-342900" lvl="0" marL="457200" marR="0" rtl="0" algn="l">
              <a:lnSpc>
                <a:spcPct val="100000"/>
              </a:lnSpc>
              <a:spcBef>
                <a:spcPts val="0"/>
              </a:spcBef>
              <a:spcAft>
                <a:spcPts val="0"/>
              </a:spcAft>
              <a:buClr>
                <a:srgbClr val="434343"/>
              </a:buClr>
              <a:buSzPts val="1800"/>
              <a:buFont typeface="Arial"/>
              <a:buChar char="●"/>
            </a:pPr>
            <a:r>
              <a:rPr b="0" i="0" lang="es" sz="1800" u="none" cap="none" strike="noStrike">
                <a:solidFill>
                  <a:srgbClr val="434343"/>
                </a:solidFill>
                <a:latin typeface="Arial"/>
                <a:ea typeface="Arial"/>
                <a:cs typeface="Arial"/>
                <a:sym typeface="Arial"/>
              </a:rPr>
              <a:t>git pull</a:t>
            </a:r>
            <a:endParaRPr b="0" i="0" sz="1800" u="none" cap="none" strike="noStrike">
              <a:solidFill>
                <a:srgbClr val="434343"/>
              </a:solidFill>
              <a:latin typeface="Arial"/>
              <a:ea typeface="Arial"/>
              <a:cs typeface="Arial"/>
              <a:sym typeface="Arial"/>
            </a:endParaRPr>
          </a:p>
          <a:p>
            <a:pPr indent="-342900" lvl="0" marL="457200" marR="0" rtl="0" algn="l">
              <a:lnSpc>
                <a:spcPct val="100000"/>
              </a:lnSpc>
              <a:spcBef>
                <a:spcPts val="0"/>
              </a:spcBef>
              <a:spcAft>
                <a:spcPts val="0"/>
              </a:spcAft>
              <a:buClr>
                <a:srgbClr val="434343"/>
              </a:buClr>
              <a:buSzPts val="1800"/>
              <a:buFont typeface="Arial"/>
              <a:buChar char="●"/>
            </a:pPr>
            <a:r>
              <a:rPr b="0" i="0" lang="es" sz="1800" u="none" cap="none" strike="noStrike">
                <a:solidFill>
                  <a:srgbClr val="434343"/>
                </a:solidFill>
                <a:latin typeface="Arial"/>
                <a:ea typeface="Arial"/>
                <a:cs typeface="Arial"/>
                <a:sym typeface="Arial"/>
              </a:rPr>
              <a:t>git merge</a:t>
            </a:r>
            <a:endParaRPr b="0" i="0" sz="1800" u="none" cap="none" strike="noStrike">
              <a:solidFill>
                <a:srgbClr val="434343"/>
              </a:solidFill>
              <a:latin typeface="Arial"/>
              <a:ea typeface="Arial"/>
              <a:cs typeface="Arial"/>
              <a:sym typeface="Arial"/>
            </a:endParaRPr>
          </a:p>
        </p:txBody>
      </p:sp>
      <p:pic>
        <p:nvPicPr>
          <p:cNvPr id="126" name="Google Shape;126;p6"/>
          <p:cNvPicPr preferRelativeResize="0"/>
          <p:nvPr/>
        </p:nvPicPr>
        <p:blipFill rotWithShape="1">
          <a:blip r:embed="rId3">
            <a:alphaModFix/>
          </a:blip>
          <a:srcRect b="0" l="0" r="0" t="0"/>
          <a:stretch/>
        </p:blipFill>
        <p:spPr>
          <a:xfrm>
            <a:off x="3277075" y="1271331"/>
            <a:ext cx="5559723" cy="2907019"/>
          </a:xfrm>
          <a:prstGeom prst="rect">
            <a:avLst/>
          </a:prstGeom>
          <a:noFill/>
          <a:ln>
            <a:noFill/>
          </a:ln>
        </p:spPr>
      </p:pic>
      <p:pic>
        <p:nvPicPr>
          <p:cNvPr id="127" name="Google Shape;127;p6"/>
          <p:cNvPicPr preferRelativeResize="0"/>
          <p:nvPr/>
        </p:nvPicPr>
        <p:blipFill rotWithShape="1">
          <a:blip r:embed="rId4">
            <a:alphaModFix/>
          </a:blip>
          <a:srcRect b="0" l="0" r="0" t="0"/>
          <a:stretch/>
        </p:blipFill>
        <p:spPr>
          <a:xfrm>
            <a:off x="7543050" y="254050"/>
            <a:ext cx="1293749" cy="727726"/>
          </a:xfrm>
          <a:prstGeom prst="rect">
            <a:avLst/>
          </a:prstGeom>
          <a:noFill/>
          <a:ln>
            <a:noFill/>
          </a:ln>
        </p:spPr>
      </p:pic>
      <p:pic>
        <p:nvPicPr>
          <p:cNvPr id="128" name="Google Shape;128;p6">
            <a:hlinkClick r:id="rId5"/>
          </p:cNvPr>
          <p:cNvPicPr preferRelativeResize="0"/>
          <p:nvPr/>
        </p:nvPicPr>
        <p:blipFill>
          <a:blip r:embed="rId6">
            <a:alphaModFix/>
          </a:blip>
          <a:stretch>
            <a:fillRect/>
          </a:stretch>
        </p:blipFill>
        <p:spPr>
          <a:xfrm>
            <a:off x="8468400" y="4467900"/>
            <a:ext cx="523200" cy="523200"/>
          </a:xfrm>
          <a:prstGeom prst="rect">
            <a:avLst/>
          </a:prstGeom>
          <a:noFill/>
          <a:ln>
            <a:noFill/>
          </a:ln>
        </p:spPr>
      </p:pic>
      <p:sp>
        <p:nvSpPr>
          <p:cNvPr id="129" name="Google Shape;129;p6"/>
          <p:cNvSpPr txBox="1"/>
          <p:nvPr/>
        </p:nvSpPr>
        <p:spPr>
          <a:xfrm>
            <a:off x="544941" y="370937"/>
            <a:ext cx="55566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0"/>
              </a:spcBef>
              <a:spcAft>
                <a:spcPts val="0"/>
              </a:spcAft>
              <a:buClr>
                <a:srgbClr val="000000"/>
              </a:buClr>
              <a:buSzPts val="2400"/>
              <a:buFont typeface="Arial"/>
              <a:buNone/>
            </a:pPr>
            <a:r>
              <a:rPr b="1" lang="es" sz="2800">
                <a:solidFill>
                  <a:srgbClr val="002060"/>
                </a:solidFill>
              </a:rPr>
              <a:t>Comandos GIT básicos</a:t>
            </a:r>
            <a:endParaRPr b="1" i="0" sz="2800" u="none" cap="none" strike="noStrike">
              <a:solidFill>
                <a:srgbClr val="00206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nvSpPr>
        <p:spPr>
          <a:xfrm>
            <a:off x="534775" y="981775"/>
            <a:ext cx="83019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s" sz="1800" u="none" cap="none" strike="noStrike">
                <a:solidFill>
                  <a:srgbClr val="434343"/>
                </a:solidFill>
                <a:latin typeface="Arial"/>
                <a:ea typeface="Arial"/>
                <a:cs typeface="Arial"/>
                <a:sym typeface="Arial"/>
              </a:rPr>
              <a:t>Descarga (copia) un repositorio a nuestra computadora </a:t>
            </a:r>
            <a:endParaRPr b="0" i="0" sz="1800" u="none" cap="none" strike="noStrike">
              <a:solidFill>
                <a:srgbClr val="434343"/>
              </a:solidFill>
              <a:latin typeface="Arial"/>
              <a:ea typeface="Arial"/>
              <a:cs typeface="Arial"/>
              <a:sym typeface="Arial"/>
            </a:endParaRPr>
          </a:p>
        </p:txBody>
      </p:sp>
      <p:pic>
        <p:nvPicPr>
          <p:cNvPr id="135" name="Google Shape;135;p7"/>
          <p:cNvPicPr preferRelativeResize="0"/>
          <p:nvPr/>
        </p:nvPicPr>
        <p:blipFill rotWithShape="1">
          <a:blip r:embed="rId3">
            <a:alphaModFix/>
          </a:blip>
          <a:srcRect b="0" l="0" r="0" t="0"/>
          <a:stretch/>
        </p:blipFill>
        <p:spPr>
          <a:xfrm>
            <a:off x="1014400" y="1445163"/>
            <a:ext cx="7115175" cy="1295400"/>
          </a:xfrm>
          <a:prstGeom prst="rect">
            <a:avLst/>
          </a:prstGeom>
          <a:noFill/>
          <a:ln>
            <a:noFill/>
          </a:ln>
          <a:effectLst>
            <a:outerShdw blurRad="57150" rotWithShape="0" algn="bl" dir="5400000" dist="19050">
              <a:srgbClr val="000000">
                <a:alpha val="50000"/>
              </a:srgbClr>
            </a:outerShdw>
          </a:effectLst>
        </p:spPr>
      </p:pic>
      <p:pic>
        <p:nvPicPr>
          <p:cNvPr id="136" name="Google Shape;136;p7"/>
          <p:cNvPicPr preferRelativeResize="0"/>
          <p:nvPr/>
        </p:nvPicPr>
        <p:blipFill rotWithShape="1">
          <a:blip r:embed="rId4">
            <a:alphaModFix/>
          </a:blip>
          <a:srcRect b="0" l="0" r="0" t="0"/>
          <a:stretch/>
        </p:blipFill>
        <p:spPr>
          <a:xfrm>
            <a:off x="7543050" y="254050"/>
            <a:ext cx="1293749" cy="727726"/>
          </a:xfrm>
          <a:prstGeom prst="rect">
            <a:avLst/>
          </a:prstGeom>
          <a:noFill/>
          <a:ln>
            <a:noFill/>
          </a:ln>
        </p:spPr>
      </p:pic>
      <p:sp>
        <p:nvSpPr>
          <p:cNvPr id="137" name="Google Shape;137;p7"/>
          <p:cNvSpPr txBox="1"/>
          <p:nvPr/>
        </p:nvSpPr>
        <p:spPr>
          <a:xfrm>
            <a:off x="544941" y="370937"/>
            <a:ext cx="55566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0"/>
              </a:spcBef>
              <a:spcAft>
                <a:spcPts val="0"/>
              </a:spcAft>
              <a:buClr>
                <a:srgbClr val="000000"/>
              </a:buClr>
              <a:buSzPts val="2400"/>
              <a:buFont typeface="Arial"/>
              <a:buNone/>
            </a:pPr>
            <a:r>
              <a:rPr b="1" lang="es" sz="2800">
                <a:solidFill>
                  <a:srgbClr val="002060"/>
                </a:solidFill>
              </a:rPr>
              <a:t>Git clone</a:t>
            </a:r>
            <a:endParaRPr b="1" i="0" sz="2800" u="none" cap="none" strike="noStrike">
              <a:solidFill>
                <a:srgbClr val="002060"/>
              </a:solidFill>
              <a:latin typeface="Arial"/>
              <a:ea typeface="Arial"/>
              <a:cs typeface="Arial"/>
              <a:sym typeface="Arial"/>
            </a:endParaRPr>
          </a:p>
        </p:txBody>
      </p:sp>
      <p:sp>
        <p:nvSpPr>
          <p:cNvPr id="138" name="Google Shape;138;p7"/>
          <p:cNvSpPr txBox="1"/>
          <p:nvPr/>
        </p:nvSpPr>
        <p:spPr>
          <a:xfrm>
            <a:off x="534775" y="2788900"/>
            <a:ext cx="8301900" cy="4617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0"/>
              </a:spcBef>
              <a:spcAft>
                <a:spcPts val="2100"/>
              </a:spcAft>
              <a:buNone/>
            </a:pPr>
            <a:r>
              <a:rPr lang="es" sz="1800">
                <a:solidFill>
                  <a:srgbClr val="434343"/>
                </a:solidFill>
              </a:rPr>
              <a:t>Si el repositorio está en un servidor remoto, usa:</a:t>
            </a:r>
            <a:endParaRPr sz="1800">
              <a:solidFill>
                <a:srgbClr val="434343"/>
              </a:solidFill>
            </a:endParaRPr>
          </a:p>
        </p:txBody>
      </p:sp>
      <p:sp>
        <p:nvSpPr>
          <p:cNvPr id="139" name="Google Shape;139;p7"/>
          <p:cNvSpPr txBox="1"/>
          <p:nvPr/>
        </p:nvSpPr>
        <p:spPr>
          <a:xfrm>
            <a:off x="1014425" y="3314700"/>
            <a:ext cx="7115100" cy="461700"/>
          </a:xfrm>
          <a:prstGeom prst="rect">
            <a:avLst/>
          </a:prstGeom>
          <a:noFill/>
          <a:ln>
            <a:noFill/>
          </a:ln>
        </p:spPr>
        <p:txBody>
          <a:bodyPr anchorCtr="0" anchor="t" bIns="91425" lIns="91425" spcFirstLastPara="1" rIns="91425" wrap="square" tIns="91425">
            <a:spAutoFit/>
          </a:bodyPr>
          <a:lstStyle/>
          <a:p>
            <a:pPr indent="0" lvl="0" marL="190500" marR="190500" rtl="0" algn="l">
              <a:lnSpc>
                <a:spcPct val="115000"/>
              </a:lnSpc>
              <a:spcBef>
                <a:spcPts val="0"/>
              </a:spcBef>
              <a:spcAft>
                <a:spcPts val="0"/>
              </a:spcAft>
              <a:buNone/>
            </a:pPr>
            <a:r>
              <a:rPr lang="es" sz="1800">
                <a:solidFill>
                  <a:srgbClr val="434343"/>
                </a:solidFill>
                <a:latin typeface="Consolas"/>
                <a:ea typeface="Consolas"/>
                <a:cs typeface="Consolas"/>
                <a:sym typeface="Consolas"/>
              </a:rPr>
              <a:t>git clone nombredeusuario@host:/path/to/repository</a:t>
            </a:r>
            <a:endParaRPr sz="1800">
              <a:solidFill>
                <a:srgbClr val="434343"/>
              </a:solidFill>
              <a:latin typeface="Consolas"/>
              <a:ea typeface="Consolas"/>
              <a:cs typeface="Consolas"/>
              <a:sym typeface="Consolas"/>
            </a:endParaRPr>
          </a:p>
        </p:txBody>
      </p:sp>
      <p:pic>
        <p:nvPicPr>
          <p:cNvPr id="140" name="Google Shape;140;p7">
            <a:hlinkClick r:id="rId5"/>
          </p:cNvPr>
          <p:cNvPicPr preferRelativeResize="0"/>
          <p:nvPr/>
        </p:nvPicPr>
        <p:blipFill>
          <a:blip r:embed="rId6">
            <a:alphaModFix/>
          </a:blip>
          <a:stretch>
            <a:fillRect/>
          </a:stretch>
        </p:blipFill>
        <p:spPr>
          <a:xfrm>
            <a:off x="8468400" y="4467900"/>
            <a:ext cx="523200" cy="52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