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Roboto Condensed" charset="0"/>
      <p:regular r:id="rId15"/>
      <p:bold r:id="rId16"/>
      <p:italic r:id="rId17"/>
      <p:boldItalic r:id="rId18"/>
    </p:embeddedFont>
    <p:embeddedFont>
      <p:font typeface="Consolas" pitchFamily="49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jVO2JqrRQXn+kzuKXgVpUJ+G4P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8c3c424e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88c3c424e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8c3c424e7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88c3c424e7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8c3c424e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88c3c424e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8c3c424e7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88c3c424e7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8c3c424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g88c3c424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8c3c424e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88c3c424e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2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2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2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Actividad 2</a:t>
            </a:r>
            <a:endParaRPr/>
          </a:p>
        </p:txBody>
      </p:sp>
      <p:sp>
        <p:nvSpPr>
          <p:cNvPr id="55" name="Google Shape;55;p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Viernes 12/6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8c3c424e7_0_10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Ejercicio 3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113" name="Google Shape;113;g88c3c424e7_0_10"/>
          <p:cNvSpPr txBox="1">
            <a:spLocks noGrp="1"/>
          </p:cNvSpPr>
          <p:nvPr>
            <p:ph type="body" idx="1"/>
          </p:nvPr>
        </p:nvSpPr>
        <p:spPr>
          <a:xfrm>
            <a:off x="401000" y="1999425"/>
            <a:ext cx="3786300" cy="19926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i:= a to dimL-1 </a:t>
            </a:r>
            <a:r>
              <a:rPr lang="en" sz="17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endParaRPr sz="17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V[i]:= V[i+1];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dimL:= dimL -1;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None/>
            </a:pP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4" name="Google Shape;114;g88c3c424e7_0_10"/>
          <p:cNvSpPr txBox="1"/>
          <p:nvPr/>
        </p:nvSpPr>
        <p:spPr>
          <a:xfrm>
            <a:off x="311700" y="895975"/>
            <a:ext cx="8283600" cy="9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 siguiente fragmento de código elimina del vector V, el elemento que se encuentra en la posición a. Indique la opción correcta:</a:t>
            </a:r>
            <a:endParaRPr sz="2200" b="0" i="0" u="none" strike="noStrike" cap="non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5" name="Google Shape;115;g88c3c424e7_0_10"/>
          <p:cNvSpPr txBox="1"/>
          <p:nvPr/>
        </p:nvSpPr>
        <p:spPr>
          <a:xfrm>
            <a:off x="4572000" y="2002325"/>
            <a:ext cx="4179600" cy="25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marR="0" lvl="0" indent="-146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AutoNum type="alphaLcPeriod"/>
            </a:pPr>
            <a:r>
              <a:rPr lang="en" sz="1500" b="0" i="0" u="none" strike="noStrike" cap="none">
                <a:solidFill>
                  <a:schemeClr val="dk1"/>
                </a:solidFill>
                <a:highlight>
                  <a:srgbClr val="FFFF00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Es correcto</a:t>
            </a:r>
            <a:endParaRPr sz="1500" b="0" i="0" u="none" strike="noStrike" cap="none">
              <a:solidFill>
                <a:schemeClr val="dk1"/>
              </a:solidFill>
              <a:highlight>
                <a:srgbClr val="FFFF00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228600" marR="0" lvl="0" indent="-1460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AutoNum type="alphaLcPeriod"/>
            </a:pPr>
            <a:r>
              <a:rPr lang="en" sz="15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Es incorrecto. Debe asignar </a:t>
            </a:r>
            <a:r>
              <a:rPr lang="en" sz="15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v[i+1]:= V[i]</a:t>
            </a:r>
            <a:endParaRPr sz="15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8600" marR="0" lvl="0" indent="-1460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AutoNum type="alphaLcPeriod"/>
            </a:pPr>
            <a:r>
              <a:rPr lang="en" sz="15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Es incorrecto. Debe asignar </a:t>
            </a:r>
            <a:r>
              <a:rPr lang="en" sz="15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v[i]:= V[i]+1</a:t>
            </a:r>
            <a:endParaRPr sz="15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8600" marR="0" lvl="0" indent="-1460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oboto Condensed"/>
              <a:buAutoNum type="alphaLcPeriod"/>
            </a:pPr>
            <a:r>
              <a:rPr lang="en" sz="15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Es incorrecto. Debe asignar </a:t>
            </a:r>
            <a:r>
              <a:rPr lang="en" sz="15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v[i]+1:= V[i]</a:t>
            </a:r>
            <a:endParaRPr sz="15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8c3c424e7_0_17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Ejercicio 4</a:t>
            </a:r>
            <a:endParaRPr/>
          </a:p>
        </p:txBody>
      </p:sp>
      <p:sp>
        <p:nvSpPr>
          <p:cNvPr id="121" name="Google Shape;121;g88c3c424e7_0_17"/>
          <p:cNvSpPr txBox="1">
            <a:spLocks noGrp="1"/>
          </p:cNvSpPr>
          <p:nvPr>
            <p:ph type="body" idx="1"/>
          </p:nvPr>
        </p:nvSpPr>
        <p:spPr>
          <a:xfrm>
            <a:off x="311700" y="847675"/>
            <a:ext cx="3786300" cy="41565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Dado el siguiente código:</a:t>
            </a:r>
            <a:endParaRPr sz="17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Program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ejemplo;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endParaRPr sz="14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persona = record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nombre: string;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DNI: integer;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end;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vector = array[1..100] of persona;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 sz="14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v : vector;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i,cant : integer;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4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cant := 0;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cargar(v); </a:t>
            </a:r>
            <a:r>
              <a:rPr lang="en" sz="1400" i="1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//carga el vector B</a:t>
            </a:r>
            <a:endParaRPr sz="1400" i="1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 := 1 to 100 </a:t>
            </a:r>
            <a:r>
              <a:rPr lang="en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endParaRPr sz="14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(tieneDNIPar(V[i]) </a:t>
            </a:r>
            <a:r>
              <a:rPr lang="en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endParaRPr sz="14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cant := cant + 1;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	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2" name="Google Shape;122;g88c3c424e7_0_17"/>
          <p:cNvSpPr txBox="1"/>
          <p:nvPr/>
        </p:nvSpPr>
        <p:spPr>
          <a:xfrm>
            <a:off x="4419600" y="1469150"/>
            <a:ext cx="44973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¿Cómo debería declararse el módulo </a:t>
            </a:r>
            <a:r>
              <a:rPr lang="en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tieneDNIPar</a:t>
            </a:r>
            <a:r>
              <a:rPr lang="en" sz="16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?</a:t>
            </a:r>
            <a:endParaRPr sz="1600" b="0" i="0" u="none" strike="noStrike" cap="non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285750" marR="0" lvl="0" indent="-203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AutoNum type="alphaLcPeriod"/>
            </a:pPr>
            <a:r>
              <a:rPr lang="en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 tieneDNIPar(i: integer): boolean</a:t>
            </a:r>
            <a:endParaRPr sz="14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85750" marR="0" lvl="0" indent="-203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AutoNum type="alphaLcPeriod"/>
            </a:pPr>
            <a:r>
              <a:rPr lang="en" sz="1400" b="0" i="0" u="none" strike="noStrike" cap="none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function tieneDNIPar(p: persona): boolean</a:t>
            </a:r>
            <a:endParaRPr sz="1400" b="0" i="0" u="none" strike="noStrike" cap="none">
              <a:solidFill>
                <a:schemeClr val="dk1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285750" marR="0" lvl="0" indent="-203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AutoNum type="alphaLcPeriod"/>
            </a:pPr>
            <a:r>
              <a:rPr lang="en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 tieneDNIPar(v: vector): boolean</a:t>
            </a:r>
            <a:endParaRPr sz="14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85750" marR="0" lvl="0" indent="-203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AutoNum type="alphaLcPeriod"/>
            </a:pPr>
            <a:r>
              <a:rPr lang="en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 tieneDNIPar(p: persona): integer</a:t>
            </a:r>
            <a:endParaRPr sz="14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85750" marR="0" lvl="0" indent="-203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AutoNum type="alphaLcPeriod"/>
            </a:pPr>
            <a:r>
              <a:rPr lang="en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 tieneDNIPar(v: vector): integer</a:t>
            </a:r>
            <a:endParaRPr sz="14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85750" marR="0" lvl="0" indent="-2032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Consolas"/>
              <a:buAutoNum type="alphaLcPeriod"/>
            </a:pPr>
            <a:r>
              <a:rPr lang="en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 tieneDNIPar(i: integer): integer</a:t>
            </a: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8c3c424e7_0_23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469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Ejercicio 5</a:t>
            </a:r>
            <a:endParaRPr/>
          </a:p>
        </p:txBody>
      </p:sp>
      <p:sp>
        <p:nvSpPr>
          <p:cNvPr id="128" name="Google Shape;128;g88c3c424e7_0_23"/>
          <p:cNvSpPr txBox="1">
            <a:spLocks noGrp="1"/>
          </p:cNvSpPr>
          <p:nvPr>
            <p:ph type="body" idx="1"/>
          </p:nvPr>
        </p:nvSpPr>
        <p:spPr>
          <a:xfrm>
            <a:off x="311700" y="855109"/>
            <a:ext cx="4141200" cy="4163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Program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ejercicio;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endParaRPr sz="14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max = 20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endParaRPr sz="14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vector = array [ 1..max] of integer;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pares (V : vector): vector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 sz="14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i, dimL : integer;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aux : vector;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4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dimL := 0;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 := 1 to max </a:t>
            </a:r>
            <a:r>
              <a:rPr lang="en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endParaRPr sz="14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(V[i] MOD 2 = 0) </a:t>
            </a:r>
            <a:r>
              <a:rPr lang="en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then begin</a:t>
            </a:r>
            <a:endParaRPr sz="14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dimL := dimL + 1;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aux[dimL] := V[i];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end;</a:t>
            </a:r>
            <a:endParaRPr sz="14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pares:= aux;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end;</a:t>
            </a:r>
            <a:endParaRPr sz="14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  <p:sp>
        <p:nvSpPr>
          <p:cNvPr id="129" name="Google Shape;129;g88c3c424e7_0_23"/>
          <p:cNvSpPr txBox="1"/>
          <p:nvPr/>
        </p:nvSpPr>
        <p:spPr>
          <a:xfrm>
            <a:off x="4697450" y="652325"/>
            <a:ext cx="4226700" cy="43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Dada la función </a:t>
            </a:r>
            <a:r>
              <a:rPr lang="en" sz="17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pares</a:t>
            </a:r>
            <a:r>
              <a:rPr lang="en" sz="17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indique cuál de la siguientes afirmaciones es correcta:</a:t>
            </a:r>
            <a:endParaRPr sz="1700" b="0" i="0" u="none" strike="noStrike" cap="non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AutoNum type="alphaLcPeriod"/>
            </a:pPr>
            <a:r>
              <a:rPr lang="en" sz="16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La función es </a:t>
            </a:r>
            <a:r>
              <a:rPr lang="en" sz="1600" b="0" i="1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incorrecta</a:t>
            </a:r>
            <a:r>
              <a:rPr lang="en" sz="16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porque no puede recibir un vector como parámetro</a:t>
            </a:r>
            <a:endParaRPr sz="1600" b="0" i="0" u="none" strike="noStrike" cap="non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AutoNum type="alphaLcPeriod"/>
            </a:pPr>
            <a:r>
              <a:rPr lang="en" sz="1600" b="0" i="0" u="none" strike="noStrike" cap="none">
                <a:solidFill>
                  <a:schemeClr val="dk1"/>
                </a:solidFill>
                <a:highlight>
                  <a:srgbClr val="FFFF00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La función es </a:t>
            </a:r>
            <a:r>
              <a:rPr lang="en" sz="1600" b="0" i="1" u="none" strike="noStrike" cap="none">
                <a:solidFill>
                  <a:schemeClr val="dk1"/>
                </a:solidFill>
                <a:highlight>
                  <a:srgbClr val="FFFF00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incorrecta</a:t>
            </a:r>
            <a:r>
              <a:rPr lang="en" sz="1600" b="0" i="0" u="none" strike="noStrike" cap="none">
                <a:solidFill>
                  <a:schemeClr val="dk1"/>
                </a:solidFill>
                <a:highlight>
                  <a:srgbClr val="FFFF00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 porque no puede retornar un vector</a:t>
            </a:r>
            <a:endParaRPr sz="1600" b="0" i="0" u="none" strike="noStrike" cap="none">
              <a:solidFill>
                <a:schemeClr val="dk1"/>
              </a:solidFill>
              <a:highlight>
                <a:srgbClr val="FFFF00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AutoNum type="alphaLcPeriod"/>
            </a:pPr>
            <a:r>
              <a:rPr lang="en" sz="16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La función es </a:t>
            </a:r>
            <a:r>
              <a:rPr lang="en" sz="1600" b="0" i="1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incorrecta</a:t>
            </a:r>
            <a:r>
              <a:rPr lang="en" sz="16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porque el vector aux podría exceder su dimensión física</a:t>
            </a:r>
            <a:endParaRPr sz="1600" b="0" i="0" u="none" strike="noStrike" cap="non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AutoNum type="alphaLcPeriod"/>
            </a:pPr>
            <a:r>
              <a:rPr lang="en" sz="16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La función es </a:t>
            </a:r>
            <a:r>
              <a:rPr lang="en" sz="1600" b="0" i="1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incorrecta</a:t>
            </a:r>
            <a:r>
              <a:rPr lang="en" sz="16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porque no se puede ejecutar la operación MOD sobre un vector</a:t>
            </a:r>
            <a:endParaRPr sz="1600" b="0" i="0" u="none" strike="noStrike" cap="non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Roboto Condensed"/>
              <a:buAutoNum type="alphaLcPeriod"/>
            </a:pPr>
            <a:r>
              <a:rPr lang="en" sz="16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La función es </a:t>
            </a:r>
            <a:r>
              <a:rPr lang="en" sz="1600" b="0" i="1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correcta</a:t>
            </a:r>
            <a:endParaRPr sz="1600" b="0" i="1" u="none" strike="noStrike" cap="non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Ejercicio 1</a:t>
            </a:r>
            <a:endParaRPr/>
          </a:p>
        </p:txBody>
      </p:sp>
      <p:sp>
        <p:nvSpPr>
          <p:cNvPr id="61" name="Google Shape;61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Dada la siguiente expresión</a:t>
            </a:r>
            <a:r>
              <a:rPr lang="en" sz="16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" sz="1600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v[1].promedio := 0.5</a:t>
            </a:r>
            <a:r>
              <a:rPr lang="en" sz="16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</a:t>
            </a:r>
            <a:endParaRPr sz="1100" b="1">
              <a:solidFill>
                <a:schemeClr val="dk1"/>
              </a:solidFill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AutoNum type="alphaLcPeriod"/>
            </a:pPr>
            <a:r>
              <a:rPr lang="en"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 es una variable de tipo vector de reales</a:t>
            </a:r>
            <a:endParaRPr sz="1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AutoNum type="alphaLcPeriod"/>
            </a:pPr>
            <a:r>
              <a:rPr lang="en"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Promedio es una variable de tipo vector de reales</a:t>
            </a:r>
            <a:endParaRPr sz="1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AutoNum type="alphaLcPeriod"/>
            </a:pPr>
            <a:r>
              <a:rPr lang="en"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 es una variable de tipo registro, uno de sus campos se llama promedio y es un vector de números reales</a:t>
            </a:r>
            <a:endParaRPr sz="1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AutoNum type="alphaLcPeriod"/>
            </a:pPr>
            <a:r>
              <a:rPr lang="en"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 es una variable de tipo vector de registros, y uno de sus campos se llama promedio y es de tipo real</a:t>
            </a:r>
            <a:endParaRPr sz="1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AutoNum type="alphaLcPeriod"/>
            </a:pPr>
            <a:r>
              <a:rPr lang="en"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 una variable de tipo registro, y uno de sus campos es un número real</a:t>
            </a:r>
            <a:endParaRPr sz="1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Roboto Condensed"/>
              <a:buAutoNum type="alphaLcPeriod"/>
            </a:pPr>
            <a:r>
              <a:rPr lang="en"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Promedio es una variable de tipo real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Ejercicio 2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Dado un vector V, con dimensión lógica dimL y dimensión física dimF, al cual se le están agregando elementos. Indique cuál es la forma de saber si hay espacio para agregar un nuevo elemento.</a:t>
            </a:r>
            <a:endParaRPr sz="1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1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AutoNum type="alphaLcPeriod"/>
            </a:pPr>
            <a:r>
              <a:rPr lang="en"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if (dimL &lt; dimF) then</a:t>
            </a:r>
            <a:endParaRPr sz="1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AutoNum type="alphaLcPeriod"/>
            </a:pPr>
            <a:r>
              <a:rPr lang="en"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if (dimF &lt; dimL) then</a:t>
            </a:r>
            <a:endParaRPr sz="1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AutoNum type="alphaLcPeriod"/>
            </a:pPr>
            <a:r>
              <a:rPr lang="en"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if (dimL = dimF) then</a:t>
            </a:r>
            <a:endParaRPr sz="1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AutoNum type="alphaLcPeriod"/>
            </a:pPr>
            <a:r>
              <a:rPr lang="en"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if (v.dimL &lt; v.dimF) then</a:t>
            </a:r>
            <a:endParaRPr sz="1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AutoNum type="alphaLcPeriod"/>
            </a:pPr>
            <a:r>
              <a:rPr lang="en"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if (dimL&lt;= dimF) then</a:t>
            </a:r>
            <a:endParaRPr sz="1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None/>
            </a:pPr>
            <a:endParaRPr sz="1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Ejercicio 3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401000" y="1999425"/>
            <a:ext cx="3786300" cy="19926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i:= a to dimL-1 </a:t>
            </a:r>
            <a:r>
              <a:rPr lang="en" sz="17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endParaRPr sz="17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V[i]:= V[i+1];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dimL:= dimL -1;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None/>
            </a:pP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311700" y="895975"/>
            <a:ext cx="8283600" cy="9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 siguiente fragmento de código elimina del vector V, el elemento que se encuentra en la posición a. Indique la opción correcta:</a:t>
            </a:r>
            <a:endParaRPr sz="2200" b="0" i="0" u="none" strike="noStrike" cap="non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4572000" y="2002325"/>
            <a:ext cx="4179600" cy="25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marR="0" lvl="0" indent="-146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AutoNum type="alphaLcPeriod"/>
            </a:pPr>
            <a:r>
              <a:rPr lang="en" sz="15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Es correcto</a:t>
            </a:r>
            <a:endParaRPr sz="1500" b="0" i="0" u="none" strike="noStrike" cap="non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228600" marR="0" lvl="0" indent="-1460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AutoNum type="alphaLcPeriod"/>
            </a:pPr>
            <a:r>
              <a:rPr lang="en" sz="15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Es incorrecto. Debe asignar </a:t>
            </a:r>
            <a:r>
              <a:rPr lang="en" sz="15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v[i+1]:= V[i]</a:t>
            </a:r>
            <a:endParaRPr sz="15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8600" marR="0" lvl="0" indent="-1460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AutoNum type="alphaLcPeriod"/>
            </a:pPr>
            <a:r>
              <a:rPr lang="en" sz="15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Es incorrecto. Debe asignar </a:t>
            </a:r>
            <a:r>
              <a:rPr lang="en" sz="15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v[i]:= V[i]+1</a:t>
            </a:r>
            <a:endParaRPr sz="15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8600" marR="0" lvl="0" indent="-1460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oboto Condensed"/>
              <a:buAutoNum type="alphaLcPeriod"/>
            </a:pPr>
            <a:r>
              <a:rPr lang="en" sz="15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Es incorrecto. Debe asignar </a:t>
            </a:r>
            <a:r>
              <a:rPr lang="en" sz="15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v[i]+1:= V[i]</a:t>
            </a:r>
            <a:endParaRPr sz="15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Ejercicio 4</a:t>
            </a:r>
            <a:endParaRPr/>
          </a:p>
        </p:txBody>
      </p:sp>
      <p:sp>
        <p:nvSpPr>
          <p:cNvPr id="81" name="Google Shape;81;p7"/>
          <p:cNvSpPr txBox="1">
            <a:spLocks noGrp="1"/>
          </p:cNvSpPr>
          <p:nvPr>
            <p:ph type="body" idx="1"/>
          </p:nvPr>
        </p:nvSpPr>
        <p:spPr>
          <a:xfrm>
            <a:off x="311700" y="847675"/>
            <a:ext cx="3786300" cy="41565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Dado el siguiente código:</a:t>
            </a:r>
            <a:endParaRPr sz="17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Program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ejemplo;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endParaRPr sz="14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persona = record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nombre: string;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DNI: integer;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end;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vector = array[1..100] of persona;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 sz="14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v : vector;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i,cant : integer;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4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cant := 0;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cargar(v); </a:t>
            </a:r>
            <a:r>
              <a:rPr lang="en" sz="1400" i="1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//carga el vector B</a:t>
            </a:r>
            <a:endParaRPr sz="1400" i="1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 := 1 to 100 </a:t>
            </a:r>
            <a:r>
              <a:rPr lang="en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endParaRPr sz="14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(tieneDNIPar(V[i]) </a:t>
            </a:r>
            <a:r>
              <a:rPr lang="en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endParaRPr sz="14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cant := cant + 1;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	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2" name="Google Shape;82;p7"/>
          <p:cNvSpPr txBox="1"/>
          <p:nvPr/>
        </p:nvSpPr>
        <p:spPr>
          <a:xfrm>
            <a:off x="4409090" y="870060"/>
            <a:ext cx="44973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¿Cómo debería declararse el módulo </a:t>
            </a:r>
            <a:r>
              <a:rPr lang="en" sz="1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tieneDNIPar</a:t>
            </a:r>
            <a:r>
              <a:rPr lang="en" sz="1600" b="0" i="0" u="none" strike="noStrike" cap="none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?</a:t>
            </a:r>
            <a:endParaRPr sz="1600" b="0" i="0" u="none" strike="noStrike" cap="non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285750" marR="0" lvl="0" indent="-203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AutoNum type="alphaLcPeriod"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 tieneDNIPar(i: integer): boolean</a:t>
            </a:r>
            <a:endParaRPr sz="14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85750" marR="0" lvl="0" indent="-203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AutoNum type="alphaLcPeriod"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 tieneDNIPar(p: persona): boolean</a:t>
            </a:r>
            <a:endParaRPr sz="14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85750" marR="0" lvl="0" indent="-203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AutoNum type="alphaLcPeriod"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 tieneDNIPar(v: vector): boolean</a:t>
            </a:r>
            <a:endParaRPr sz="14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85750" marR="0" lvl="0" indent="-203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AutoNum type="alphaLcPeriod"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 tieneDNIPar(p: persona): integer</a:t>
            </a:r>
            <a:endParaRPr sz="14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85750" marR="0" lvl="0" indent="-203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AutoNum type="alphaLcPeriod"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 tieneDNIPar(v: vector): integer</a:t>
            </a:r>
            <a:endParaRPr sz="14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85750" marR="0" lvl="0" indent="-2032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Consolas"/>
              <a:buAutoNum type="alphaLcPeriod"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 tieneDNIPar(i: integer): integer</a:t>
            </a: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469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Ejercicio 5</a:t>
            </a:r>
            <a:endParaRPr/>
          </a:p>
        </p:txBody>
      </p:sp>
      <p:sp>
        <p:nvSpPr>
          <p:cNvPr id="88" name="Google Shape;88;p6"/>
          <p:cNvSpPr txBox="1">
            <a:spLocks noGrp="1"/>
          </p:cNvSpPr>
          <p:nvPr>
            <p:ph type="body" idx="1"/>
          </p:nvPr>
        </p:nvSpPr>
        <p:spPr>
          <a:xfrm>
            <a:off x="311700" y="855109"/>
            <a:ext cx="4141200" cy="4163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Program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ejercicio;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endParaRPr sz="14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max = 20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endParaRPr sz="14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vector = array [ 1..max] of integer;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pares (V : vector): vector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 sz="14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i, dimL : integer;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aux : vector;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4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dimL := 0;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 := 1 to max </a:t>
            </a:r>
            <a:r>
              <a:rPr lang="en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endParaRPr sz="14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(V[i] MOD 2 = 0) </a:t>
            </a:r>
            <a:r>
              <a:rPr lang="en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then begin</a:t>
            </a:r>
            <a:endParaRPr sz="14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dimL := dimL + 1;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aux[dimL] := V[i];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end;</a:t>
            </a:r>
            <a:endParaRPr sz="14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pares:= aux;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end;</a:t>
            </a:r>
            <a:endParaRPr sz="14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  <p:sp>
        <p:nvSpPr>
          <p:cNvPr id="89" name="Google Shape;89;p6"/>
          <p:cNvSpPr txBox="1"/>
          <p:nvPr/>
        </p:nvSpPr>
        <p:spPr>
          <a:xfrm>
            <a:off x="4697450" y="652325"/>
            <a:ext cx="4226700" cy="43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Dada la función </a:t>
            </a:r>
            <a:r>
              <a:rPr lang="en" sz="17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pares</a:t>
            </a:r>
            <a:r>
              <a:rPr lang="en" sz="17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indique cuál de la siguientes afirmaciones es correcta:</a:t>
            </a:r>
            <a:endParaRPr sz="1700" b="0" i="0" u="none" strike="noStrike" cap="non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AutoNum type="alphaLcPeriod"/>
            </a:pPr>
            <a:r>
              <a:rPr lang="en" sz="16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La función es </a:t>
            </a:r>
            <a:r>
              <a:rPr lang="en" sz="1600" b="0" i="1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incorrecta</a:t>
            </a:r>
            <a:r>
              <a:rPr lang="en" sz="16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porque no puede recibir un vector como parámetro</a:t>
            </a:r>
            <a:endParaRPr sz="1600" b="0" i="0" u="none" strike="noStrike" cap="non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AutoNum type="alphaLcPeriod"/>
            </a:pPr>
            <a:r>
              <a:rPr lang="en" sz="16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La función es </a:t>
            </a:r>
            <a:r>
              <a:rPr lang="en" sz="1600" b="0" i="1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incorrecta</a:t>
            </a:r>
            <a:r>
              <a:rPr lang="en" sz="16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porque no puede retornar un vector</a:t>
            </a:r>
            <a:endParaRPr sz="1600" b="0" i="0" u="none" strike="noStrike" cap="non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AutoNum type="alphaLcPeriod"/>
            </a:pPr>
            <a:r>
              <a:rPr lang="en" sz="16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La función es </a:t>
            </a:r>
            <a:r>
              <a:rPr lang="en" sz="1600" b="0" i="1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incorrecta</a:t>
            </a:r>
            <a:r>
              <a:rPr lang="en" sz="16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porque el vector aux podría exceder su dimensión física</a:t>
            </a:r>
            <a:endParaRPr sz="1600" b="0" i="0" u="none" strike="noStrike" cap="non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AutoNum type="alphaLcPeriod"/>
            </a:pPr>
            <a:r>
              <a:rPr lang="en" sz="16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La función es </a:t>
            </a:r>
            <a:r>
              <a:rPr lang="en" sz="1600" b="0" i="1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incorrecta</a:t>
            </a:r>
            <a:r>
              <a:rPr lang="en" sz="16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porque no se puede ejecutar la operación MOD sobre un vector</a:t>
            </a:r>
            <a:endParaRPr sz="1600" b="0" i="0" u="none" strike="noStrike" cap="non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Roboto Condensed"/>
              <a:buAutoNum type="alphaLcPeriod"/>
            </a:pPr>
            <a:r>
              <a:rPr lang="en" sz="16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La función es </a:t>
            </a:r>
            <a:r>
              <a:rPr lang="en" sz="1600" b="0" i="1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correcta</a:t>
            </a:r>
            <a:endParaRPr sz="1600" b="0" i="1" u="none" strike="noStrike" cap="non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8c3c424e7_0_2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Actividad 2</a:t>
            </a:r>
            <a:endParaRPr/>
          </a:p>
        </p:txBody>
      </p:sp>
      <p:sp>
        <p:nvSpPr>
          <p:cNvPr id="95" name="Google Shape;95;g88c3c424e7_0_2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Viernes 12/6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Respuestas correctas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8c3c424e7_0_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Ejercicio 1</a:t>
            </a:r>
            <a:endParaRPr/>
          </a:p>
        </p:txBody>
      </p:sp>
      <p:sp>
        <p:nvSpPr>
          <p:cNvPr id="101" name="Google Shape;101;g88c3c424e7_0_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Dada la siguiente expresión</a:t>
            </a:r>
            <a:r>
              <a:rPr lang="en" sz="16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" sz="1600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v[1].promedio := 0.5</a:t>
            </a:r>
            <a:r>
              <a:rPr lang="en" sz="16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</a:t>
            </a:r>
            <a:endParaRPr sz="1100" b="1">
              <a:solidFill>
                <a:schemeClr val="dk1"/>
              </a:solidFill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AutoNum type="alphaLcPeriod"/>
            </a:pPr>
            <a:r>
              <a:rPr lang="en"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 es una variable de tipo vector de reales</a:t>
            </a:r>
            <a:endParaRPr sz="1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AutoNum type="alphaLcPeriod"/>
            </a:pPr>
            <a:r>
              <a:rPr lang="en"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Promedio es una variable de tipo vector de reales</a:t>
            </a:r>
            <a:endParaRPr sz="1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AutoNum type="alphaLcPeriod"/>
            </a:pPr>
            <a:r>
              <a:rPr lang="en"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 es una variable de tipo registro, uno de sus campos se llama promedio y es un vector de números reales</a:t>
            </a:r>
            <a:endParaRPr sz="1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AutoNum type="alphaLcPeriod"/>
            </a:pPr>
            <a:r>
              <a:rPr lang="en" sz="1600">
                <a:solidFill>
                  <a:schemeClr val="dk1"/>
                </a:solidFill>
                <a:highlight>
                  <a:srgbClr val="FFFF00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V es una variable de tipo vector de registros, y uno de sus campos se llama promedio y es de tipo real</a:t>
            </a:r>
            <a:endParaRPr sz="1600">
              <a:solidFill>
                <a:schemeClr val="dk1"/>
              </a:solidFill>
              <a:highlight>
                <a:srgbClr val="FFFF00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AutoNum type="alphaLcPeriod"/>
            </a:pPr>
            <a:r>
              <a:rPr lang="en"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 una variable de tipo registro, y uno de sus campos es un número real</a:t>
            </a:r>
            <a:endParaRPr sz="1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Roboto Condensed"/>
              <a:buAutoNum type="alphaLcPeriod"/>
            </a:pPr>
            <a:r>
              <a:rPr lang="en"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Promedio es una variable de tipo real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8c3c424e7_0_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Ejercicio 2</a:t>
            </a:r>
            <a:endParaRPr/>
          </a:p>
        </p:txBody>
      </p:sp>
      <p:sp>
        <p:nvSpPr>
          <p:cNvPr id="107" name="Google Shape;107;g88c3c424e7_0_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Dado un vector V, con dimensión lógica dimL y dimensión física dimF, al cual se le están agregando elementos. Indique cuál es la forma de saber si hay espacio para agregar un nuevo elemento.</a:t>
            </a:r>
            <a:endParaRPr sz="1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1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AutoNum type="alphaLcPeriod"/>
            </a:pPr>
            <a:r>
              <a:rPr lang="en" sz="1600">
                <a:solidFill>
                  <a:schemeClr val="dk1"/>
                </a:solidFill>
                <a:highlight>
                  <a:srgbClr val="FFFF00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if (dimL &lt; dimF) then</a:t>
            </a:r>
            <a:endParaRPr sz="1600">
              <a:solidFill>
                <a:schemeClr val="dk1"/>
              </a:solidFill>
              <a:highlight>
                <a:srgbClr val="FFFF00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AutoNum type="alphaLcPeriod"/>
            </a:pPr>
            <a:r>
              <a:rPr lang="en"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if (dimF &lt; dimL) then</a:t>
            </a:r>
            <a:endParaRPr sz="1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AutoNum type="alphaLcPeriod"/>
            </a:pPr>
            <a:r>
              <a:rPr lang="en"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if (dimL = dimF) then</a:t>
            </a:r>
            <a:endParaRPr sz="1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AutoNum type="alphaLcPeriod"/>
            </a:pPr>
            <a:r>
              <a:rPr lang="en"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if (v.dimL &lt; v.dimF) then</a:t>
            </a:r>
            <a:endParaRPr sz="1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AutoNum type="alphaLcPeriod"/>
            </a:pPr>
            <a:r>
              <a:rPr lang="en"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if (dimL&lt;= dimF) then</a:t>
            </a:r>
            <a:endParaRPr sz="1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None/>
            </a:pPr>
            <a:endParaRPr sz="1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1064</Words>
  <PresentationFormat>Presentación en pantalla (16:9)</PresentationFormat>
  <Paragraphs>176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Roboto Condensed</vt:lpstr>
      <vt:lpstr>Consolas</vt:lpstr>
      <vt:lpstr>Simple Light</vt:lpstr>
      <vt:lpstr>Actividad 2</vt:lpstr>
      <vt:lpstr>Ejercicio 1</vt:lpstr>
      <vt:lpstr>Ejercicio 2</vt:lpstr>
      <vt:lpstr>Ejercicio 3 </vt:lpstr>
      <vt:lpstr>Ejercicio 4</vt:lpstr>
      <vt:lpstr>Ejercicio 5</vt:lpstr>
      <vt:lpstr>Actividad 2</vt:lpstr>
      <vt:lpstr>Ejercicio 1</vt:lpstr>
      <vt:lpstr>Ejercicio 2</vt:lpstr>
      <vt:lpstr>Ejercicio 3 </vt:lpstr>
      <vt:lpstr>Ejercicio 4</vt:lpstr>
      <vt:lpstr>Ejercicio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Actividad 2</dc:title>
  <cp:lastModifiedBy>Julieta Lanciotti</cp:lastModifiedBy>
  <cp:revision>1</cp:revision>
  <dcterms:modified xsi:type="dcterms:W3CDTF">2020-06-12T15:42:27Z</dcterms:modified>
</cp:coreProperties>
</file>