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Condense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i2Sv6leJQUXmoetw1oaUC3otxg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obotoCondense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Condensed-bold.fntdata"/><Relationship Id="rId6" Type="http://schemas.openxmlformats.org/officeDocument/2006/relationships/slide" Target="slides/slide1.xml"/><Relationship Id="rId18" Type="http://schemas.openxmlformats.org/officeDocument/2006/relationships/font" Target="fonts/RobotoCondense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20c263e3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820c263e3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20c263e3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820c263e3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20c263e3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820c263e3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20c263e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820c263e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20c263e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820c263e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20c263e3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820c263e3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Actividad 4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Viernes 26/6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20c263e3f_0_53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3</a:t>
            </a:r>
            <a:endParaRPr/>
          </a:p>
        </p:txBody>
      </p:sp>
      <p:sp>
        <p:nvSpPr>
          <p:cNvPr id="118" name="Google Shape;118;g820c263e3f_0_53"/>
          <p:cNvSpPr txBox="1"/>
          <p:nvPr>
            <p:ph idx="1" type="body"/>
          </p:nvPr>
        </p:nvSpPr>
        <p:spPr>
          <a:xfrm>
            <a:off x="235500" y="847675"/>
            <a:ext cx="4578900" cy="4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lista = ^nodo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nodo = record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dato : integer;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sig : lista;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agregar(var L, ult: lista; x: dato);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aux: lista;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new(aux);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aux^.dato := x;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aux^.sig := NIL;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(L = NIL) then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 := aux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else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ult^.sig := aux;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ult:= aux;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19" name="Google Shape;119;g820c263e3f_0_53"/>
          <p:cNvSpPr txBox="1"/>
          <p:nvPr/>
        </p:nvSpPr>
        <p:spPr>
          <a:xfrm>
            <a:off x="5119275" y="361900"/>
            <a:ext cx="38055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Dado el siguiente módulo </a:t>
            </a:r>
            <a:r>
              <a:rPr b="1" i="0" lang="en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agregar,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que agrega un nodo con el valor X a la lista L. Indique cuál de las siguientes afirmaciones es verdadera: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0320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agrega correctamente un elemento al inicio de la lista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0320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El módulo agrega correctamente un elemento al final de la lista</a:t>
            </a:r>
            <a:endParaRPr b="0" i="0" sz="1400" u="none" cap="none" strike="noStrike">
              <a:solidFill>
                <a:schemeClr val="dk1"/>
              </a:solidFill>
              <a:highlight>
                <a:srgbClr val="FFFF00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0320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no funciona porque no conecta el nuevo nodo con la lista L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0320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no funciona porque se está haciendo new sobre una variable local que se eliminará al finalizar la ejecución del procedure agregar.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0320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no funciona porque se pierde el inicio de la lista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20c263e3f_0_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4</a:t>
            </a:r>
            <a:endParaRPr/>
          </a:p>
        </p:txBody>
      </p:sp>
      <p:sp>
        <p:nvSpPr>
          <p:cNvPr id="125" name="Google Shape;125;g820c263e3f_0_65"/>
          <p:cNvSpPr txBox="1"/>
          <p:nvPr>
            <p:ph idx="1" type="body"/>
          </p:nvPr>
        </p:nvSpPr>
        <p:spPr>
          <a:xfrm>
            <a:off x="311700" y="1152475"/>
            <a:ext cx="4316400" cy="3416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buscar(L:lista; valor:integer):boolean;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act:lista;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OK:boolean;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act:=p; OK:= false;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300">
                <a:solidFill>
                  <a:schemeClr val="dk1"/>
                </a:solidFill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endParaRPr sz="1300">
              <a:solidFill>
                <a:schemeClr val="dk1"/>
              </a:solidFill>
              <a:highlight>
                <a:srgbClr val="F4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act:= act^.sig;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(act&lt;&gt;nil) and (act^.elem = valor) then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OK:= true;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buscar:= OK;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g820c263e3f_0_65"/>
          <p:cNvSpPr/>
          <p:nvPr/>
        </p:nvSpPr>
        <p:spPr>
          <a:xfrm>
            <a:off x="570860" y="2582151"/>
            <a:ext cx="1732800" cy="197400"/>
          </a:xfrm>
          <a:prstGeom prst="rect">
            <a:avLst/>
          </a:prstGeom>
          <a:noFill/>
          <a:ln cap="flat" cmpd="sng" w="19050">
            <a:solidFill>
              <a:srgbClr val="EA999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820c263e3f_0_65"/>
          <p:cNvSpPr txBox="1"/>
          <p:nvPr/>
        </p:nvSpPr>
        <p:spPr>
          <a:xfrm>
            <a:off x="4648200" y="1324175"/>
            <a:ext cx="4452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</a:t>
            </a:r>
            <a:r>
              <a:rPr b="1" i="0" lang="en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buscar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fue creado para buscar un elemento en una lista ordenada. Indique cuál es la línea de código que debería ir en lugar de </a:t>
            </a:r>
            <a:r>
              <a:rPr b="1" i="0" lang="en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???</a:t>
            </a:r>
            <a:r>
              <a:rPr b="1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a) </a:t>
            </a:r>
            <a:r>
              <a:rPr b="1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(act&lt;&gt;nil) </a:t>
            </a:r>
            <a:r>
              <a:rPr b="1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(act^.elem = valor) </a:t>
            </a:r>
            <a:r>
              <a:rPr b="1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b="1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b) </a:t>
            </a:r>
            <a:r>
              <a:rPr b="1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(act &lt;&gt; nil) </a:t>
            </a:r>
            <a:r>
              <a:rPr b="1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 b="1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c) </a:t>
            </a:r>
            <a:r>
              <a:rPr b="1" i="0" lang="en" sz="13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(act&lt;&gt;nil) </a:t>
            </a:r>
            <a:r>
              <a:rPr b="1" i="0" lang="en" sz="13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(act^.elem &lt; valor) </a:t>
            </a:r>
            <a:r>
              <a:rPr b="1" i="0" lang="en" sz="13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do</a:t>
            </a:r>
            <a:endParaRPr b="1" i="0" sz="1300" u="none" cap="none" strike="noStrike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d) </a:t>
            </a:r>
            <a:r>
              <a:rPr b="1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(act = nil) and (act^.elem &lt;&gt; valor) then</a:t>
            </a:r>
            <a:endParaRPr b="0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e) </a:t>
            </a:r>
            <a:r>
              <a:rPr b="1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(act^.elem &lt; valor) and (act&lt;&gt;nil) do</a:t>
            </a:r>
            <a:endParaRPr b="0" i="0" sz="16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20c263e3f_0_79"/>
          <p:cNvSpPr txBox="1"/>
          <p:nvPr>
            <p:ph type="title"/>
          </p:nvPr>
        </p:nvSpPr>
        <p:spPr>
          <a:xfrm>
            <a:off x="159300" y="64025"/>
            <a:ext cx="387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5</a:t>
            </a:r>
            <a:endParaRPr/>
          </a:p>
        </p:txBody>
      </p:sp>
      <p:sp>
        <p:nvSpPr>
          <p:cNvPr id="133" name="Google Shape;133;g820c263e3f_0_79"/>
          <p:cNvSpPr txBox="1"/>
          <p:nvPr>
            <p:ph idx="1" type="body"/>
          </p:nvPr>
        </p:nvSpPr>
        <p:spPr>
          <a:xfrm>
            <a:off x="235500" y="771475"/>
            <a:ext cx="4336500" cy="42075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mayor;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lista = ^nodo;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nodo = record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dato: persona;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sig: lista;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end;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imprimirMayor(l:lista)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while (l^.sig&lt;&gt;nil) do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l:=l^.sig;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write(l^.dato.dni);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          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.......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l:lista;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l:=nil;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generarListaOrdenadaDniAscendente(l);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imprimirMayor(l);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900"/>
          </a:p>
        </p:txBody>
      </p:sp>
      <p:sp>
        <p:nvSpPr>
          <p:cNvPr id="134" name="Google Shape;134;g820c263e3f_0_79"/>
          <p:cNvSpPr txBox="1"/>
          <p:nvPr/>
        </p:nvSpPr>
        <p:spPr>
          <a:xfrm>
            <a:off x="4914600" y="914400"/>
            <a:ext cx="3876600" cy="3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Dado el siguiente programa que genera una lista de personas ordenada por DNI ascendente e imprime el DNI más grande, seleccionar la opción correcta:</a:t>
            </a:r>
            <a:endParaRPr b="0" i="0" sz="13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a) El módulo </a:t>
            </a:r>
            <a:r>
              <a:rPr b="1" i="0" lang="en" sz="11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imprimirMayor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imprime correctamente el DNI, solo si la lista no se recibe vacía. </a:t>
            </a:r>
            <a:endParaRPr b="0" i="0" sz="1300" u="none" cap="none" strike="noStrike">
              <a:solidFill>
                <a:schemeClr val="dk1"/>
              </a:solidFill>
              <a:highlight>
                <a:srgbClr val="FFFF00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b) El módulo </a:t>
            </a:r>
            <a:r>
              <a:rPr b="1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imprimirMayor</a:t>
            </a:r>
            <a:r>
              <a:rPr b="0" i="0" lang="en" sz="13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imprime correctamente el DNI, contemplando el caso de recibir la lista vacía.</a:t>
            </a:r>
            <a:endParaRPr b="0" i="0" sz="13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c) El módulo </a:t>
            </a:r>
            <a:r>
              <a:rPr b="1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imprimirMayor</a:t>
            </a:r>
            <a:r>
              <a:rPr b="0" i="0" lang="en" sz="13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modifica el puntero inicial.  </a:t>
            </a:r>
            <a:endParaRPr b="0" i="0" sz="13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d) El módulo </a:t>
            </a:r>
            <a:r>
              <a:rPr b="1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imprimirMayor</a:t>
            </a:r>
            <a:r>
              <a:rPr b="0" i="0" lang="en" sz="13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funciona de forma ineficiente, no es necesario recorrer toda la lista para obtener el mayor DNI.</a:t>
            </a:r>
            <a:endParaRPr b="0" i="0" sz="13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e) Ninguna opción es correcta.</a:t>
            </a:r>
            <a:endParaRPr b="0" i="0" sz="13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5" name="Google Shape;135;g820c263e3f_0_79"/>
          <p:cNvSpPr txBox="1"/>
          <p:nvPr/>
        </p:nvSpPr>
        <p:spPr>
          <a:xfrm>
            <a:off x="2640200" y="1116925"/>
            <a:ext cx="18204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persona = record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dni: integer;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apellido: string;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235500" y="216425"/>
            <a:ext cx="426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00"/>
              <a:t>Ejercicio 1</a:t>
            </a:r>
            <a:endParaRPr sz="2700"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159300" y="847675"/>
            <a:ext cx="4336500" cy="3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lista = ^nodo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nodo = record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dato : integer;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sig : lista;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agregar(var L:lista; x:integer);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aux : lista;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new(aux);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aux^.dato := x;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aux^.sig := L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L := aux;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4572000" y="557550"/>
            <a:ext cx="4572000" cy="43971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Dado el módulo </a:t>
            </a:r>
            <a:r>
              <a:rPr b="1" i="1" lang="en" sz="15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agregar</a:t>
            </a:r>
            <a:r>
              <a:rPr b="1" i="0" lang="en" sz="15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  <a:r>
              <a:rPr b="0" i="0" lang="en" sz="15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que agrega un nodo con el valor X a la lista L. Indique cuál es la opción verdadera:</a:t>
            </a:r>
            <a:endParaRPr b="0" i="0" sz="15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5875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agrega correctamente un elemento al inicio de la lista</a:t>
            </a:r>
            <a:endParaRPr b="0" i="0" sz="16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5875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agrega correctamente un elemento al final de la lista</a:t>
            </a:r>
            <a:endParaRPr b="0" i="0" sz="16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5875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no funciona, porque nunca hizo </a:t>
            </a:r>
            <a:r>
              <a:rPr b="0" i="0" lang="en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new(L)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5875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no funciona porque no conecta el nuevo nodo con la lista L</a:t>
            </a:r>
            <a:endParaRPr b="0" i="0" sz="16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5875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no funciona, porque se está haciendo </a:t>
            </a:r>
            <a:r>
              <a:rPr b="0" i="0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sobre la variable local </a:t>
            </a:r>
            <a:r>
              <a:rPr b="0" i="0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aux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que se eliminará al finalizar la ejecución del procedure </a:t>
            </a:r>
            <a:r>
              <a:rPr b="0" i="0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2</a:t>
            </a:r>
            <a:endParaRPr/>
          </a:p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4737725" y="1152475"/>
            <a:ext cx="4094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</a:t>
            </a:r>
            <a:r>
              <a:rPr b="1" lang="en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incrementarValores</a:t>
            </a:r>
            <a:r>
              <a:rPr lang="en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fue creado para incrementar en 1 los valores de una lista de enteros. Indique cuál de las siguientes afirmaciones es verdadera:</a:t>
            </a:r>
            <a:endParaRPr sz="1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60350" lvl="0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arenR"/>
            </a:pPr>
            <a:r>
              <a:rPr lang="en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Incorrecto. Los valores no se modifican porque la lista fue pasada por valor.</a:t>
            </a:r>
            <a:endParaRPr sz="1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60350" lvl="0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arenR"/>
            </a:pPr>
            <a:r>
              <a:rPr lang="en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Incorrecto. La condición del while debe chequear L&lt;&gt;NIL</a:t>
            </a:r>
            <a:endParaRPr sz="1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60350" lvl="0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arenR"/>
            </a:pPr>
            <a:r>
              <a:rPr lang="en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Incorrecto. Al avanzar con L pierde la lista</a:t>
            </a:r>
            <a:endParaRPr sz="1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60350" lvl="0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arenR"/>
            </a:pPr>
            <a:r>
              <a:rPr lang="en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Incorrecto. Se accede mal al campo dato</a:t>
            </a:r>
            <a:endParaRPr sz="1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60350" lvl="0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arenR"/>
            </a:pPr>
            <a:r>
              <a:rPr lang="en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 correcto </a:t>
            </a:r>
            <a:endParaRPr sz="1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228600" y="1371600"/>
            <a:ext cx="4212900" cy="3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b="1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lista = ^nodo;</a:t>
            </a:r>
            <a:endParaRPr b="0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nodo = record</a:t>
            </a:r>
            <a:endParaRPr b="0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dato : integer;</a:t>
            </a:r>
            <a:endParaRPr b="0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sig : lista;</a:t>
            </a:r>
            <a:endParaRPr b="0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b="0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incrementarValores(L: lista);</a:t>
            </a:r>
            <a:endParaRPr b="0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while (L^.sig &lt;&gt; NIL) do begin</a:t>
            </a:r>
            <a:endParaRPr b="0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L^.dato := L^.dato + 1;</a:t>
            </a:r>
            <a:endParaRPr b="0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L:= L^.sig;</a:t>
            </a:r>
            <a:endParaRPr b="0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b="0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3</a:t>
            </a:r>
            <a:endParaRPr/>
          </a:p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235500" y="847675"/>
            <a:ext cx="4578900" cy="4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lista = ^nodo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nodo = record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dato : integer;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sig : lista;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agregar(var L, ult: lista; x: dato);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aux: lista;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new(aux);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aux^.dato := x;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aux^.sig := NIL;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(L = NIL) then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 := aux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else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ult^.sig := aux;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ult:= aux;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76" name="Google Shape;76;p10"/>
          <p:cNvSpPr txBox="1"/>
          <p:nvPr/>
        </p:nvSpPr>
        <p:spPr>
          <a:xfrm>
            <a:off x="5119275" y="361900"/>
            <a:ext cx="38055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Dado el siguiente módulo </a:t>
            </a:r>
            <a:r>
              <a:rPr b="1" i="0" lang="en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agregar,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que agrega un nodo con el valor X a la lista L. Indique cuál de las siguientes afirmaciones es verdadera: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0320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agrega correctamente un elemento al inicio de la lista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0320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agrega correctamente un elemento al final de la lista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0320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no funciona porque no conecta el nuevo nodo con la lista L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0320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no funciona porque se está haciendo new sobre una variable local que se eliminará al finalizar la ejecución del procedure agregar.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0320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no funciona porque se pierde el inicio de la lista</a:t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4</a:t>
            </a:r>
            <a:endParaRPr/>
          </a:p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311700" y="1152475"/>
            <a:ext cx="4316400" cy="3416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buscar(L:lista; valor:integer):boolean;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act:lista;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OK:boolean;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act:=p; OK:= false;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300">
                <a:solidFill>
                  <a:schemeClr val="dk1"/>
                </a:solidFill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endParaRPr sz="1300">
              <a:solidFill>
                <a:schemeClr val="dk1"/>
              </a:solidFill>
              <a:highlight>
                <a:srgbClr val="F4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act:= act^.sig;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(act&lt;&gt;nil) and (act^.elem = valor) then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OK:= true;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buscar:= OK;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570860" y="2582151"/>
            <a:ext cx="1732800" cy="197400"/>
          </a:xfrm>
          <a:prstGeom prst="rect">
            <a:avLst/>
          </a:prstGeom>
          <a:noFill/>
          <a:ln cap="flat" cmpd="sng" w="19050">
            <a:solidFill>
              <a:srgbClr val="EA999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 txBox="1"/>
          <p:nvPr/>
        </p:nvSpPr>
        <p:spPr>
          <a:xfrm>
            <a:off x="4648200" y="1324175"/>
            <a:ext cx="4452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</a:t>
            </a:r>
            <a:r>
              <a:rPr b="1" i="0" lang="en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buscar 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fue creado para buscar un elemento en una lista ordenada. Indique cuál es la línea de código que debería ir en lugar de </a:t>
            </a:r>
            <a:r>
              <a:rPr b="1" i="0" lang="en" sz="1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???</a:t>
            </a:r>
            <a:r>
              <a:rPr b="1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a) </a:t>
            </a:r>
            <a:r>
              <a:rPr b="1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(act&lt;&gt;nil) </a:t>
            </a:r>
            <a:r>
              <a:rPr b="1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(act^.elem = valor) </a:t>
            </a:r>
            <a:r>
              <a:rPr b="1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b="1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b) </a:t>
            </a:r>
            <a:r>
              <a:rPr b="1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(act &lt;&gt; nil) </a:t>
            </a:r>
            <a:r>
              <a:rPr b="1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 b="1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c) </a:t>
            </a:r>
            <a:r>
              <a:rPr b="1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(act&lt;&gt;nil) </a:t>
            </a:r>
            <a:r>
              <a:rPr b="1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(act^.elem &lt; valor) </a:t>
            </a:r>
            <a:r>
              <a:rPr b="1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 b="1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d) </a:t>
            </a:r>
            <a:r>
              <a:rPr b="1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(act = nil) and (act^.elem &lt;&gt; valor) then</a:t>
            </a:r>
            <a:endParaRPr b="0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e) </a:t>
            </a:r>
            <a:r>
              <a:rPr b="1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(act^.elem &lt; valor) and (act&lt;&gt;nil) do</a:t>
            </a:r>
            <a:endParaRPr b="0" i="0" sz="16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159300" y="64025"/>
            <a:ext cx="387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5</a:t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235500" y="771475"/>
            <a:ext cx="4336500" cy="42075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mayor;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lista = ^nodo;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nodo = record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dato: persona;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sig: lista;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end;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imprimirMayor(l:lista)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while (l^.sig&lt;&gt;nil) do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l:=l^.sig;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write(l^.dato.dni);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          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.......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l:lista;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l:=nil;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generarListaOrdenadaDniAscendente(l);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imprimirMayor(l);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900"/>
          </a:p>
        </p:txBody>
      </p:sp>
      <p:sp>
        <p:nvSpPr>
          <p:cNvPr id="91" name="Google Shape;91;p14"/>
          <p:cNvSpPr txBox="1"/>
          <p:nvPr/>
        </p:nvSpPr>
        <p:spPr>
          <a:xfrm>
            <a:off x="4914600" y="914400"/>
            <a:ext cx="3876600" cy="3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Dado el siguiente programa que genera una lista de personas ordenada por DNI ascendente e imprime el DNI más grande, seleccionar la opción correcta:</a:t>
            </a:r>
            <a:endParaRPr b="0" i="0" sz="13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a) El módulo </a:t>
            </a:r>
            <a:r>
              <a:rPr b="1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imprimirMayor</a:t>
            </a:r>
            <a:r>
              <a:rPr b="0" i="0" lang="en" sz="13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imprime correctamente el DNI, solo si la lista no se recibe vacía. </a:t>
            </a:r>
            <a:endParaRPr b="0" i="0" sz="13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b) El módulo </a:t>
            </a:r>
            <a:r>
              <a:rPr b="1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imprimirMayor</a:t>
            </a:r>
            <a:r>
              <a:rPr b="0" i="0" lang="en" sz="13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imprime correctamente el DNI, contemplando el caso de recibir la lista vacía.</a:t>
            </a:r>
            <a:endParaRPr b="0" i="0" sz="13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c) El módulo </a:t>
            </a:r>
            <a:r>
              <a:rPr b="1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imprimirMayor</a:t>
            </a:r>
            <a:r>
              <a:rPr b="0" i="0" lang="en" sz="13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modifica el puntero inicial.  </a:t>
            </a:r>
            <a:endParaRPr b="0" i="0" sz="13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d) El módulo </a:t>
            </a:r>
            <a:r>
              <a:rPr b="1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imprimirMayor</a:t>
            </a:r>
            <a:r>
              <a:rPr b="0" i="0" lang="en" sz="13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funciona de forma ineficiente, no es necesario recorrer toda la lista para obtener el mayor DNI.</a:t>
            </a:r>
            <a:endParaRPr b="0" i="0" sz="13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e) Ninguna opción es correcta.</a:t>
            </a:r>
            <a:endParaRPr b="0" i="0" sz="13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2640200" y="1116925"/>
            <a:ext cx="18204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persona = record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dni: integer;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apellido: string;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20c263e3f_0_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Actividad 4</a:t>
            </a:r>
            <a:endParaRPr/>
          </a:p>
        </p:txBody>
      </p:sp>
      <p:sp>
        <p:nvSpPr>
          <p:cNvPr id="98" name="Google Shape;98;g820c263e3f_0_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Viernes 26/6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-respuestas correctas-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20c263e3f_0_5"/>
          <p:cNvSpPr txBox="1"/>
          <p:nvPr>
            <p:ph type="title"/>
          </p:nvPr>
        </p:nvSpPr>
        <p:spPr>
          <a:xfrm>
            <a:off x="235500" y="216425"/>
            <a:ext cx="426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700"/>
              <a:t>Ejercicio 1</a:t>
            </a:r>
            <a:endParaRPr sz="2700"/>
          </a:p>
        </p:txBody>
      </p:sp>
      <p:sp>
        <p:nvSpPr>
          <p:cNvPr id="104" name="Google Shape;104;g820c263e3f_0_5"/>
          <p:cNvSpPr txBox="1"/>
          <p:nvPr>
            <p:ph idx="1" type="body"/>
          </p:nvPr>
        </p:nvSpPr>
        <p:spPr>
          <a:xfrm>
            <a:off x="159300" y="847675"/>
            <a:ext cx="4336500" cy="3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lista = ^nodo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nodo = record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dato : integer;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sig : lista;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agregar(var L:lista; x:integer);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aux : lista;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new(aux);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aux^.dato := x;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aux^.sig := L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L := aux;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g820c263e3f_0_5"/>
          <p:cNvSpPr txBox="1"/>
          <p:nvPr/>
        </p:nvSpPr>
        <p:spPr>
          <a:xfrm>
            <a:off x="4572000" y="557550"/>
            <a:ext cx="4572000" cy="43971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Dado el módulo </a:t>
            </a:r>
            <a:r>
              <a:rPr b="1" i="1" lang="en" sz="15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agregar</a:t>
            </a:r>
            <a:r>
              <a:rPr b="1" i="0" lang="en" sz="15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  <a:r>
              <a:rPr b="0" i="0" lang="en" sz="15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que agrega un nodo con el valor X a la lista L. Indique cuál es la opción verdadera:</a:t>
            </a:r>
            <a:endParaRPr b="0" i="0" sz="15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5875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b="0" i="0" lang="en" sz="16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El módulo agrega correctamente un elemento al inicio de la lista</a:t>
            </a:r>
            <a:endParaRPr b="0" i="0" sz="1600" u="none" cap="none" strike="noStrike">
              <a:solidFill>
                <a:schemeClr val="dk1"/>
              </a:solidFill>
              <a:highlight>
                <a:srgbClr val="FFFF00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5875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agrega correctamente un elemento al final de la lista</a:t>
            </a:r>
            <a:endParaRPr b="0" i="0" sz="16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5875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no funciona, porque nunca hizo </a:t>
            </a:r>
            <a:r>
              <a:rPr b="0" i="0" lang="en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new(L)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5875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no funciona porque no conecta el nuevo nodo con la lista L</a:t>
            </a:r>
            <a:endParaRPr b="0" i="0" sz="16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58750" lvl="0" marL="28575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no funciona, porque se está haciendo </a:t>
            </a:r>
            <a:r>
              <a:rPr b="0" i="0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sobre la variable local </a:t>
            </a:r>
            <a:r>
              <a:rPr b="0" i="0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aux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que se eliminará al finalizar la ejecución del procedure </a:t>
            </a:r>
            <a:r>
              <a:rPr b="0" i="0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agregar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20c263e3f_0_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2</a:t>
            </a:r>
            <a:endParaRPr/>
          </a:p>
        </p:txBody>
      </p:sp>
      <p:sp>
        <p:nvSpPr>
          <p:cNvPr id="111" name="Google Shape;111;g820c263e3f_0_41"/>
          <p:cNvSpPr txBox="1"/>
          <p:nvPr>
            <p:ph idx="1" type="body"/>
          </p:nvPr>
        </p:nvSpPr>
        <p:spPr>
          <a:xfrm>
            <a:off x="4737725" y="1152475"/>
            <a:ext cx="4094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módulo </a:t>
            </a:r>
            <a:r>
              <a:rPr b="1" lang="en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incrementarValores</a:t>
            </a:r>
            <a:r>
              <a:rPr lang="en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fue creado para incrementar en 1 los valores de una lista de enteros. Indique cuál de las siguientes afirmaciones es verdadera:</a:t>
            </a:r>
            <a:endParaRPr sz="1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60350" lvl="0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arenR"/>
            </a:pPr>
            <a:r>
              <a:rPr lang="en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Incorrecto. Los valores no se modifican porque la lista fue pasada por valor.</a:t>
            </a:r>
            <a:endParaRPr sz="1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60350" lvl="0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arenR"/>
            </a:pPr>
            <a:r>
              <a:rPr lang="en" sz="1400">
                <a:solidFill>
                  <a:schemeClr val="dk1"/>
                </a:solidFill>
                <a:highlight>
                  <a:srgbClr val="FFFF00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Incorrecto. La condición del while debe chequear L&lt;&gt;NIL</a:t>
            </a:r>
            <a:endParaRPr sz="1400">
              <a:solidFill>
                <a:schemeClr val="dk1"/>
              </a:solidFill>
              <a:highlight>
                <a:srgbClr val="FFFF00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60350" lvl="0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arenR"/>
            </a:pPr>
            <a:r>
              <a:rPr lang="en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Incorrecto. Al avanzar con L pierde la lista</a:t>
            </a:r>
            <a:endParaRPr sz="1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60350" lvl="0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arenR"/>
            </a:pPr>
            <a:r>
              <a:rPr lang="en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Incorrecto. Se accede mal al campo dato</a:t>
            </a:r>
            <a:endParaRPr sz="1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60350" lvl="0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arenR"/>
            </a:pPr>
            <a:r>
              <a:rPr lang="en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 correcto </a:t>
            </a:r>
            <a:endParaRPr sz="1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2" name="Google Shape;112;g820c263e3f_0_41"/>
          <p:cNvSpPr txBox="1"/>
          <p:nvPr/>
        </p:nvSpPr>
        <p:spPr>
          <a:xfrm>
            <a:off x="228600" y="1371600"/>
            <a:ext cx="4212900" cy="3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b="1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lista = ^nodo;</a:t>
            </a:r>
            <a:endParaRPr b="0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nodo = record</a:t>
            </a:r>
            <a:endParaRPr b="0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dato : integer;</a:t>
            </a:r>
            <a:endParaRPr b="0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sig : lista;</a:t>
            </a:r>
            <a:endParaRPr b="0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b="0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incrementarValores(L: lista);</a:t>
            </a:r>
            <a:endParaRPr b="0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while (L^.sig &lt;&gt; NIL) do begin</a:t>
            </a:r>
            <a:endParaRPr b="0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L^.dato := L^.dato + 1;</a:t>
            </a:r>
            <a:endParaRPr b="0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L:= L^.sig;</a:t>
            </a:r>
            <a:endParaRPr b="0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b="0" i="0" sz="1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0" i="0" lang="en" sz="1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