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-594" y="-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1F63-2A53-4AF8-8D5E-9BF49A1DA9F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2E25-BA32-4134-9478-B2D6867B4C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70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1F63-2A53-4AF8-8D5E-9BF49A1DA9F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2E25-BA32-4134-9478-B2D6867B4C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526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1F63-2A53-4AF8-8D5E-9BF49A1DA9F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2E25-BA32-4134-9478-B2D6867B4C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425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1F63-2A53-4AF8-8D5E-9BF49A1DA9F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2E25-BA32-4134-9478-B2D6867B4C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234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1F63-2A53-4AF8-8D5E-9BF49A1DA9F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2E25-BA32-4134-9478-B2D6867B4C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5134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1F63-2A53-4AF8-8D5E-9BF49A1DA9F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2E25-BA32-4134-9478-B2D6867B4C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178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1F63-2A53-4AF8-8D5E-9BF49A1DA9F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2E25-BA32-4134-9478-B2D6867B4C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360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1F63-2A53-4AF8-8D5E-9BF49A1DA9F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2E25-BA32-4134-9478-B2D6867B4C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2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1F63-2A53-4AF8-8D5E-9BF49A1DA9F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2E25-BA32-4134-9478-B2D6867B4C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34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1F63-2A53-4AF8-8D5E-9BF49A1DA9F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2E25-BA32-4134-9478-B2D6867B4C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804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1F63-2A53-4AF8-8D5E-9BF49A1DA9F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2E25-BA32-4134-9478-B2D6867B4C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90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1F63-2A53-4AF8-8D5E-9BF49A1DA9F3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02E25-BA32-4134-9478-B2D6867B4C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91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-194603"/>
            <a:ext cx="9144000" cy="705394"/>
          </a:xfrm>
        </p:spPr>
        <p:txBody>
          <a:bodyPr>
            <a:normAutofit/>
          </a:bodyPr>
          <a:lstStyle/>
          <a:p>
            <a:r>
              <a:rPr lang="es-MX" sz="2800" dirty="0" smtClean="0"/>
              <a:t>Base de Datos de Tienda en </a:t>
            </a:r>
            <a:r>
              <a:rPr lang="es-MX" sz="2800" dirty="0" smtClean="0"/>
              <a:t>Línea </a:t>
            </a:r>
            <a:endParaRPr lang="es-MX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10800000" flipH="1" flipV="1">
            <a:off x="7331098" y="500929"/>
            <a:ext cx="4373222" cy="445276"/>
          </a:xfrm>
        </p:spPr>
        <p:txBody>
          <a:bodyPr>
            <a:normAutofit/>
          </a:bodyPr>
          <a:lstStyle/>
          <a:p>
            <a:pPr algn="l"/>
            <a:r>
              <a:rPr lang="es-MX" sz="1800" dirty="0" smtClean="0"/>
              <a:t>Alumno: Jesús Ángel Valenzuela Contreras</a:t>
            </a:r>
            <a:endParaRPr lang="es-MX" sz="18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90395"/>
              </p:ext>
            </p:extLst>
          </p:nvPr>
        </p:nvGraphicFramePr>
        <p:xfrm>
          <a:off x="4763449" y="579824"/>
          <a:ext cx="1711826" cy="200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826">
                  <a:extLst>
                    <a:ext uri="{9D8B030D-6E8A-4147-A177-3AD203B41FA5}">
                      <a16:colId xmlns:a16="http://schemas.microsoft.com/office/drawing/2014/main" xmlns="" val="3257247065"/>
                    </a:ext>
                  </a:extLst>
                </a:gridCol>
              </a:tblGrid>
              <a:tr h="502003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Categorías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2354195"/>
                  </a:ext>
                </a:extLst>
              </a:tr>
              <a:tr h="502003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)A.I </a:t>
                      </a:r>
                      <a:r>
                        <a:rPr lang="es-MX" sz="1400" dirty="0" err="1" smtClean="0"/>
                        <a:t>Pk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8315391"/>
                  </a:ext>
                </a:extLst>
              </a:tr>
              <a:tr h="502003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Nombre(Varchar,50)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23149906"/>
                  </a:ext>
                </a:extLst>
              </a:tr>
              <a:tr h="502003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Descripción(vc,700)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15329475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01323"/>
              </p:ext>
            </p:extLst>
          </p:nvPr>
        </p:nvGraphicFramePr>
        <p:xfrm>
          <a:off x="9329104" y="1542487"/>
          <a:ext cx="1867990" cy="28910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7990">
                  <a:extLst>
                    <a:ext uri="{9D8B030D-6E8A-4147-A177-3AD203B41FA5}">
                      <a16:colId xmlns:a16="http://schemas.microsoft.com/office/drawing/2014/main" xmlns="" val="2684113686"/>
                    </a:ext>
                  </a:extLst>
                </a:gridCol>
              </a:tblGrid>
              <a:tr h="361805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 smtClean="0"/>
                        <a:t>Usuarios</a:t>
                      </a:r>
                      <a:endParaRPr lang="es-MX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0169512"/>
                  </a:ext>
                </a:extLst>
              </a:tr>
              <a:tr h="271797"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Id(</a:t>
                      </a:r>
                      <a:r>
                        <a:rPr lang="es-MX" sz="1300" dirty="0" err="1" smtClean="0"/>
                        <a:t>int</a:t>
                      </a:r>
                      <a:r>
                        <a:rPr lang="es-MX" sz="1300" dirty="0" smtClean="0"/>
                        <a:t>)A.I </a:t>
                      </a:r>
                      <a:r>
                        <a:rPr lang="es-MX" sz="1300" dirty="0" err="1" smtClean="0"/>
                        <a:t>Pk</a:t>
                      </a:r>
                      <a:endParaRPr lang="es-MX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0237210"/>
                  </a:ext>
                </a:extLst>
              </a:tr>
              <a:tr h="424455"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Nombre(varchar,100)</a:t>
                      </a:r>
                      <a:endParaRPr lang="es-MX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4478270"/>
                  </a:ext>
                </a:extLst>
              </a:tr>
              <a:tr h="271797"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Apellido(vc,100)</a:t>
                      </a:r>
                      <a:endParaRPr lang="es-MX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7610578"/>
                  </a:ext>
                </a:extLst>
              </a:tr>
              <a:tr h="445299"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Correo(vc,100)</a:t>
                      </a:r>
                    </a:p>
                    <a:p>
                      <a:endParaRPr lang="es-MX" sz="13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97778241"/>
                  </a:ext>
                </a:extLst>
              </a:tr>
              <a:tr h="271797"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Teléfono(vc,20)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3885697"/>
                  </a:ext>
                </a:extLst>
              </a:tr>
              <a:tr h="424455">
                <a:tc>
                  <a:txBody>
                    <a:bodyPr/>
                    <a:lstStyle/>
                    <a:p>
                      <a:r>
                        <a:rPr lang="es-MX" sz="1300" dirty="0" err="1" smtClean="0"/>
                        <a:t>Fecha_nacimiento</a:t>
                      </a:r>
                      <a:r>
                        <a:rPr lang="es-MX" sz="1300" dirty="0" smtClean="0"/>
                        <a:t>(DATE)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3077750"/>
                  </a:ext>
                </a:extLst>
              </a:tr>
              <a:tr h="271797">
                <a:tc>
                  <a:txBody>
                    <a:bodyPr/>
                    <a:lstStyle/>
                    <a:p>
                      <a:r>
                        <a:rPr lang="es-MX" sz="1300" dirty="0" smtClean="0"/>
                        <a:t>Genero(</a:t>
                      </a:r>
                      <a:r>
                        <a:rPr lang="es-MX" sz="1300" dirty="0" err="1" smtClean="0"/>
                        <a:t>Boolean</a:t>
                      </a:r>
                      <a:r>
                        <a:rPr lang="es-MX" sz="1300" dirty="0" smtClean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3307759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88409"/>
              </p:ext>
            </p:extLst>
          </p:nvPr>
        </p:nvGraphicFramePr>
        <p:xfrm>
          <a:off x="4178114" y="2822483"/>
          <a:ext cx="1914439" cy="20664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4439">
                  <a:extLst>
                    <a:ext uri="{9D8B030D-6E8A-4147-A177-3AD203B41FA5}">
                      <a16:colId xmlns:a16="http://schemas.microsoft.com/office/drawing/2014/main" xmlns="" val="2057570189"/>
                    </a:ext>
                  </a:extLst>
                </a:gridCol>
              </a:tblGrid>
              <a:tr h="60722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Usuarios membresías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4269722"/>
                  </a:ext>
                </a:extLst>
              </a:tr>
              <a:tr h="47544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)A.I</a:t>
                      </a:r>
                      <a:r>
                        <a:rPr lang="es-MX" sz="1400" baseline="0" dirty="0" smtClean="0"/>
                        <a:t> </a:t>
                      </a:r>
                      <a:r>
                        <a:rPr lang="es-MX" sz="1400" baseline="0" dirty="0" err="1" smtClean="0"/>
                        <a:t>Pk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97713005"/>
                  </a:ext>
                </a:extLst>
              </a:tr>
              <a:tr h="47544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Usuario.id(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dirty="0" err="1" smtClean="0"/>
                        <a:t>Fk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1723057"/>
                  </a:ext>
                </a:extLst>
              </a:tr>
              <a:tr h="475442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Membresia_id(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</a:t>
                      </a:r>
                      <a:r>
                        <a:rPr lang="es-MX" sz="1400" dirty="0" err="1" smtClean="0"/>
                        <a:t>Fk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90956098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59948"/>
              </p:ext>
            </p:extLst>
          </p:nvPr>
        </p:nvGraphicFramePr>
        <p:xfrm>
          <a:off x="6671582" y="4647977"/>
          <a:ext cx="1479641" cy="18254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9641">
                  <a:extLst>
                    <a:ext uri="{9D8B030D-6E8A-4147-A177-3AD203B41FA5}">
                      <a16:colId xmlns:a16="http://schemas.microsoft.com/office/drawing/2014/main" xmlns="" val="1161819257"/>
                    </a:ext>
                  </a:extLst>
                </a:gridCol>
              </a:tblGrid>
              <a:tr h="538023">
                <a:tc>
                  <a:txBody>
                    <a:bodyPr/>
                    <a:lstStyle/>
                    <a:p>
                      <a:pPr algn="ctr"/>
                      <a:r>
                        <a:rPr lang="es-MX" sz="1800" dirty="0" smtClean="0"/>
                        <a:t>Membresías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87450732"/>
                  </a:ext>
                </a:extLst>
              </a:tr>
              <a:tr h="429137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Id(</a:t>
                      </a:r>
                      <a:r>
                        <a:rPr lang="es-MX" sz="1400" dirty="0" err="1" smtClean="0"/>
                        <a:t>int</a:t>
                      </a:r>
                      <a:r>
                        <a:rPr lang="es-MX" sz="1400" dirty="0" smtClean="0"/>
                        <a:t>)A.I </a:t>
                      </a:r>
                      <a:r>
                        <a:rPr lang="es-MX" sz="1400" dirty="0" err="1" smtClean="0"/>
                        <a:t>Pk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5118045"/>
                  </a:ext>
                </a:extLst>
              </a:tr>
              <a:tr h="429137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Nombre(vc,50)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5935544"/>
                  </a:ext>
                </a:extLst>
              </a:tr>
              <a:tr h="429137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Precio(doublé)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0626619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96202"/>
              </p:ext>
            </p:extLst>
          </p:nvPr>
        </p:nvGraphicFramePr>
        <p:xfrm>
          <a:off x="2058403" y="2308248"/>
          <a:ext cx="1850574" cy="25806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0574">
                  <a:extLst>
                    <a:ext uri="{9D8B030D-6E8A-4147-A177-3AD203B41FA5}">
                      <a16:colId xmlns:a16="http://schemas.microsoft.com/office/drawing/2014/main" xmlns="" val="2760263865"/>
                    </a:ext>
                  </a:extLst>
                </a:gridCol>
              </a:tblGrid>
              <a:tr h="368663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Productos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5586883"/>
                  </a:ext>
                </a:extLst>
              </a:tr>
              <a:tr h="368663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Id(</a:t>
                      </a:r>
                      <a:r>
                        <a:rPr lang="es-MX" sz="1600" dirty="0" err="1" smtClean="0"/>
                        <a:t>int</a:t>
                      </a:r>
                      <a:r>
                        <a:rPr lang="es-MX" sz="1600" dirty="0" smtClean="0"/>
                        <a:t>)A.I</a:t>
                      </a:r>
                      <a:r>
                        <a:rPr lang="es-MX" sz="1600" baseline="0" dirty="0" smtClean="0"/>
                        <a:t> </a:t>
                      </a:r>
                      <a:r>
                        <a:rPr lang="es-MX" sz="1600" baseline="0" dirty="0" err="1" smtClean="0"/>
                        <a:t>Pk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9628025"/>
                  </a:ext>
                </a:extLst>
              </a:tr>
              <a:tr h="368663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Nombre(vc,150)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448560"/>
                  </a:ext>
                </a:extLst>
              </a:tr>
              <a:tr h="368663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Descripción(vc,500)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23447407"/>
                  </a:ext>
                </a:extLst>
              </a:tr>
              <a:tr h="368663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Precio(doublé)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2099306"/>
                  </a:ext>
                </a:extLst>
              </a:tr>
              <a:tr h="368663">
                <a:tc>
                  <a:txBody>
                    <a:bodyPr/>
                    <a:lstStyle/>
                    <a:p>
                      <a:r>
                        <a:rPr lang="es-MX" sz="1600" dirty="0" err="1" smtClean="0"/>
                        <a:t>Categoria_id</a:t>
                      </a:r>
                      <a:r>
                        <a:rPr lang="es-MX" sz="1600" dirty="0" smtClean="0"/>
                        <a:t>(</a:t>
                      </a:r>
                      <a:r>
                        <a:rPr lang="es-MX" sz="1600" dirty="0" err="1" smtClean="0"/>
                        <a:t>int</a:t>
                      </a:r>
                      <a:r>
                        <a:rPr lang="es-MX" sz="1600" dirty="0" smtClean="0"/>
                        <a:t>)</a:t>
                      </a:r>
                      <a:r>
                        <a:rPr lang="es-MX" sz="1600" dirty="0" err="1" smtClean="0"/>
                        <a:t>Fk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1479208"/>
                  </a:ext>
                </a:extLst>
              </a:tr>
              <a:tr h="368663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Cantidad(</a:t>
                      </a:r>
                      <a:r>
                        <a:rPr lang="es-MX" sz="1600" dirty="0" err="1" smtClean="0"/>
                        <a:t>int</a:t>
                      </a:r>
                      <a:r>
                        <a:rPr lang="es-MX" sz="1600" dirty="0" smtClean="0"/>
                        <a:t>)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47480466"/>
                  </a:ext>
                </a:extLst>
              </a:tr>
            </a:tbl>
          </a:graphicData>
        </a:graphic>
      </p:graphicFrame>
      <p:cxnSp>
        <p:nvCxnSpPr>
          <p:cNvPr id="14" name="Conector recto 13"/>
          <p:cNvCxnSpPr/>
          <p:nvPr/>
        </p:nvCxnSpPr>
        <p:spPr>
          <a:xfrm flipH="1">
            <a:off x="5083809" y="5825879"/>
            <a:ext cx="15877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6" idx="3"/>
          </p:cNvCxnSpPr>
          <p:nvPr/>
        </p:nvCxnSpPr>
        <p:spPr>
          <a:xfrm flipV="1">
            <a:off x="6092553" y="3826488"/>
            <a:ext cx="1507307" cy="29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5083809" y="4854592"/>
            <a:ext cx="9432" cy="97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 flipV="1">
            <a:off x="7599860" y="2988022"/>
            <a:ext cx="0" cy="82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>
          <a:xfrm>
            <a:off x="7599860" y="2988022"/>
            <a:ext cx="1729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/>
          <p:cNvCxnSpPr/>
          <p:nvPr/>
        </p:nvCxnSpPr>
        <p:spPr>
          <a:xfrm flipV="1">
            <a:off x="3051622" y="1542487"/>
            <a:ext cx="0" cy="798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3051622" y="1542600"/>
            <a:ext cx="1711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a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10374"/>
              </p:ext>
            </p:extLst>
          </p:nvPr>
        </p:nvGraphicFramePr>
        <p:xfrm>
          <a:off x="799403" y="484458"/>
          <a:ext cx="1876977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6977">
                  <a:extLst>
                    <a:ext uri="{9D8B030D-6E8A-4147-A177-3AD203B41FA5}">
                      <a16:colId xmlns:a16="http://schemas.microsoft.com/office/drawing/2014/main" xmlns="" val="1737104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Metodo</a:t>
                      </a:r>
                      <a:r>
                        <a:rPr lang="es-MX" baseline="0" dirty="0" smtClean="0"/>
                        <a:t>_pago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2678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Id(</a:t>
                      </a:r>
                      <a:r>
                        <a:rPr lang="es-MX" sz="1600" dirty="0" err="1" smtClean="0"/>
                        <a:t>int</a:t>
                      </a:r>
                      <a:r>
                        <a:rPr lang="es-MX" sz="1600" dirty="0" smtClean="0"/>
                        <a:t>)A.I</a:t>
                      </a:r>
                      <a:r>
                        <a:rPr lang="es-MX" sz="1600" baseline="0" dirty="0" smtClean="0"/>
                        <a:t> </a:t>
                      </a:r>
                      <a:r>
                        <a:rPr lang="es-MX" sz="1600" baseline="0" dirty="0" err="1" smtClean="0"/>
                        <a:t>Pk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806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Nombre(vc,50)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6924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Tipo(vc,40)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990874"/>
                  </a:ext>
                </a:extLst>
              </a:tr>
            </a:tbl>
          </a:graphicData>
        </a:graphic>
      </p:graphicFrame>
      <p:cxnSp>
        <p:nvCxnSpPr>
          <p:cNvPr id="48" name="Conector recto 47"/>
          <p:cNvCxnSpPr/>
          <p:nvPr/>
        </p:nvCxnSpPr>
        <p:spPr>
          <a:xfrm>
            <a:off x="1699926" y="1967818"/>
            <a:ext cx="0" cy="1630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>
            <a:endCxn id="8" idx="1"/>
          </p:cNvCxnSpPr>
          <p:nvPr/>
        </p:nvCxnSpPr>
        <p:spPr>
          <a:xfrm>
            <a:off x="1699926" y="3598568"/>
            <a:ext cx="3584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a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43195"/>
              </p:ext>
            </p:extLst>
          </p:nvPr>
        </p:nvGraphicFramePr>
        <p:xfrm>
          <a:off x="117457" y="5108115"/>
          <a:ext cx="1991362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91362">
                  <a:extLst>
                    <a:ext uri="{9D8B030D-6E8A-4147-A177-3AD203B41FA5}">
                      <a16:colId xmlns:a16="http://schemas.microsoft.com/office/drawing/2014/main" xmlns="" val="3762252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Lista_deseos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4691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Id(</a:t>
                      </a:r>
                      <a:r>
                        <a:rPr lang="es-MX" sz="1600" dirty="0" err="1" smtClean="0"/>
                        <a:t>int</a:t>
                      </a:r>
                      <a:r>
                        <a:rPr lang="es-MX" sz="1600" dirty="0" smtClean="0"/>
                        <a:t>) </a:t>
                      </a:r>
                      <a:r>
                        <a:rPr lang="es-MX" sz="1600" dirty="0" err="1" smtClean="0"/>
                        <a:t>Pk</a:t>
                      </a:r>
                      <a:r>
                        <a:rPr lang="es-MX" sz="1600" baseline="0" dirty="0" smtClean="0"/>
                        <a:t> A.I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31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 smtClean="0"/>
                        <a:t>Usuario_id</a:t>
                      </a:r>
                      <a:r>
                        <a:rPr lang="es-MX" sz="1600" dirty="0" smtClean="0"/>
                        <a:t>(</a:t>
                      </a:r>
                      <a:r>
                        <a:rPr lang="es-MX" sz="1600" dirty="0" err="1" smtClean="0"/>
                        <a:t>int</a:t>
                      </a:r>
                      <a:r>
                        <a:rPr lang="es-MX" sz="1600" dirty="0" smtClean="0"/>
                        <a:t>) </a:t>
                      </a:r>
                      <a:r>
                        <a:rPr lang="es-MX" sz="1600" dirty="0" err="1" smtClean="0"/>
                        <a:t>Fk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542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Producto_id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09124090"/>
                  </a:ext>
                </a:extLst>
              </a:tr>
            </a:tbl>
          </a:graphicData>
        </a:graphic>
      </p:graphicFrame>
      <p:cxnSp>
        <p:nvCxnSpPr>
          <p:cNvPr id="63" name="Conector angular 62"/>
          <p:cNvCxnSpPr/>
          <p:nvPr/>
        </p:nvCxnSpPr>
        <p:spPr>
          <a:xfrm rot="5400000" flipH="1" flipV="1">
            <a:off x="1313056" y="4336590"/>
            <a:ext cx="549014" cy="9940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/>
          <p:cNvCxnSpPr/>
          <p:nvPr/>
        </p:nvCxnSpPr>
        <p:spPr>
          <a:xfrm>
            <a:off x="1090545" y="6591475"/>
            <a:ext cx="0" cy="148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>
            <a:off x="1090545" y="6740434"/>
            <a:ext cx="92030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/>
          <p:cNvCxnSpPr/>
          <p:nvPr/>
        </p:nvCxnSpPr>
        <p:spPr>
          <a:xfrm flipH="1" flipV="1">
            <a:off x="10263100" y="4407256"/>
            <a:ext cx="30467" cy="233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64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35172" y="-45718"/>
            <a:ext cx="56827" cy="45719"/>
          </a:xfrm>
        </p:spPr>
        <p:txBody>
          <a:bodyPr>
            <a:noAutofit/>
          </a:bodyPr>
          <a:lstStyle/>
          <a:p>
            <a:r>
              <a:rPr lang="es-MX" sz="800" dirty="0" smtClean="0"/>
              <a:t> </a:t>
            </a:r>
            <a:endParaRPr lang="es-MX" sz="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 flipH="1" flipV="1">
            <a:off x="12191999" y="6734788"/>
            <a:ext cx="45719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MX" dirty="0" smtClean="0"/>
              <a:t>  </a:t>
            </a:r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551580"/>
              </p:ext>
            </p:extLst>
          </p:nvPr>
        </p:nvGraphicFramePr>
        <p:xfrm>
          <a:off x="600766" y="504981"/>
          <a:ext cx="1927749" cy="18542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277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Carrito 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Id(</a:t>
                      </a:r>
                      <a:r>
                        <a:rPr lang="es-MX" sz="1600" dirty="0" err="1" smtClean="0"/>
                        <a:t>int</a:t>
                      </a:r>
                      <a:r>
                        <a:rPr lang="es-MX" sz="1600" dirty="0" smtClean="0"/>
                        <a:t>) </a:t>
                      </a:r>
                      <a:r>
                        <a:rPr lang="es-MX" sz="1600" dirty="0" err="1" smtClean="0"/>
                        <a:t>Pk</a:t>
                      </a:r>
                      <a:r>
                        <a:rPr lang="es-MX" sz="1600" dirty="0" smtClean="0"/>
                        <a:t> A.I</a:t>
                      </a:r>
                      <a:endParaRPr lang="es-MX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600" dirty="0" err="1" smtClean="0"/>
                        <a:t>Producto_id</a:t>
                      </a:r>
                      <a:r>
                        <a:rPr lang="es-MX" sz="1600" dirty="0" smtClean="0"/>
                        <a:t>(</a:t>
                      </a:r>
                      <a:r>
                        <a:rPr lang="es-MX" sz="1600" dirty="0" err="1" smtClean="0"/>
                        <a:t>int</a:t>
                      </a:r>
                      <a:r>
                        <a:rPr lang="es-MX" sz="1600" dirty="0" smtClean="0"/>
                        <a:t>)</a:t>
                      </a:r>
                      <a:r>
                        <a:rPr lang="es-MX" sz="1600" baseline="0" dirty="0" smtClean="0"/>
                        <a:t> </a:t>
                      </a:r>
                      <a:r>
                        <a:rPr lang="es-MX" sz="1600" baseline="0" dirty="0" err="1" smtClean="0"/>
                        <a:t>Fk</a:t>
                      </a:r>
                      <a:endParaRPr lang="es-MX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683842"/>
              </p:ext>
            </p:extLst>
          </p:nvPr>
        </p:nvGraphicFramePr>
        <p:xfrm>
          <a:off x="3972118" y="731519"/>
          <a:ext cx="2126532" cy="2579376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126532"/>
              </a:tblGrid>
              <a:tr h="195628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Ventas</a:t>
                      </a:r>
                      <a:endParaRPr lang="es-MX" dirty="0"/>
                    </a:p>
                  </a:txBody>
                  <a:tcPr/>
                </a:tc>
              </a:tr>
              <a:tr h="368936">
                <a:tc>
                  <a:txBody>
                    <a:bodyPr/>
                    <a:lstStyle/>
                    <a:p>
                      <a:r>
                        <a:rPr lang="es-MX" sz="1600" dirty="0" smtClean="0"/>
                        <a:t>Id(</a:t>
                      </a:r>
                      <a:r>
                        <a:rPr lang="es-MX" sz="1600" dirty="0" err="1" smtClean="0"/>
                        <a:t>int</a:t>
                      </a:r>
                      <a:r>
                        <a:rPr lang="es-MX" sz="1600" dirty="0" smtClean="0"/>
                        <a:t>)</a:t>
                      </a:r>
                      <a:r>
                        <a:rPr lang="es-MX" sz="1600" baseline="0" dirty="0" smtClean="0"/>
                        <a:t> </a:t>
                      </a:r>
                      <a:r>
                        <a:rPr lang="es-MX" sz="1600" baseline="0" dirty="0" err="1" smtClean="0"/>
                        <a:t>Pk</a:t>
                      </a:r>
                      <a:r>
                        <a:rPr lang="es-MX" sz="1600" baseline="0" dirty="0" smtClean="0"/>
                        <a:t> A.I</a:t>
                      </a:r>
                      <a:endParaRPr lang="es-MX" sz="1600" dirty="0"/>
                    </a:p>
                  </a:txBody>
                  <a:tcPr/>
                </a:tc>
              </a:tr>
              <a:tr h="368936">
                <a:tc>
                  <a:txBody>
                    <a:bodyPr/>
                    <a:lstStyle/>
                    <a:p>
                      <a:r>
                        <a:rPr lang="es-MX" sz="1600" dirty="0" err="1" smtClean="0"/>
                        <a:t>Carrito_id</a:t>
                      </a:r>
                      <a:r>
                        <a:rPr lang="es-MX" sz="1600" dirty="0" smtClean="0"/>
                        <a:t>(</a:t>
                      </a:r>
                      <a:r>
                        <a:rPr lang="es-MX" sz="1600" dirty="0" err="1" smtClean="0"/>
                        <a:t>int</a:t>
                      </a:r>
                      <a:r>
                        <a:rPr lang="es-MX" sz="1600" dirty="0" smtClean="0"/>
                        <a:t>)</a:t>
                      </a:r>
                      <a:r>
                        <a:rPr lang="es-MX" sz="1600" baseline="0" dirty="0" smtClean="0"/>
                        <a:t> </a:t>
                      </a:r>
                      <a:r>
                        <a:rPr lang="es-MX" sz="1600" baseline="0" dirty="0" err="1" smtClean="0"/>
                        <a:t>Fk</a:t>
                      </a:r>
                      <a:endParaRPr lang="es-MX" sz="1600" dirty="0"/>
                    </a:p>
                  </a:txBody>
                  <a:tcPr/>
                </a:tc>
              </a:tr>
              <a:tr h="368936">
                <a:tc>
                  <a:txBody>
                    <a:bodyPr/>
                    <a:lstStyle/>
                    <a:p>
                      <a:r>
                        <a:rPr lang="es-MX" sz="1600" dirty="0" err="1" smtClean="0"/>
                        <a:t>Metodo_pago_id</a:t>
                      </a:r>
                      <a:r>
                        <a:rPr lang="es-MX" sz="1600" dirty="0" smtClean="0"/>
                        <a:t>(id) </a:t>
                      </a:r>
                      <a:r>
                        <a:rPr lang="es-MX" sz="1600" dirty="0" err="1" smtClean="0"/>
                        <a:t>Fk</a:t>
                      </a:r>
                      <a:endParaRPr lang="es-MX" sz="1600" dirty="0"/>
                    </a:p>
                  </a:txBody>
                  <a:tcPr/>
                </a:tc>
              </a:tr>
              <a:tr h="368936">
                <a:tc>
                  <a:txBody>
                    <a:bodyPr/>
                    <a:lstStyle/>
                    <a:p>
                      <a:r>
                        <a:rPr lang="es-MX" dirty="0" smtClean="0"/>
                        <a:t>Total(</a:t>
                      </a:r>
                      <a:r>
                        <a:rPr lang="es-MX" dirty="0" err="1" smtClean="0"/>
                        <a:t>double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</a:tr>
              <a:tr h="368936">
                <a:tc>
                  <a:txBody>
                    <a:bodyPr/>
                    <a:lstStyle/>
                    <a:p>
                      <a:r>
                        <a:rPr lang="es-MX" dirty="0" smtClean="0"/>
                        <a:t>Estado(</a:t>
                      </a:r>
                      <a:r>
                        <a:rPr lang="es-MX" dirty="0" err="1" smtClean="0"/>
                        <a:t>boolean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</a:tr>
              <a:tr h="368936">
                <a:tc>
                  <a:txBody>
                    <a:bodyPr/>
                    <a:lstStyle/>
                    <a:p>
                      <a:r>
                        <a:rPr lang="es-MX" dirty="0" smtClean="0"/>
                        <a:t>Dirección_id(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baseline="0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324358"/>
              </p:ext>
            </p:extLst>
          </p:nvPr>
        </p:nvGraphicFramePr>
        <p:xfrm>
          <a:off x="8043186" y="648104"/>
          <a:ext cx="2094727" cy="32918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094727"/>
              </a:tblGrid>
              <a:tr h="246041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Direcciones</a:t>
                      </a:r>
                      <a:endParaRPr lang="es-MX" dirty="0"/>
                    </a:p>
                  </a:txBody>
                  <a:tcPr/>
                </a:tc>
              </a:tr>
              <a:tr h="246041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r>
                        <a:rPr lang="es-MX" baseline="0" dirty="0" smtClean="0"/>
                        <a:t> A.I </a:t>
                      </a:r>
                      <a:r>
                        <a:rPr lang="es-MX" baseline="0" dirty="0" err="1" smtClean="0"/>
                        <a:t>Pk</a:t>
                      </a:r>
                      <a:endParaRPr lang="es-MX" dirty="0"/>
                    </a:p>
                  </a:txBody>
                  <a:tcPr/>
                </a:tc>
              </a:tr>
              <a:tr h="246041">
                <a:tc>
                  <a:txBody>
                    <a:bodyPr/>
                    <a:lstStyle/>
                    <a:p>
                      <a:r>
                        <a:rPr lang="es-MX" dirty="0" smtClean="0"/>
                        <a:t>Calle(</a:t>
                      </a:r>
                      <a:r>
                        <a:rPr lang="es-MX" dirty="0" err="1" smtClean="0"/>
                        <a:t>vc</a:t>
                      </a:r>
                      <a:r>
                        <a:rPr lang="es-MX" dirty="0" smtClean="0"/>
                        <a:t>, 100)</a:t>
                      </a:r>
                      <a:endParaRPr lang="es-MX" dirty="0"/>
                    </a:p>
                  </a:txBody>
                  <a:tcPr/>
                </a:tc>
              </a:tr>
              <a:tr h="24604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Num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</a:tr>
              <a:tr h="246041">
                <a:tc>
                  <a:txBody>
                    <a:bodyPr/>
                    <a:lstStyle/>
                    <a:p>
                      <a:r>
                        <a:rPr lang="es-MX" dirty="0" smtClean="0"/>
                        <a:t>Colonia(vc,50)</a:t>
                      </a:r>
                      <a:endParaRPr lang="es-MX" dirty="0"/>
                    </a:p>
                  </a:txBody>
                  <a:tcPr/>
                </a:tc>
              </a:tr>
              <a:tr h="24604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Cp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</a:tr>
              <a:tr h="246041">
                <a:tc>
                  <a:txBody>
                    <a:bodyPr/>
                    <a:lstStyle/>
                    <a:p>
                      <a:r>
                        <a:rPr lang="es-MX" dirty="0" smtClean="0"/>
                        <a:t>Estado(vc,100)</a:t>
                      </a:r>
                      <a:endParaRPr lang="es-MX" dirty="0"/>
                    </a:p>
                  </a:txBody>
                  <a:tcPr/>
                </a:tc>
              </a:tr>
              <a:tr h="246041">
                <a:tc>
                  <a:txBody>
                    <a:bodyPr/>
                    <a:lstStyle/>
                    <a:p>
                      <a:r>
                        <a:rPr lang="es-MX" dirty="0" smtClean="0"/>
                        <a:t>Ciudad(vc,100)</a:t>
                      </a:r>
                      <a:endParaRPr lang="es-MX" dirty="0"/>
                    </a:p>
                  </a:txBody>
                  <a:tcPr/>
                </a:tc>
              </a:tr>
              <a:tr h="246041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dirty="0" smtClean="0"/>
                        <a:t>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 </a:t>
                      </a:r>
                      <a:r>
                        <a:rPr lang="es-MX" dirty="0" err="1" smtClean="0"/>
                        <a:t>Fk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7 Conector angular"/>
          <p:cNvCxnSpPr>
            <a:endCxn id="5" idx="1"/>
          </p:cNvCxnSpPr>
          <p:nvPr/>
        </p:nvCxnSpPr>
        <p:spPr>
          <a:xfrm>
            <a:off x="2568271" y="1391478"/>
            <a:ext cx="1403847" cy="62972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angular"/>
          <p:cNvCxnSpPr>
            <a:stCxn id="5" idx="3"/>
            <a:endCxn id="6" idx="1"/>
          </p:cNvCxnSpPr>
          <p:nvPr/>
        </p:nvCxnSpPr>
        <p:spPr>
          <a:xfrm>
            <a:off x="6098650" y="2021207"/>
            <a:ext cx="1944536" cy="272817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384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131</Words>
  <Application>Microsoft Office PowerPoint</Application>
  <PresentationFormat>Personalizado</PresentationFormat>
  <Paragraphs>60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Base de Datos de Tienda en Línea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de Tienda en Linea</dc:title>
  <dc:creator>PC-24</dc:creator>
  <cp:lastModifiedBy>OctoPC</cp:lastModifiedBy>
  <cp:revision>11</cp:revision>
  <dcterms:created xsi:type="dcterms:W3CDTF">2025-03-11T00:49:39Z</dcterms:created>
  <dcterms:modified xsi:type="dcterms:W3CDTF">2025-03-11T03:24:11Z</dcterms:modified>
</cp:coreProperties>
</file>