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9" r:id="rId12"/>
    <p:sldId id="270" r:id="rId13"/>
    <p:sldId id="262" r:id="rId14"/>
    <p:sldId id="263" r:id="rId15"/>
    <p:sldId id="264" r:id="rId16"/>
    <p:sldId id="265" r:id="rId17"/>
    <p:sldId id="267" r:id="rId18"/>
    <p:sldId id="271" r:id="rId19"/>
    <p:sldId id="272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2260988B-DAED-43E5-8438-A02D97CD78B3}" type="datetime1">
              <a:rPr lang="fr-FR" smtClean="0"/>
              <a:t>07/02/2025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BEB6193-5AA7-489B-8575-00593FC261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9096735-DD60-4489-83AC-578717F91D76}" type="datetime1">
              <a:rPr lang="fr-FR" smtClean="0"/>
              <a:t>06/02/2025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10895658-EA1F-4910-80AB-4DA76E16747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e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e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97" name="Graphisme 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sme 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fr-F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table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fr-FR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fr-FR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fr-FR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fr-FR" sz="1800"/>
            </a:lvl5pPr>
          </a:lstStyle>
          <a:p>
            <a:pPr lvl="0" rtl="0"/>
            <a:r>
              <a:rPr lang="fr-FR"/>
              <a:t>Cliquer pour ajouter du texte </a:t>
            </a:r>
          </a:p>
          <a:p>
            <a:pPr marL="685800" lvl="1" indent="-228600" rtl="0"/>
            <a:r>
              <a:rPr lang="fr-FR"/>
              <a:t>Deuxième niveau</a:t>
            </a:r>
          </a:p>
          <a:p>
            <a:pPr marL="1143000" lvl="2" indent="-228600" rtl="0"/>
            <a:r>
              <a:rPr lang="fr-FR"/>
              <a:t>Troisième niveau</a:t>
            </a:r>
          </a:p>
          <a:p>
            <a:pPr marL="1600200" lvl="3" indent="-228600" rtl="0"/>
            <a:r>
              <a:rPr lang="fr-FR"/>
              <a:t>Quatrième niveau</a:t>
            </a:r>
          </a:p>
          <a:p>
            <a:pPr marL="2057400" lvl="4" indent="-228600" rtl="0"/>
            <a:r>
              <a:rPr lang="fr-FR"/>
              <a:t>Cinquième niveau</a:t>
            </a:r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fr-FR"/>
            </a:lvl1pPr>
          </a:lstStyle>
          <a:p>
            <a:pPr rtl="0"/>
            <a:r>
              <a:rPr lang="fr-FR"/>
              <a:t>Cliquez sur l’icône pour insérer un tableau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91731CCF-48A8-4F81-AFEC-9F7A165BD579}" type="datetime1">
              <a:rPr lang="fr-FR" smtClean="0"/>
              <a:t>06/02/2025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48" name="Graphisme 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sme 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fr-FR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fr-FR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fr-FR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fr-FR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texte 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3" name="Espace réservé de la date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B4C17FE-30B5-499A-9EB6-5257A5DB07DA}" type="datetime1">
              <a:rPr lang="fr-FR" smtClean="0"/>
              <a:t>06/02/2025</a:t>
            </a:fld>
            <a:endParaRPr lang="fr-FR" dirty="0"/>
          </a:p>
        </p:txBody>
      </p:sp>
      <p:sp>
        <p:nvSpPr>
          <p:cNvPr id="64" name="Espace réservé du pied de page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5" name="Espace réservé du numéro de diapositive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tableau 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fr-FR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fr-FR"/>
            </a:pPr>
            <a:r>
              <a:rPr lang="fr-FR"/>
              <a:t>Cliquez sur l’icône pour insérer un tableau</a:t>
            </a:r>
          </a:p>
          <a:p>
            <a:pPr rtl="0"/>
            <a:endParaRPr lang="fr-FR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9DF2B9AA-5015-4A55-BA56-BDA7635453D4}" type="datetime1">
              <a:rPr lang="fr-FR" smtClean="0"/>
              <a:t>06/02/2025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u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e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e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97" name="Graphisme 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sme 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fr-FR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24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0" name="Image 19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4" name="Graphisme 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C82C3739-A48D-4D72-8399-3A78E89347AF}" type="datetime1">
              <a:rPr lang="fr-FR" smtClean="0"/>
              <a:t>06/02/2025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1" name="Image 10" descr="Motif à bandes noires et blanches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e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e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e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8" name="Graphisme 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sme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8" name="Graphisme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7" name="Espace réservé de la date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9C450D9F-4F50-4B61-ACBA-9BB53B857D6A}" type="datetime1">
              <a:rPr lang="fr-FR" smtClean="0"/>
              <a:t>06/02/2025</a:t>
            </a:fld>
            <a:endParaRPr lang="fr-FR" dirty="0"/>
          </a:p>
        </p:txBody>
      </p:sp>
      <p:sp>
        <p:nvSpPr>
          <p:cNvPr id="68" name="Espace réservé du pied de page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9" name="Espace réservé du numéro de diapositive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8" name="Graphisme 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1" name="Graphisme 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sme 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73" name="Graphisme 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e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e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e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e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e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sur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92" name="Espace réservé de la date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DA043FB-7B03-4877-93EF-AE18CFEB6897}" type="datetime1">
              <a:rPr lang="fr-FR" smtClean="0"/>
              <a:t>06/02/2025</a:t>
            </a:fld>
            <a:endParaRPr lang="fr-FR" dirty="0"/>
          </a:p>
        </p:txBody>
      </p:sp>
      <p:sp>
        <p:nvSpPr>
          <p:cNvPr id="193" name="Espace réservé du pied de page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94" name="Espace réservé du numéro de diapositive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2" name="Image 11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1" name="Graphisme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ce réservé de la date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30FEAF1-E3C9-42F3-A01E-3018B9694D87}" type="datetime1">
              <a:rPr lang="fr-FR" smtClean="0"/>
              <a:t>06/02/2025</a:t>
            </a:fld>
            <a:endParaRPr lang="fr-FR" dirty="0"/>
          </a:p>
        </p:txBody>
      </p:sp>
      <p:sp>
        <p:nvSpPr>
          <p:cNvPr id="33" name="Espace réservé du pied de page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4" name="Espace réservé du numéro de diapositiv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sme 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9" name="Graphisme 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12" name="Graphique 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sme 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01" name="Forme libre : Forme 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63" name="Forme libre : Forme 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fr-FR" sz="1800"/>
            </a:lvl1pPr>
            <a:lvl2pPr>
              <a:lnSpc>
                <a:spcPts val="2000"/>
              </a:lnSpc>
              <a:defRPr lang="fr-FR" sz="1800"/>
            </a:lvl2pPr>
            <a:lvl3pPr>
              <a:lnSpc>
                <a:spcPts val="2000"/>
              </a:lnSpc>
              <a:defRPr lang="fr-FR" sz="1800"/>
            </a:lvl3pPr>
            <a:lvl4pPr>
              <a:lnSpc>
                <a:spcPts val="2000"/>
              </a:lnSpc>
              <a:defRPr lang="fr-FR" sz="1800"/>
            </a:lvl4pPr>
            <a:lvl5pPr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9" name="Espace réservé de la date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0F9B10-9921-4525-AB72-AC158EA52A87}" type="datetime1">
              <a:rPr lang="fr-FR" smtClean="0"/>
              <a:t>06/02/2025</a:t>
            </a:fld>
            <a:endParaRPr lang="fr-FR" dirty="0"/>
          </a:p>
        </p:txBody>
      </p:sp>
      <p:sp>
        <p:nvSpPr>
          <p:cNvPr id="210" name="Espace réservé du pied de page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211" name="Espace réservé du numéro de diapositiv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fr-FR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9" name="Espace réservé de la date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3847E853-E806-4F96-ABC7-8B3A83E2C31C}" type="datetime1">
              <a:rPr lang="fr-FR" smtClean="0"/>
              <a:t>06/02/2025</a:t>
            </a:fld>
            <a:endParaRPr lang="fr-FR" dirty="0"/>
          </a:p>
        </p:txBody>
      </p:sp>
      <p:sp>
        <p:nvSpPr>
          <p:cNvPr id="70" name="Espace réservé du pied de page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71" name="Espace réservé du numéro de diapositiv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6" name="Graphisme 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6A7216-21F6-47AF-AE32-212B6128DEAD}" type="datetime1">
              <a:rPr lang="fr-FR" smtClean="0"/>
              <a:t>06/02/2025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Projet Docker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1CB2F-2DB0-30EC-5B73-7139DF40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71C98-EB01-4562-E51B-A956AF66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12" y="264961"/>
            <a:ext cx="6733930" cy="69577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/>
              <a:t>Créer le fichier docker-compose-</a:t>
            </a:r>
            <a:r>
              <a:rPr lang="fr-FR" sz="2400" dirty="0" err="1"/>
              <a:t>swarm</a:t>
            </a:r>
            <a:endParaRPr lang="fr-FR" sz="24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E856EC6-C758-4E9C-C9EB-D87666BC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4" y="1188417"/>
            <a:ext cx="3343742" cy="51156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E6DEEB7-308E-FC28-1906-EB60C2DE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60" y="1326548"/>
            <a:ext cx="3743847" cy="48393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7322F15-5087-E3E3-BE79-E8817908A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202" y="2141052"/>
            <a:ext cx="411537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1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CD8F-AF22-B351-385E-51B1B94E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64B9C-40BC-9084-8060-10C95BFDC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815" y="264961"/>
            <a:ext cx="6594768" cy="695777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Copier le projet vers la VM manager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3C0126-0C65-6B04-3F29-4BD19EB9B245}"/>
              </a:ext>
            </a:extLst>
          </p:cNvPr>
          <p:cNvSpPr txBox="1"/>
          <p:nvPr/>
        </p:nvSpPr>
        <p:spPr>
          <a:xfrm>
            <a:off x="4757815" y="1175729"/>
            <a:ext cx="691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Récupération du chemin de la clé privée du manager pour copier le projet sur celui-ci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D928C3-DB08-C7A9-1512-B878CEDB9831}"/>
              </a:ext>
            </a:extLst>
          </p:cNvPr>
          <p:cNvSpPr txBox="1"/>
          <p:nvPr/>
        </p:nvSpPr>
        <p:spPr>
          <a:xfrm>
            <a:off x="7825101" y="1524620"/>
            <a:ext cx="149790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vagrant ssh-config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ED0E38-7FEB-CFDB-A91B-1D47D916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8" y="1996802"/>
            <a:ext cx="4301412" cy="45962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A20446-2B78-BB7A-AAEC-3A3F281FE09D}"/>
              </a:ext>
            </a:extLst>
          </p:cNvPr>
          <p:cNvSpPr/>
          <p:nvPr/>
        </p:nvSpPr>
        <p:spPr>
          <a:xfrm>
            <a:off x="5570376" y="3023118"/>
            <a:ext cx="3415004" cy="14929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76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FA07-430B-17E3-C06C-36592265E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5443E-06FD-4325-9981-CA47E5358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815" y="264961"/>
            <a:ext cx="6594768" cy="695777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Copier le projet vers la VM manager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84DD5C-B71A-AE93-91F0-0D73061DE32D}"/>
              </a:ext>
            </a:extLst>
          </p:cNvPr>
          <p:cNvSpPr txBox="1"/>
          <p:nvPr/>
        </p:nvSpPr>
        <p:spPr>
          <a:xfrm>
            <a:off x="856083" y="1385936"/>
            <a:ext cx="10479833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scp </a:t>
            </a:r>
            <a:r>
              <a:rPr lang="en-US" sz="1050" dirty="0">
                <a:solidFill>
                  <a:schemeClr val="bg1"/>
                </a:solidFill>
              </a:rPr>
              <a:t>-</a:t>
            </a:r>
            <a:r>
              <a:rPr lang="en-US" sz="1050" dirty="0" err="1">
                <a:solidFill>
                  <a:schemeClr val="bg1"/>
                </a:solidFill>
              </a:rPr>
              <a:t>i</a:t>
            </a:r>
            <a:r>
              <a:rPr lang="en-US" sz="1050" dirty="0">
                <a:solidFill>
                  <a:schemeClr val="bg1"/>
                </a:solidFill>
              </a:rPr>
              <a:t> D:/Projets/swarm-cluster/.vagrant/machines/manager/virtualbox/private_key </a:t>
            </a:r>
            <a:r>
              <a:rPr lang="pt-BR" sz="1050" dirty="0">
                <a:solidFill>
                  <a:schemeClr val="bg1"/>
                </a:solidFill>
              </a:rPr>
              <a:t>-r D:/Projets/swarm-cluster/voting-app-docker vagrant@192.168.56.3:/home/vagrant/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627762-64F1-EE85-988F-3AB4C72E6A92}"/>
              </a:ext>
            </a:extLst>
          </p:cNvPr>
          <p:cNvSpPr txBox="1"/>
          <p:nvPr/>
        </p:nvSpPr>
        <p:spPr>
          <a:xfrm>
            <a:off x="7359520" y="1064077"/>
            <a:ext cx="495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Commande pour copier le projet sur la VM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98444EB-FD24-FB9E-6414-EF5911AF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" y="2646264"/>
            <a:ext cx="5936340" cy="29054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7130ED0-EB71-9F72-207A-FFA4A97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20" y="2626996"/>
            <a:ext cx="5936340" cy="29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9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3BF8A-B530-E687-FCD9-69C8AC281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F0D7D-9689-68FF-8B92-52E7F57B4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404" y="303401"/>
            <a:ext cx="7564354" cy="69577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/>
              <a:t>Vérifier que les fichiers sont bien transférés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53C437-7E99-5B36-58C3-E53B5E8913C5}"/>
              </a:ext>
            </a:extLst>
          </p:cNvPr>
          <p:cNvSpPr txBox="1"/>
          <p:nvPr/>
        </p:nvSpPr>
        <p:spPr>
          <a:xfrm>
            <a:off x="6783356" y="2211160"/>
            <a:ext cx="295469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ls -la /home/vagrant/voting-app-docker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D96123-40B3-1896-D981-881C2083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90" y="2798566"/>
            <a:ext cx="4980226" cy="22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27E9-55D5-20D9-1832-C02A1B81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7B76A-3641-144A-2C50-41EA0C304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404" y="303401"/>
            <a:ext cx="7564354" cy="69577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/>
              <a:t>Déployer l’application avec Docker </a:t>
            </a:r>
            <a:r>
              <a:rPr lang="fr-FR" sz="2400" dirty="0" err="1"/>
              <a:t>Swarm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D03E4A-47A3-FC14-3222-B9539CEF836C}"/>
              </a:ext>
            </a:extLst>
          </p:cNvPr>
          <p:cNvSpPr txBox="1"/>
          <p:nvPr/>
        </p:nvSpPr>
        <p:spPr>
          <a:xfrm>
            <a:off x="4861249" y="1576807"/>
            <a:ext cx="295469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cd /home/vagrant/voting-app-docker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980C18-BEFC-705A-4D8F-58DEF7DD8A8C}"/>
              </a:ext>
            </a:extLst>
          </p:cNvPr>
          <p:cNvSpPr txBox="1"/>
          <p:nvPr/>
        </p:nvSpPr>
        <p:spPr>
          <a:xfrm>
            <a:off x="4757815" y="1175729"/>
            <a:ext cx="69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Sur le manager, se placer dans le dossier contenant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9D7B4E-9EE7-97A2-6598-6833C723D0FA}"/>
              </a:ext>
            </a:extLst>
          </p:cNvPr>
          <p:cNvSpPr txBox="1"/>
          <p:nvPr/>
        </p:nvSpPr>
        <p:spPr>
          <a:xfrm>
            <a:off x="4757815" y="2083903"/>
            <a:ext cx="69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Puis exécuter la commande suivante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31926D-CDD7-AB41-E80C-1CC4EA0D51CF}"/>
              </a:ext>
            </a:extLst>
          </p:cNvPr>
          <p:cNvSpPr txBox="1"/>
          <p:nvPr/>
        </p:nvSpPr>
        <p:spPr>
          <a:xfrm>
            <a:off x="4861249" y="2457760"/>
            <a:ext cx="453310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docker stack deploy -c docker-compose-</a:t>
            </a:r>
            <a:r>
              <a:rPr lang="en-US" sz="1200" dirty="0" err="1">
                <a:solidFill>
                  <a:schemeClr val="bg1"/>
                </a:solidFill>
              </a:rPr>
              <a:t>swarm.yml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votingapp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DFD4C6-9E23-DD69-EE5E-8EF8B9546FC9}"/>
              </a:ext>
            </a:extLst>
          </p:cNvPr>
          <p:cNvSpPr txBox="1"/>
          <p:nvPr/>
        </p:nvSpPr>
        <p:spPr>
          <a:xfrm>
            <a:off x="4757815" y="2838635"/>
            <a:ext cx="6915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Cette commande permet 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Créer les services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Répartir les conteneurs sur les 3 nœuds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Configurer le réseau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905AC1B-608E-192A-52F6-E2DDFA28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15" y="3860194"/>
            <a:ext cx="5525271" cy="11336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15BC6DB-0E7F-CB40-AA58-D56AFF13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15" y="5682271"/>
            <a:ext cx="5953956" cy="100026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3D0F116-F815-37F7-CB56-5E44F091DF7D}"/>
              </a:ext>
            </a:extLst>
          </p:cNvPr>
          <p:cNvSpPr txBox="1"/>
          <p:nvPr/>
        </p:nvSpPr>
        <p:spPr>
          <a:xfrm>
            <a:off x="4757815" y="5281193"/>
            <a:ext cx="69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Vérifier si les services fonctionnent bien :</a:t>
            </a:r>
          </a:p>
        </p:txBody>
      </p:sp>
    </p:spTree>
    <p:extLst>
      <p:ext uri="{BB962C8B-B14F-4D97-AF65-F5344CB8AC3E}">
        <p14:creationId xmlns:p14="http://schemas.microsoft.com/office/powerpoint/2010/main" val="124593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C534-1339-5D9F-EEC9-983E767F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8BEA4-59D3-F923-8A39-FE7C639F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6725" y="853907"/>
            <a:ext cx="7461717" cy="695777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Vérifier l'état des conteneurs sur chaque nœud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E1D1A5-BA0C-3CA8-1063-95FD760A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66" y="2252674"/>
            <a:ext cx="8907118" cy="7240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6BF1B30-5242-47CA-2996-99FED2A5C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66" y="3429000"/>
            <a:ext cx="8935697" cy="590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B59D63-59EB-930B-F8F9-82B59B93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466" y="4471957"/>
            <a:ext cx="8945223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0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CC168-B3A4-6842-1F53-7CAC2100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E1625-4C47-7512-69A8-3DF16F73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404" y="303401"/>
            <a:ext cx="7564354" cy="695777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Tester les applications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63E097-F02E-428E-2F36-10AF1918F934}"/>
              </a:ext>
            </a:extLst>
          </p:cNvPr>
          <p:cNvSpPr txBox="1"/>
          <p:nvPr/>
        </p:nvSpPr>
        <p:spPr>
          <a:xfrm>
            <a:off x="4861249" y="1576807"/>
            <a:ext cx="295469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ip a | grep "inet "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F5A42-142D-3A6E-3077-16A39A7E1EC5}"/>
              </a:ext>
            </a:extLst>
          </p:cNvPr>
          <p:cNvSpPr txBox="1"/>
          <p:nvPr/>
        </p:nvSpPr>
        <p:spPr>
          <a:xfrm>
            <a:off x="4757815" y="1175729"/>
            <a:ext cx="69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Récupérer l'IP du manager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9ECEB89-E02F-06E0-9C4A-B2C11663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49" y="1986427"/>
            <a:ext cx="4810796" cy="8764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149CB1-73B0-36B4-99E1-E6BC534CE84C}"/>
              </a:ext>
            </a:extLst>
          </p:cNvPr>
          <p:cNvSpPr/>
          <p:nvPr/>
        </p:nvSpPr>
        <p:spPr>
          <a:xfrm>
            <a:off x="5080431" y="2424638"/>
            <a:ext cx="4558869" cy="12261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DF7C38C-3C4B-B8F6-418A-BE7FD943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3" y="3301060"/>
            <a:ext cx="5792753" cy="325428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35EE6E8-FBB0-A096-9C69-97D8D827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635" y="3290797"/>
            <a:ext cx="5792753" cy="326380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806FD65-53C4-947C-6B18-DD8B7BA10EF9}"/>
              </a:ext>
            </a:extLst>
          </p:cNvPr>
          <p:cNvSpPr txBox="1"/>
          <p:nvPr/>
        </p:nvSpPr>
        <p:spPr>
          <a:xfrm>
            <a:off x="758554" y="2931728"/>
            <a:ext cx="455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http://192.168.56.3:8080/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C55BE2-6328-68D3-070F-6BC8A105FD15}"/>
              </a:ext>
            </a:extLst>
          </p:cNvPr>
          <p:cNvSpPr txBox="1"/>
          <p:nvPr/>
        </p:nvSpPr>
        <p:spPr>
          <a:xfrm>
            <a:off x="6874578" y="2933644"/>
            <a:ext cx="455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http://192.168.56.3:8888/</a:t>
            </a:r>
          </a:p>
        </p:txBody>
      </p:sp>
    </p:spTree>
    <p:extLst>
      <p:ext uri="{BB962C8B-B14F-4D97-AF65-F5344CB8AC3E}">
        <p14:creationId xmlns:p14="http://schemas.microsoft.com/office/powerpoint/2010/main" val="229321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0BEF4-936E-7F35-FC4F-B5FDF7795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436" y="1580892"/>
            <a:ext cx="6594768" cy="695777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Configuration du </a:t>
            </a:r>
            <a:r>
              <a:rPr lang="fr-FR" sz="2400" dirty="0" err="1"/>
              <a:t>vagrantfile</a:t>
            </a:r>
            <a:endParaRPr lang="fr-FR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CC39A2-6EE9-8423-D0F2-00AFA206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20" y="1249671"/>
            <a:ext cx="4077816" cy="43586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35A4996-08C5-C955-E604-BC5CF893286A}"/>
              </a:ext>
            </a:extLst>
          </p:cNvPr>
          <p:cNvSpPr txBox="1"/>
          <p:nvPr/>
        </p:nvSpPr>
        <p:spPr>
          <a:xfrm>
            <a:off x="5710335" y="2752531"/>
            <a:ext cx="5467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Création des </a:t>
            </a:r>
            <a:r>
              <a:rPr lang="fr-FR" dirty="0" err="1">
                <a:solidFill>
                  <a:schemeClr val="bg1"/>
                </a:solidFill>
              </a:rPr>
              <a:t>VMs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Lancer la création et le démarrage des </a:t>
            </a:r>
            <a:r>
              <a:rPr lang="fr-FR" dirty="0" err="1">
                <a:solidFill>
                  <a:schemeClr val="bg1"/>
                </a:solidFill>
              </a:rPr>
              <a:t>VMs</a:t>
            </a:r>
            <a:r>
              <a:rPr lang="fr-FR" dirty="0">
                <a:solidFill>
                  <a:schemeClr val="bg1"/>
                </a:solidFill>
              </a:rPr>
              <a:t> avec « </a:t>
            </a:r>
            <a:r>
              <a:rPr lang="fr-FR" dirty="0" err="1">
                <a:solidFill>
                  <a:schemeClr val="bg1"/>
                </a:solidFill>
              </a:rPr>
              <a:t>vagrant</a:t>
            </a:r>
            <a:r>
              <a:rPr lang="fr-FR" dirty="0">
                <a:solidFill>
                  <a:schemeClr val="bg1"/>
                </a:solidFill>
              </a:rPr>
              <a:t> up 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4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D1140-2963-7F4F-70B5-1A3DFD761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4947F-4C5D-1CFC-8CFB-1171D3B6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947" y="553894"/>
            <a:ext cx="6594768" cy="695777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Installer Docker sur toutes les VM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AB2766-DC3C-2CDC-18A3-FB5264D24DB8}"/>
              </a:ext>
            </a:extLst>
          </p:cNvPr>
          <p:cNvSpPr txBox="1"/>
          <p:nvPr/>
        </p:nvSpPr>
        <p:spPr>
          <a:xfrm>
            <a:off x="4873462" y="1332279"/>
            <a:ext cx="546773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curl</a:t>
            </a:r>
            <a:r>
              <a:rPr lang="fr-FR" sz="1200" dirty="0">
                <a:solidFill>
                  <a:schemeClr val="bg1"/>
                </a:solidFill>
              </a:rPr>
              <a:t> -</a:t>
            </a:r>
            <a:r>
              <a:rPr lang="fr-FR" sz="1200" dirty="0" err="1">
                <a:solidFill>
                  <a:schemeClr val="bg1"/>
                </a:solidFill>
              </a:rPr>
              <a:t>fsSL</a:t>
            </a:r>
            <a:r>
              <a:rPr lang="fr-FR" sz="1200" dirty="0">
                <a:solidFill>
                  <a:schemeClr val="bg1"/>
                </a:solidFill>
              </a:rPr>
              <a:t> https://get.docker.com -o get-docker.sh </a:t>
            </a:r>
          </a:p>
          <a:p>
            <a:r>
              <a:rPr lang="fr-FR" sz="1200" dirty="0" err="1">
                <a:solidFill>
                  <a:schemeClr val="bg1"/>
                </a:solidFill>
              </a:rPr>
              <a:t>sudo</a:t>
            </a:r>
            <a:r>
              <a:rPr lang="fr-FR" sz="1200" dirty="0">
                <a:solidFill>
                  <a:schemeClr val="bg1"/>
                </a:solidFill>
              </a:rPr>
              <a:t> sh get-docker.sh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11543C-F9D5-5A3E-2F09-8899CA14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2741433"/>
            <a:ext cx="11025673" cy="26601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3EC9B02-DAE2-77D3-E8EC-81D87E1DF3CF}"/>
              </a:ext>
            </a:extLst>
          </p:cNvPr>
          <p:cNvSpPr txBox="1"/>
          <p:nvPr/>
        </p:nvSpPr>
        <p:spPr>
          <a:xfrm>
            <a:off x="4873462" y="2058660"/>
            <a:ext cx="546773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docker –version        // Vérifier que docker est bien installé</a:t>
            </a:r>
          </a:p>
        </p:txBody>
      </p:sp>
    </p:spTree>
    <p:extLst>
      <p:ext uri="{BB962C8B-B14F-4D97-AF65-F5344CB8AC3E}">
        <p14:creationId xmlns:p14="http://schemas.microsoft.com/office/powerpoint/2010/main" val="257276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C9185-1675-2EC9-1A61-6F2D940E1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63F2B-350D-AAE4-0A93-9564CB0FA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947" y="553894"/>
            <a:ext cx="6594768" cy="69577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/>
              <a:t>Initialiser le cluster </a:t>
            </a:r>
            <a:r>
              <a:rPr lang="fr-FR" sz="2400" dirty="0" err="1"/>
              <a:t>Swarm</a:t>
            </a:r>
            <a:r>
              <a:rPr lang="fr-FR" sz="2400" dirty="0"/>
              <a:t> sur le manager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718813-CFF6-4581-200D-CC1EDB741FE3}"/>
              </a:ext>
            </a:extLst>
          </p:cNvPr>
          <p:cNvSpPr txBox="1"/>
          <p:nvPr/>
        </p:nvSpPr>
        <p:spPr>
          <a:xfrm>
            <a:off x="5193584" y="2240240"/>
            <a:ext cx="546773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docker swarm </a:t>
            </a:r>
            <a:r>
              <a:rPr lang="en-US" sz="1200" dirty="0" err="1">
                <a:solidFill>
                  <a:schemeClr val="bg1"/>
                </a:solidFill>
              </a:rPr>
              <a:t>init</a:t>
            </a:r>
            <a:r>
              <a:rPr lang="en-US" sz="1200" dirty="0">
                <a:solidFill>
                  <a:schemeClr val="bg1"/>
                </a:solidFill>
              </a:rPr>
              <a:t> --advertise-</a:t>
            </a:r>
            <a:r>
              <a:rPr lang="en-US" sz="1200" dirty="0" err="1">
                <a:solidFill>
                  <a:schemeClr val="bg1"/>
                </a:solidFill>
              </a:rPr>
              <a:t>addr</a:t>
            </a:r>
            <a:r>
              <a:rPr lang="en-US" sz="1200" dirty="0">
                <a:solidFill>
                  <a:schemeClr val="bg1"/>
                </a:solidFill>
              </a:rPr>
              <a:t> 192.168.56.3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B3D7B7-59AB-7875-383B-3E812799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7" y="1048977"/>
            <a:ext cx="4496345" cy="26071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84B0E3-B39A-54BD-BA1D-1418ADBEDAA9}"/>
              </a:ext>
            </a:extLst>
          </p:cNvPr>
          <p:cNvSpPr/>
          <p:nvPr/>
        </p:nvSpPr>
        <p:spPr>
          <a:xfrm>
            <a:off x="112606" y="2593911"/>
            <a:ext cx="4394078" cy="651115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D939BA-37B6-778C-C777-5F588AA6D5A4}"/>
              </a:ext>
            </a:extLst>
          </p:cNvPr>
          <p:cNvSpPr txBox="1"/>
          <p:nvPr/>
        </p:nvSpPr>
        <p:spPr>
          <a:xfrm>
            <a:off x="5172041" y="1536962"/>
            <a:ext cx="5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Récupération de </a:t>
            </a:r>
            <a:r>
              <a:rPr lang="fr-FR" dirty="0" err="1">
                <a:solidFill>
                  <a:schemeClr val="bg1"/>
                </a:solidFill>
              </a:rPr>
              <a:t>l’ip</a:t>
            </a:r>
            <a:r>
              <a:rPr lang="fr-FR" dirty="0">
                <a:solidFill>
                  <a:schemeClr val="bg1"/>
                </a:solidFill>
              </a:rPr>
              <a:t> du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Initialiser Docker </a:t>
            </a:r>
            <a:r>
              <a:rPr lang="fr-FR" dirty="0" err="1">
                <a:solidFill>
                  <a:schemeClr val="bg1"/>
                </a:solidFill>
              </a:rPr>
              <a:t>Swarm</a:t>
            </a:r>
            <a:r>
              <a:rPr lang="fr-FR" dirty="0">
                <a:solidFill>
                  <a:schemeClr val="bg1"/>
                </a:solidFill>
              </a:rPr>
              <a:t> avec la bonne IP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4828B33-3943-88EB-BC7E-AD042F21D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41" y="2904630"/>
            <a:ext cx="6092618" cy="9396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957449-6020-8360-4D1B-102D2141C361}"/>
              </a:ext>
            </a:extLst>
          </p:cNvPr>
          <p:cNvSpPr/>
          <p:nvPr/>
        </p:nvSpPr>
        <p:spPr>
          <a:xfrm>
            <a:off x="5300059" y="3425786"/>
            <a:ext cx="5868684" cy="18809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748C0C-59BA-4FCE-5640-3E1D331CE61E}"/>
              </a:ext>
            </a:extLst>
          </p:cNvPr>
          <p:cNvSpPr txBox="1"/>
          <p:nvPr/>
        </p:nvSpPr>
        <p:spPr>
          <a:xfrm>
            <a:off x="2660779" y="4674708"/>
            <a:ext cx="69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Récupération du </a:t>
            </a:r>
            <a:r>
              <a:rPr lang="fr-FR" dirty="0" err="1">
                <a:solidFill>
                  <a:schemeClr val="bg1"/>
                </a:solidFill>
              </a:rPr>
              <a:t>token</a:t>
            </a:r>
            <a:r>
              <a:rPr lang="fr-FR" dirty="0">
                <a:solidFill>
                  <a:schemeClr val="bg1"/>
                </a:solidFill>
              </a:rPr>
              <a:t> afin de pouvoir ajouter les </a:t>
            </a:r>
            <a:r>
              <a:rPr lang="fr-FR" dirty="0" err="1">
                <a:solidFill>
                  <a:schemeClr val="bg1"/>
                </a:solidFill>
              </a:rPr>
              <a:t>workers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A1C17A-038D-EF35-A801-90BF280BBDF9}"/>
              </a:ext>
            </a:extLst>
          </p:cNvPr>
          <p:cNvSpPr txBox="1"/>
          <p:nvPr/>
        </p:nvSpPr>
        <p:spPr>
          <a:xfrm>
            <a:off x="852196" y="5148415"/>
            <a:ext cx="10316547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docker swarm join --token SWMTKN-1-4omfh22wo1rn2x0yj0pxxfke1dv3a4ymzoovrmjmrt7ixickfu-bwn7g2bvji0rp7uzfvzq29pql 192.168.56.3:2377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672F7-718D-2FF5-5E48-B8B17E055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E8B93-4C2F-F39E-6896-4183A0ED2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751" y="914401"/>
            <a:ext cx="7576457" cy="41054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/>
              <a:t>Ajouter les nœuds </a:t>
            </a:r>
            <a:r>
              <a:rPr lang="fr-FR" sz="2400" dirty="0" err="1"/>
              <a:t>worker</a:t>
            </a:r>
            <a:r>
              <a:rPr lang="fr-FR" sz="2400" dirty="0"/>
              <a:t> au cluster </a:t>
            </a:r>
            <a:r>
              <a:rPr lang="fr-FR" sz="2400" dirty="0" err="1"/>
              <a:t>Swarm</a:t>
            </a:r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334C96-2E5E-71EA-0966-058092D0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2283814"/>
            <a:ext cx="6382641" cy="6668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19790EC-6473-307A-354B-5634CC17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8" y="4000844"/>
            <a:ext cx="635406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9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4FB84-EC5B-D0FB-44F7-022114AF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FB806-0C6D-7E90-FDBB-1A9A4C6F2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815" y="264961"/>
            <a:ext cx="6594768" cy="69577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/>
              <a:t>Vérifier que le cluster est bien formé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93AD80-877A-DC01-6BDD-042D243FB1EC}"/>
              </a:ext>
            </a:extLst>
          </p:cNvPr>
          <p:cNvSpPr txBox="1"/>
          <p:nvPr/>
        </p:nvSpPr>
        <p:spPr>
          <a:xfrm>
            <a:off x="5321330" y="1267280"/>
            <a:ext cx="546773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docker </a:t>
            </a:r>
            <a:r>
              <a:rPr lang="fr-FR" sz="1200" dirty="0" err="1">
                <a:solidFill>
                  <a:schemeClr val="bg1"/>
                </a:solidFill>
              </a:rPr>
              <a:t>node</a:t>
            </a:r>
            <a:r>
              <a:rPr lang="fr-FR" sz="1200" dirty="0">
                <a:solidFill>
                  <a:schemeClr val="bg1"/>
                </a:solidFill>
              </a:rPr>
              <a:t> 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47BAC0-8E38-30BE-869F-E4E10B6D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84" y="1850821"/>
            <a:ext cx="5763429" cy="9145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5A46B83-4314-2770-FC20-D9AE3F9C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12" y="4008675"/>
            <a:ext cx="4171572" cy="7406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374B3F-9237-CF45-3F9F-F5A4A85A7A82}"/>
              </a:ext>
            </a:extLst>
          </p:cNvPr>
          <p:cNvSpPr txBox="1"/>
          <p:nvPr/>
        </p:nvSpPr>
        <p:spPr>
          <a:xfrm>
            <a:off x="5321330" y="3429000"/>
            <a:ext cx="546773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docker info | </a:t>
            </a:r>
            <a:r>
              <a:rPr lang="fr-FR" sz="1200" dirty="0" err="1">
                <a:solidFill>
                  <a:schemeClr val="bg1"/>
                </a:solidFill>
              </a:rPr>
              <a:t>grep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Swarm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2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5920-01E8-9A50-CBAC-1777918B7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CCBE1-058E-CC20-45A1-CA62B81EB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6036" y="282821"/>
            <a:ext cx="7330751" cy="570056"/>
          </a:xfrm>
        </p:spPr>
        <p:txBody>
          <a:bodyPr>
            <a:normAutofit/>
          </a:bodyPr>
          <a:lstStyle/>
          <a:p>
            <a:pPr algn="ctr"/>
            <a:r>
              <a:rPr lang="fr-FR" sz="1600" dirty="0"/>
              <a:t>Construire manuellement les images Docker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5705EC-D27A-BCFF-224D-31216212D3A8}"/>
              </a:ext>
            </a:extLst>
          </p:cNvPr>
          <p:cNvSpPr txBox="1"/>
          <p:nvPr/>
        </p:nvSpPr>
        <p:spPr>
          <a:xfrm>
            <a:off x="4282751" y="1553392"/>
            <a:ext cx="295469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cd voting-app-docker/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E458AD-72EC-61EF-0BBC-50D4D4967FFA}"/>
              </a:ext>
            </a:extLst>
          </p:cNvPr>
          <p:cNvSpPr txBox="1"/>
          <p:nvPr/>
        </p:nvSpPr>
        <p:spPr>
          <a:xfrm>
            <a:off x="4217037" y="1118149"/>
            <a:ext cx="799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Sur la machine principale, se placer dans le dossier contenant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C7D69C-BCDC-DBDF-683F-EE91D1B5625F}"/>
              </a:ext>
            </a:extLst>
          </p:cNvPr>
          <p:cNvSpPr txBox="1"/>
          <p:nvPr/>
        </p:nvSpPr>
        <p:spPr>
          <a:xfrm>
            <a:off x="4217037" y="2054771"/>
            <a:ext cx="69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Puis exécuter les commandes suivantes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E4DF83-7A35-4DE3-CCF1-222C1A819148}"/>
              </a:ext>
            </a:extLst>
          </p:cNvPr>
          <p:cNvSpPr txBox="1"/>
          <p:nvPr/>
        </p:nvSpPr>
        <p:spPr>
          <a:xfrm>
            <a:off x="4282751" y="2587081"/>
            <a:ext cx="453310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docker build -t vote-app ./vote</a:t>
            </a:r>
          </a:p>
          <a:p>
            <a:r>
              <a:rPr lang="en-US" sz="1200" dirty="0">
                <a:solidFill>
                  <a:schemeClr val="bg1"/>
                </a:solidFill>
              </a:rPr>
              <a:t>docker build -t worker-app ./worker</a:t>
            </a:r>
          </a:p>
          <a:p>
            <a:r>
              <a:rPr lang="en-US" sz="1200" dirty="0">
                <a:solidFill>
                  <a:schemeClr val="bg1"/>
                </a:solidFill>
              </a:rPr>
              <a:t>docker build -t result-app ./result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7F2ED5-950F-024B-53C5-85C8A880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4" y="3765256"/>
            <a:ext cx="3912144" cy="25771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FA9C535-9BC1-DDC8-57D6-E8C6232A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037" y="3455606"/>
            <a:ext cx="3661913" cy="31195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BF2E787-7672-BF9D-09BA-C215BEE6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097" y="3806410"/>
            <a:ext cx="4022439" cy="249486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C4AA69F-1154-0C33-72D5-66C633776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88" y="173852"/>
            <a:ext cx="3707720" cy="7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0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5366-6F48-4B8B-C20D-00A9D1ED9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2D31C-3879-EFE5-B98E-DDFA98770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6036" y="282821"/>
            <a:ext cx="7330751" cy="570056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Publication des Images Docker sur Docker Hub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6A483E-17DE-A247-1ACA-10B2011965D6}"/>
              </a:ext>
            </a:extLst>
          </p:cNvPr>
          <p:cNvSpPr txBox="1"/>
          <p:nvPr/>
        </p:nvSpPr>
        <p:spPr>
          <a:xfrm>
            <a:off x="4142389" y="961846"/>
            <a:ext cx="69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Ajouter des tags avec notre compte Docker Hub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BD7B3D-F879-AFCF-D0BA-E82EED830A04}"/>
              </a:ext>
            </a:extLst>
          </p:cNvPr>
          <p:cNvSpPr txBox="1"/>
          <p:nvPr/>
        </p:nvSpPr>
        <p:spPr>
          <a:xfrm>
            <a:off x="4217037" y="1369513"/>
            <a:ext cx="532778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docker tag </a:t>
            </a:r>
            <a:r>
              <a:rPr lang="en-US" sz="1200" dirty="0" err="1">
                <a:solidFill>
                  <a:schemeClr val="bg1"/>
                </a:solidFill>
              </a:rPr>
              <a:t>vote-app:latest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iamyoda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vote-app:latest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docker tag </a:t>
            </a:r>
            <a:r>
              <a:rPr lang="en-US" sz="1200" dirty="0" err="1">
                <a:solidFill>
                  <a:schemeClr val="bg1"/>
                </a:solidFill>
              </a:rPr>
              <a:t>worker-app:latest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iamyoda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worker-app:latest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docker tag </a:t>
            </a:r>
            <a:r>
              <a:rPr lang="en-US" sz="1200" dirty="0" err="1">
                <a:solidFill>
                  <a:schemeClr val="bg1"/>
                </a:solidFill>
              </a:rPr>
              <a:t>result-app:latest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iamyoda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result-app:latest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E25D1E9-C440-B22C-9670-5DC29BAE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37" y="2224600"/>
            <a:ext cx="4267796" cy="117173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871732C-FF68-BDEE-F692-85ED90EB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037" y="4325127"/>
            <a:ext cx="4286848" cy="132416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C173215-0107-4445-893A-5F276F24759F}"/>
              </a:ext>
            </a:extLst>
          </p:cNvPr>
          <p:cNvSpPr txBox="1"/>
          <p:nvPr/>
        </p:nvSpPr>
        <p:spPr>
          <a:xfrm>
            <a:off x="4161050" y="3913428"/>
            <a:ext cx="69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Vérifier que les modifications ont été prise en compte :</a:t>
            </a:r>
          </a:p>
        </p:txBody>
      </p:sp>
    </p:spTree>
    <p:extLst>
      <p:ext uri="{BB962C8B-B14F-4D97-AF65-F5344CB8AC3E}">
        <p14:creationId xmlns:p14="http://schemas.microsoft.com/office/powerpoint/2010/main" val="91260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BF450-97C0-BAD8-9D13-C9FB2D844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23FBF-7949-32B6-2B85-8CA7171D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6036" y="282821"/>
            <a:ext cx="7330751" cy="570056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Publication des Images Docker sur Docker Hub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427CB9-A6D4-33AC-2D9F-833C41B2AC65}"/>
              </a:ext>
            </a:extLst>
          </p:cNvPr>
          <p:cNvSpPr txBox="1"/>
          <p:nvPr/>
        </p:nvSpPr>
        <p:spPr>
          <a:xfrm>
            <a:off x="4142389" y="961846"/>
            <a:ext cx="69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Envoi des images sur Docker Hub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31B9CD-F97A-67C8-EF68-97FB203B668B}"/>
              </a:ext>
            </a:extLst>
          </p:cNvPr>
          <p:cNvSpPr txBox="1"/>
          <p:nvPr/>
        </p:nvSpPr>
        <p:spPr>
          <a:xfrm>
            <a:off x="4217037" y="1373545"/>
            <a:ext cx="532778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docker push </a:t>
            </a:r>
            <a:r>
              <a:rPr lang="en-US" sz="1200" dirty="0" err="1">
                <a:solidFill>
                  <a:schemeClr val="bg1"/>
                </a:solidFill>
              </a:rPr>
              <a:t>iamyoda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vote-app:latest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docker push </a:t>
            </a:r>
            <a:r>
              <a:rPr lang="en-US" sz="1200" dirty="0" err="1">
                <a:solidFill>
                  <a:schemeClr val="bg1"/>
                </a:solidFill>
              </a:rPr>
              <a:t>iamyoda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worker-app:latest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docker push </a:t>
            </a:r>
            <a:r>
              <a:rPr lang="en-US" sz="1200" dirty="0" err="1">
                <a:solidFill>
                  <a:schemeClr val="bg1"/>
                </a:solidFill>
              </a:rPr>
              <a:t>iamyoda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result-app:latest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6FAD906-178C-7860-B71C-55E0D0B5ABEA}"/>
              </a:ext>
            </a:extLst>
          </p:cNvPr>
          <p:cNvSpPr txBox="1"/>
          <p:nvPr/>
        </p:nvSpPr>
        <p:spPr>
          <a:xfrm>
            <a:off x="2638230" y="4234195"/>
            <a:ext cx="69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Vérifier que les images ont bien été envoyer sur votre repo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1B0654-4968-D973-5033-F9299945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90" y="2471800"/>
            <a:ext cx="3227719" cy="10831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5B3921-483A-264E-25D3-9C79662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81" y="2471800"/>
            <a:ext cx="3477838" cy="10831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EDD3E9-4065-624F-EED1-23A1C7B86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949" y="2434716"/>
            <a:ext cx="3477838" cy="115733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7896B0A-C2B0-D82F-865F-B11C8D9F4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516" y="4712496"/>
            <a:ext cx="3801062" cy="19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4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20_TF33968143_Win32" id="{8641F128-7FEB-43E8-A21B-BA125078AED1}" vid="{77CC1D9F-BAE1-40A4-99EF-F4D02F5295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{66DDBB89-772D-41E7-BD25-F3C8CFA3ED19}tf33968143_win32</Template>
  <TotalTime>278</TotalTime>
  <Words>464</Words>
  <Application>Microsoft Office PowerPoint</Application>
  <PresentationFormat>Grand écran</PresentationFormat>
  <Paragraphs>63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Personnalisé</vt:lpstr>
      <vt:lpstr>Projet Docker</vt:lpstr>
      <vt:lpstr>Configuration du vagrantfile</vt:lpstr>
      <vt:lpstr>Installer Docker sur toutes les VM</vt:lpstr>
      <vt:lpstr>Initialiser le cluster Swarm sur le manager</vt:lpstr>
      <vt:lpstr>Ajouter les nœuds worker au cluster Swarm</vt:lpstr>
      <vt:lpstr>Vérifier que le cluster est bien formé</vt:lpstr>
      <vt:lpstr>Construire manuellement les images Docker</vt:lpstr>
      <vt:lpstr>Publication des Images Docker sur Docker Hub</vt:lpstr>
      <vt:lpstr>Publication des Images Docker sur Docker Hub</vt:lpstr>
      <vt:lpstr>Créer le fichier docker-compose-swarm</vt:lpstr>
      <vt:lpstr>Copier le projet vers la VM manager</vt:lpstr>
      <vt:lpstr>Copier le projet vers la VM manager</vt:lpstr>
      <vt:lpstr>Vérifier que les fichiers sont bien transférés</vt:lpstr>
      <vt:lpstr>Déployer l’application avec Docker Swarm</vt:lpstr>
      <vt:lpstr>Vérifier l'état des conteneurs sur chaque nœud</vt:lpstr>
      <vt:lpstr>Tester les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Docker Swarm</dc:title>
  <dc:creator>Jules-langa Matundu</dc:creator>
  <cp:lastModifiedBy>Jules-langa Matundu</cp:lastModifiedBy>
  <cp:revision>16</cp:revision>
  <dcterms:created xsi:type="dcterms:W3CDTF">2025-02-06T00:17:05Z</dcterms:created>
  <dcterms:modified xsi:type="dcterms:W3CDTF">2025-02-07T02:07:41Z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