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6" r:id="rId1"/>
  </p:sldMasterIdLst>
  <p:notesMasterIdLst>
    <p:notesMasterId r:id="rId34"/>
  </p:notesMasterIdLst>
  <p:sldIdLst>
    <p:sldId id="265" r:id="rId2"/>
    <p:sldId id="266" r:id="rId3"/>
    <p:sldId id="268" r:id="rId4"/>
    <p:sldId id="270" r:id="rId5"/>
    <p:sldId id="269" r:id="rId6"/>
    <p:sldId id="271" r:id="rId7"/>
    <p:sldId id="274" r:id="rId8"/>
    <p:sldId id="272" r:id="rId9"/>
    <p:sldId id="310" r:id="rId10"/>
    <p:sldId id="275" r:id="rId11"/>
    <p:sldId id="276" r:id="rId12"/>
    <p:sldId id="277" r:id="rId13"/>
    <p:sldId id="279" r:id="rId14"/>
    <p:sldId id="281" r:id="rId15"/>
    <p:sldId id="283" r:id="rId16"/>
    <p:sldId id="284" r:id="rId17"/>
    <p:sldId id="312" r:id="rId18"/>
    <p:sldId id="287" r:id="rId19"/>
    <p:sldId id="288" r:id="rId20"/>
    <p:sldId id="292" r:id="rId21"/>
    <p:sldId id="293" r:id="rId22"/>
    <p:sldId id="294" r:id="rId23"/>
    <p:sldId id="297" r:id="rId24"/>
    <p:sldId id="298" r:id="rId25"/>
    <p:sldId id="299" r:id="rId26"/>
    <p:sldId id="300" r:id="rId27"/>
    <p:sldId id="301" r:id="rId28"/>
    <p:sldId id="303" r:id="rId29"/>
    <p:sldId id="304" r:id="rId30"/>
    <p:sldId id="311" r:id="rId31"/>
    <p:sldId id="305" r:id="rId32"/>
    <p:sldId id="306" r:id="rId3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51869" autoAdjust="0"/>
  </p:normalViewPr>
  <p:slideViewPr>
    <p:cSldViewPr>
      <p:cViewPr varScale="1">
        <p:scale>
          <a:sx n="24" d="100"/>
          <a:sy n="24" d="100"/>
        </p:scale>
        <p:origin x="-162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1702A70E-EFCE-407F-8D52-44A3A399101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1)  </a:t>
            </a:r>
            <a:r>
              <a:rPr lang="es-ES_tradnl" dirty="0" smtClean="0"/>
              <a:t>, </a:t>
            </a:r>
            <a:r>
              <a:rPr lang="es-ES_tradnl" dirty="0" smtClean="0"/>
              <a:t>2) </a:t>
            </a:r>
            <a:r>
              <a:rPr lang="es-ES_tradnl" dirty="0" smtClean="0"/>
              <a:t> y 3)estas </a:t>
            </a:r>
            <a:r>
              <a:rPr lang="es-ES_tradnl" dirty="0" smtClean="0"/>
              <a:t>dos cosas van a influenciar los tipos de problemas a los que </a:t>
            </a:r>
            <a:r>
              <a:rPr lang="es-ES_tradnl" dirty="0" err="1" smtClean="0"/>
              <a:t>Royce</a:t>
            </a:r>
            <a:r>
              <a:rPr lang="es-ES_tradnl" dirty="0" smtClean="0"/>
              <a:t> se enfrentó en el desarrollo de </a:t>
            </a:r>
            <a:r>
              <a:rPr lang="es-ES_tradnl" dirty="0" smtClean="0"/>
              <a:t>software</a:t>
            </a:r>
            <a:endParaRPr lang="es-ES_tradnl" dirty="0" smtClean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6E9B4F-3AB4-44C0-932A-A28C27E17AB2}" type="slidenum">
              <a:rPr lang="es-AR" smtClean="0"/>
              <a:pPr/>
              <a:t>3</a:t>
            </a:fld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36CD27-CDA9-4976-9988-CBF0343FF2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BFA98B-93B5-4F07-A964-33E50028E47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E8C24-A584-436A-96DD-5809300E872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778936-2679-4668-B6A9-E99032B0AFD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778936-2679-4668-B6A9-E99032B0AFD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28E644A-4C36-4E37-B6A6-AF073AFFDCF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3108C43-84A3-4801-AC62-1EDDE152A61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74BF86-1E42-4F11-95F6-E6C2C2D7A16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0A0AE7-C004-4DB8-824C-15484DFB836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DC9871E-074D-4D91-9C3F-E4F44DB0D8D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/>
              <a:t>La historia del desarrollo del software puede dividirse a grandes rasgos en 5 etapas</a:t>
            </a:r>
            <a:endParaRPr lang="es-ES" smtClean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7F168F-D6F6-4212-8984-2E81B0E33F28}" type="slidenum">
              <a:rPr lang="es-AR" smtClean="0"/>
              <a:pPr/>
              <a:t>4</a:t>
            </a:fld>
            <a:endParaRPr lang="es-A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A1E2A2A-D965-4549-BCAA-6FEC5B0B0C5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A23EF81-83D3-47BF-8866-E6103CD614BC}" type="slidenum">
              <a:rPr lang="es-AR" smtClean="0"/>
              <a:pPr/>
              <a:t>24</a:t>
            </a:fld>
            <a:endParaRPr lang="es-AR" smtClean="0"/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Los 3 pasos anteriores son para descubrir y solucionar problemas antes de la fase de </a:t>
            </a:r>
            <a:r>
              <a:rPr lang="es-AR" sz="2000" dirty="0" err="1" smtClean="0">
                <a:latin typeface="Arial" charset="0"/>
                <a:ea typeface="DejaVu Sans" charset="0"/>
                <a:cs typeface="DejaVu Sans" charset="0"/>
              </a:rPr>
              <a:t>testing</a:t>
            </a:r>
            <a:endParaRPr lang="es-AR" sz="2000" dirty="0" smtClean="0"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Igual </a:t>
            </a: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sigue siendo una fase crítica.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Da algunas consideraciones para hacerlo bien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8832FD-A939-452D-AE3E-219169AC31DB}" type="slidenum">
              <a:rPr lang="es-AR" smtClean="0"/>
              <a:pPr/>
              <a:t>25</a:t>
            </a:fld>
            <a:endParaRPr lang="es-AR" smtClean="0"/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err="1" smtClean="0">
                <a:latin typeface="Arial" charset="0"/>
                <a:ea typeface="DejaVu Sans" charset="0"/>
                <a:cs typeface="DejaVu Sans" charset="0"/>
              </a:rPr>
              <a:t>Consid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 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1) </a:t>
            </a:r>
            <a:r>
              <a:rPr lang="es-AR" sz="1500" dirty="0" err="1" smtClean="0">
                <a:latin typeface="Arial" charset="0"/>
                <a:ea typeface="DejaVu Sans" charset="0"/>
                <a:cs typeface="DejaVu Sans" charset="0"/>
              </a:rPr>
              <a:t>Testers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, son </a:t>
            </a:r>
            <a:r>
              <a:rPr lang="es-AR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especialistas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, muchas tareas de </a:t>
            </a:r>
            <a:r>
              <a:rPr lang="es-AR" sz="1500" dirty="0" err="1" smtClean="0">
                <a:latin typeface="Arial" charset="0"/>
                <a:ea typeface="DejaVu Sans" charset="0"/>
                <a:cs typeface="DejaVu Sans" charset="0"/>
              </a:rPr>
              <a:t>testing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 las saben hacer mejor (como los diseñadores el diseño)‏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2) Muchos errores son obvios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	- Los errores que hoy nos 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dirías eclipse</a:t>
            </a:r>
            <a:endParaRPr lang="es-AR" sz="1500" dirty="0" smtClean="0"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	- Habla de </a:t>
            </a:r>
            <a:r>
              <a:rPr lang="es-AR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“</a:t>
            </a:r>
            <a:r>
              <a:rPr lang="es-AR" sz="1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jump</a:t>
            </a:r>
            <a:r>
              <a:rPr lang="es-AR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to</a:t>
            </a:r>
            <a:r>
              <a:rPr lang="es-AR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wrong</a:t>
            </a:r>
            <a:r>
              <a:rPr lang="es-AR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addresses</a:t>
            </a:r>
            <a:r>
              <a:rPr lang="es-AR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”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 [Saltos a direcciones 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erróneas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] (</a:t>
            </a:r>
            <a:r>
              <a:rPr lang="es-AR" sz="1500" dirty="0" err="1" smtClean="0">
                <a:latin typeface="Arial" charset="0"/>
                <a:ea typeface="DejaVu Sans" charset="0"/>
                <a:cs typeface="DejaVu Sans" charset="0"/>
              </a:rPr>
              <a:t>Assembler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)‏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	- </a:t>
            </a:r>
            <a:r>
              <a:rPr lang="es-AR" sz="1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Pair</a:t>
            </a:r>
            <a:r>
              <a:rPr lang="es-AR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es-AR" sz="1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programing</a:t>
            </a:r>
            <a:endParaRPr lang="es-AR" sz="15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3) Testear todo camino lógico. </a:t>
            </a:r>
            <a:r>
              <a:rPr lang="es-AR" sz="1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Test de unidad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	- El cliente es lo menos que pide.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	- Descubre mayor parte de los errores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	- Muchos dirás “Es imposible” - No importa hay que hacerlo dice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4) Test de 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integración,</a:t>
            </a:r>
            <a:endParaRPr lang="es-AR" sz="1500" dirty="0" smtClean="0"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	- En cierto momento la </a:t>
            </a:r>
            <a:r>
              <a:rPr lang="es-AR" sz="1500" dirty="0" err="1" smtClean="0">
                <a:latin typeface="Arial" charset="0"/>
                <a:ea typeface="DejaVu Sans" charset="0"/>
                <a:cs typeface="DejaVu Sans" charset="0"/>
              </a:rPr>
              <a:t>compu</a:t>
            </a:r>
            <a:r>
              <a:rPr lang="es-AR" sz="1500" dirty="0" smtClean="0">
                <a:latin typeface="Arial" charset="0"/>
                <a:ea typeface="DejaVu Sans" charset="0"/>
                <a:cs typeface="DejaVu Sans" charset="0"/>
              </a:rPr>
              <a:t> es la mejor herramienta para detectar </a:t>
            </a:r>
            <a:r>
              <a:rPr lang="es-AR" sz="1500" dirty="0" err="1" smtClean="0">
                <a:latin typeface="Arial" charset="0"/>
                <a:ea typeface="DejaVu Sans" charset="0"/>
                <a:cs typeface="DejaVu Sans" charset="0"/>
              </a:rPr>
              <a:t>bugs</a:t>
            </a:r>
            <a:endParaRPr lang="es-AR" sz="1500" dirty="0" smtClean="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40F461-2BB7-427A-AD7B-7B0E60A9BBE6}" type="slidenum">
              <a:rPr lang="es-AR" smtClean="0"/>
              <a:pPr/>
              <a:t>26</a:t>
            </a:fld>
            <a:endParaRPr lang="es-AR" smtClean="0"/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Involucrar</a:t>
            </a: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... Mas bien implicar.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Por alguna razón los </a:t>
            </a: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requerimientos </a:t>
            </a: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están sujetos a interpretaciones </a:t>
            </a:r>
            <a:endParaRPr lang="es-AR" sz="2000" dirty="0" smtClean="0"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	-&gt; hacerlo </a:t>
            </a: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firmar algo lo más formal posible.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s-AR" sz="2000" dirty="0" smtClean="0"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Varios </a:t>
            </a:r>
            <a:r>
              <a:rPr lang="es-AR" sz="2000" dirty="0" err="1" smtClean="0">
                <a:latin typeface="Arial" charset="0"/>
                <a:ea typeface="DejaVu Sans" charset="0"/>
                <a:cs typeface="DejaVu Sans" charset="0"/>
              </a:rPr>
              <a:t>checkpoints</a:t>
            </a:r>
            <a:r>
              <a:rPr lang="es-AR" sz="2000" dirty="0" smtClean="0">
                <a:latin typeface="Arial" charset="0"/>
                <a:ea typeface="DejaVu Sans" charset="0"/>
                <a:cs typeface="DejaVu Sans" charset="0"/>
              </a:rPr>
              <a:t> -&gt; hacerlo en varias etapas de todo el proyecto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48D3AF9-5DAE-4368-8161-B116828F9F29}" type="slidenum">
              <a:rPr lang="es-AR" smtClean="0"/>
              <a:pPr/>
              <a:t>27</a:t>
            </a:fld>
            <a:endParaRPr lang="es-AR" smtClean="0"/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1) Diseño preliminar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2) Docuentacion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3) Simulacion paralela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4) Testing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AR" sz="2000" smtClean="0">
                <a:latin typeface="Arial" charset="0"/>
                <a:ea typeface="DejaVu Sans" charset="0"/>
                <a:cs typeface="DejaVu Sans" charset="0"/>
              </a:rPr>
              <a:t>5) Checkpoints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31339D-4274-4653-B280-04A7DEDAED05}" type="slidenum">
              <a:rPr lang="es-AR" smtClean="0"/>
              <a:pPr/>
              <a:t>28</a:t>
            </a:fld>
            <a:endParaRPr lang="es-AR" smtClean="0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0EBA3BB-658E-4483-8E8C-F369250F57B1}" type="slidenum">
              <a:rPr lang="es-AR" smtClean="0"/>
              <a:pPr/>
              <a:t>29</a:t>
            </a:fld>
            <a:endParaRPr lang="es-AR" smtClean="0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ln/>
        </p:spPr>
        <p:txBody>
          <a:bodyPr/>
          <a:lstStyle/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No trata de introducir teoría, sino que recopila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experiencias personales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endParaRPr lang="es-AR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Había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problemas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que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 ya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los había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visto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desde el vamos</a:t>
            </a: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endParaRPr lang="es-AR" sz="2000">
              <a:latin typeface="Arial" charset="0"/>
              <a:ea typeface="DejaVu Sans" charset="0"/>
              <a:cs typeface="DejaVu Sans" charset="0"/>
            </a:endParaRPr>
          </a:p>
          <a:p>
            <a:pPr marL="215900" indent="-215900"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/>
            </a:pP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Criticable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lo de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comprometer</a:t>
            </a:r>
            <a:r>
              <a:rPr lang="es-AR" sz="2000">
                <a:latin typeface="Arial" charset="0"/>
                <a:ea typeface="DejaVu Sans" charset="0"/>
                <a:cs typeface="DejaVu Sans" charset="0"/>
              </a:rPr>
              <a:t> de esa manera </a:t>
            </a:r>
            <a:r>
              <a:rPr lang="es-AR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ejaVu Sans" charset="0"/>
                <a:cs typeface="DejaVu Sans" charset="0"/>
              </a:rPr>
              <a:t>al cliente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F02DC5-0FEF-48D9-8D13-30F51CCD15C1}" type="slidenum">
              <a:rPr lang="es-AR" smtClean="0"/>
              <a:pPr/>
              <a:t>31</a:t>
            </a:fld>
            <a:endParaRPr lang="es-AR" smtClean="0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6650" cy="4525962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5B5202-1E63-4937-B1A6-8E3DFA094B85}" type="slidenum">
              <a:rPr lang="es-AR" smtClean="0"/>
              <a:pPr/>
              <a:t>32</a:t>
            </a:fld>
            <a:endParaRPr lang="es-AR" smtClean="0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El delito del que se lo acusa es haber publicado el </a:t>
            </a:r>
            <a:r>
              <a:rPr lang="es-ES_tradnl" dirty="0" err="1" smtClean="0"/>
              <a:t>paper</a:t>
            </a:r>
            <a:r>
              <a:rPr lang="es-ES_tradnl" dirty="0" smtClean="0"/>
              <a:t> </a:t>
            </a:r>
            <a:r>
              <a:rPr lang="es-AR" i="1" dirty="0" smtClean="0"/>
              <a:t>“</a:t>
            </a:r>
            <a:r>
              <a:rPr lang="es-AR" i="1" dirty="0" err="1" smtClean="0"/>
              <a:t>Managing</a:t>
            </a:r>
            <a:r>
              <a:rPr lang="es-AR" i="1" dirty="0" smtClean="0"/>
              <a:t>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development</a:t>
            </a:r>
            <a:r>
              <a:rPr lang="es-AR" i="1" dirty="0" smtClean="0"/>
              <a:t> of </a:t>
            </a:r>
            <a:r>
              <a:rPr lang="es-AR" i="1" dirty="0" err="1" smtClean="0"/>
              <a:t>Large</a:t>
            </a:r>
            <a:r>
              <a:rPr lang="es-AR" i="1" dirty="0" smtClean="0"/>
              <a:t> Software </a:t>
            </a:r>
            <a:r>
              <a:rPr lang="es-AR" i="1" dirty="0" err="1" smtClean="0"/>
              <a:t>Systems</a:t>
            </a:r>
            <a:r>
              <a:rPr lang="es-AR" i="1" dirty="0" smtClean="0"/>
              <a:t>.” </a:t>
            </a: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3642894-D531-4805-B8B8-335114232112}" type="slidenum">
              <a:rPr lang="es-AR" smtClean="0"/>
              <a:pPr/>
              <a:t>5</a:t>
            </a:fld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smtClean="0"/>
              <a:t>Y la cáscada se transformó en avalancha</a:t>
            </a:r>
          </a:p>
          <a:p>
            <a:r>
              <a:rPr lang="es-ES_tradnl" smtClean="0"/>
              <a:t>Como un simple paper se transformó, en una metodología a seguir.</a:t>
            </a:r>
          </a:p>
          <a:p>
            <a:endParaRPr lang="es-ES" smtClean="0"/>
          </a:p>
        </p:txBody>
      </p:sp>
      <p:sp>
        <p:nvSpPr>
          <p:cNvPr id="56324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2DBA01-94F4-4836-87C8-3BAF69A4AC3C}" type="slidenum">
              <a:rPr lang="es-AR" smtClean="0"/>
              <a:pPr/>
              <a:t>6</a:t>
            </a:fld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 smtClean="0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81BAB4B-A45E-4D9F-BBBF-1CA6BFC69E83}" type="slidenum">
              <a:rPr lang="es-AR" smtClean="0"/>
              <a:pPr/>
              <a:t>8</a:t>
            </a:fld>
            <a:endParaRPr lang="es-A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CF62A4-50DB-48F2-89CD-33CB34063FCB}" type="slidenum">
              <a:rPr lang="es-AR" smtClean="0"/>
              <a:pPr/>
              <a:t>9</a:t>
            </a:fld>
            <a:endParaRPr lang="es-AR" smtClean="0"/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AE3257-433F-4A37-AA77-F4C85D29849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525962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1F12EA-C418-46EF-96FF-7A92F62A16F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525962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6444FB-15AE-4425-91B6-4C4F91DD03F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6288" y="4776788"/>
            <a:ext cx="6218237" cy="4435475"/>
          </a:xfrm>
          <a:noFill/>
          <a:ln/>
        </p:spPr>
        <p:txBody>
          <a:bodyPr wrap="none" anchor="ctr"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03225" cy="7556500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341313" y="750888"/>
            <a:ext cx="50800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96863" y="750888"/>
            <a:ext cx="30162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276225" y="750888"/>
            <a:ext cx="9525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244475" y="750888"/>
            <a:ext cx="9525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280988" y="5564188"/>
            <a:ext cx="80962" cy="18637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2" name="11 Rectángulo"/>
          <p:cNvSpPr/>
          <p:nvPr/>
        </p:nvSpPr>
        <p:spPr>
          <a:xfrm>
            <a:off x="280988" y="5287963"/>
            <a:ext cx="80962" cy="252412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280988" y="5111750"/>
            <a:ext cx="80962" cy="1524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4" name="13 Rectángulo"/>
          <p:cNvSpPr/>
          <p:nvPr/>
        </p:nvSpPr>
        <p:spPr>
          <a:xfrm>
            <a:off x="280988" y="5006975"/>
            <a:ext cx="80962" cy="809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008063" y="4787794"/>
            <a:ext cx="8568531" cy="2177186"/>
          </a:xfrm>
        </p:spPr>
        <p:txBody>
          <a:bodyPr/>
          <a:lstStyle>
            <a:lvl1pPr marR="10079" algn="l">
              <a:defRPr sz="44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008063" y="3124665"/>
            <a:ext cx="8568531" cy="1663129"/>
          </a:xfrm>
        </p:spPr>
        <p:txBody>
          <a:bodyPr lIns="110874" anchor="b"/>
          <a:lstStyle>
            <a:lvl1pPr marL="0" indent="0" algn="l"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5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6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7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1E2065-D32B-4033-97C7-78D4CE5909D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2E32D-5D72-4F6E-A795-0FE1FEBC92C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2184135" cy="6450223"/>
          </a:xfrm>
        </p:spPr>
        <p:txBody>
          <a:bodyPr vert="eaVert" anchor="ctr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72042" y="302739"/>
            <a:ext cx="6468401" cy="6450223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36B6B-D092-420B-A4A9-E6407B0ED6A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7226300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8DBA5-0054-40E7-823E-5F827FDB6C3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713D5-1924-400A-883B-D7DEF8C238B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Forma libre"/>
          <p:cNvSpPr>
            <a:spLocks/>
          </p:cNvSpPr>
          <p:nvPr/>
        </p:nvSpPr>
        <p:spPr bwMode="auto">
          <a:xfrm>
            <a:off x="5322888" y="1184275"/>
            <a:ext cx="4765675" cy="63833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4 Forma libre"/>
          <p:cNvSpPr>
            <a:spLocks/>
          </p:cNvSpPr>
          <p:nvPr/>
        </p:nvSpPr>
        <p:spPr bwMode="auto">
          <a:xfrm>
            <a:off x="412750" y="0"/>
            <a:ext cx="6078538" cy="72913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5 Forma libre"/>
          <p:cNvSpPr>
            <a:spLocks/>
          </p:cNvSpPr>
          <p:nvPr/>
        </p:nvSpPr>
        <p:spPr bwMode="auto">
          <a:xfrm rot="5236414">
            <a:off x="4919663" y="1635125"/>
            <a:ext cx="4535488" cy="13096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>
            <a:off x="6551613" y="0"/>
            <a:ext cx="3025775" cy="4703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551613" y="4703763"/>
            <a:ext cx="3529012" cy="12604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551613" y="0"/>
            <a:ext cx="1512887" cy="4703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>
            <a:off x="6557963" y="4681538"/>
            <a:ext cx="2305050" cy="28781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>
            <a:off x="6551613" y="4703763"/>
            <a:ext cx="1765300" cy="28559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6551613" y="1511300"/>
            <a:ext cx="3529012" cy="31924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12 Forma libre"/>
          <p:cNvSpPr>
            <a:spLocks/>
          </p:cNvSpPr>
          <p:nvPr/>
        </p:nvSpPr>
        <p:spPr bwMode="auto">
          <a:xfrm>
            <a:off x="6551613" y="1931988"/>
            <a:ext cx="3529012" cy="27717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13 Forma libre"/>
          <p:cNvSpPr>
            <a:spLocks/>
          </p:cNvSpPr>
          <p:nvPr/>
        </p:nvSpPr>
        <p:spPr bwMode="auto">
          <a:xfrm>
            <a:off x="1092200" y="4703763"/>
            <a:ext cx="5459413" cy="28559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14 Forma libre"/>
          <p:cNvSpPr>
            <a:spLocks/>
          </p:cNvSpPr>
          <p:nvPr/>
        </p:nvSpPr>
        <p:spPr bwMode="auto">
          <a:xfrm>
            <a:off x="587375" y="4703763"/>
            <a:ext cx="5881688" cy="28559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404813" y="2687638"/>
            <a:ext cx="6216650" cy="20161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16 Forma libre"/>
          <p:cNvSpPr>
            <a:spLocks/>
          </p:cNvSpPr>
          <p:nvPr/>
        </p:nvSpPr>
        <p:spPr bwMode="auto">
          <a:xfrm>
            <a:off x="404813" y="2352675"/>
            <a:ext cx="6216650" cy="2351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17 Forma libre"/>
          <p:cNvSpPr>
            <a:spLocks/>
          </p:cNvSpPr>
          <p:nvPr/>
        </p:nvSpPr>
        <p:spPr bwMode="auto">
          <a:xfrm>
            <a:off x="5040313" y="4703763"/>
            <a:ext cx="1511300" cy="285591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18 Rectángulo"/>
          <p:cNvSpPr/>
          <p:nvPr/>
        </p:nvSpPr>
        <p:spPr>
          <a:xfrm>
            <a:off x="400050" y="442913"/>
            <a:ext cx="9375775" cy="977900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20" name="19 Rectángulo"/>
          <p:cNvSpPr/>
          <p:nvPr/>
        </p:nvSpPr>
        <p:spPr>
          <a:xfrm flipH="1">
            <a:off x="409575" y="750888"/>
            <a:ext cx="30163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1" name="20 Rectángulo"/>
          <p:cNvSpPr/>
          <p:nvPr/>
        </p:nvSpPr>
        <p:spPr>
          <a:xfrm flipH="1">
            <a:off x="452438" y="750888"/>
            <a:ext cx="31750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2" name="21 Rectángulo"/>
          <p:cNvSpPr/>
          <p:nvPr/>
        </p:nvSpPr>
        <p:spPr>
          <a:xfrm flipH="1">
            <a:off x="493713" y="750888"/>
            <a:ext cx="11112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23" name="22 Rectángulo"/>
          <p:cNvSpPr/>
          <p:nvPr/>
        </p:nvSpPr>
        <p:spPr>
          <a:xfrm flipH="1">
            <a:off x="525463" y="750888"/>
            <a:ext cx="9525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4" name="23 Rectángulo"/>
          <p:cNvSpPr/>
          <p:nvPr/>
        </p:nvSpPr>
        <p:spPr>
          <a:xfrm>
            <a:off x="552450" y="750888"/>
            <a:ext cx="39688" cy="401637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9310" y="1489968"/>
            <a:ext cx="6303751" cy="1077497"/>
          </a:xfrm>
        </p:spPr>
        <p:txBody>
          <a:bodyPr lIns="90715" bIns="0"/>
          <a:lstStyle>
            <a:lvl1pPr marL="604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9310" y="564456"/>
            <a:ext cx="8991918" cy="856763"/>
          </a:xfrm>
        </p:spPr>
        <p:txBody>
          <a:bodyPr tIns="70556"/>
          <a:lstStyle>
            <a:lvl1pPr algn="l">
              <a:buNone/>
              <a:defRPr sz="4200" b="0" cap="none" spc="-165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4684A9-054F-4F5F-A032-413D5770D1F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564456"/>
            <a:ext cx="9072563" cy="1007957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1907" y="195165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32193" y="195165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332982-E979-4BD8-80C6-06CEC0F4491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442913"/>
            <a:ext cx="9775825" cy="977900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96838" y="750888"/>
            <a:ext cx="50800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9" name="8 Rectángulo"/>
          <p:cNvSpPr/>
          <p:nvPr/>
        </p:nvSpPr>
        <p:spPr>
          <a:xfrm>
            <a:off x="52388" y="750888"/>
            <a:ext cx="30162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31750" y="750888"/>
            <a:ext cx="9525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0" y="750888"/>
            <a:ext cx="9525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 flipH="1">
            <a:off x="165100" y="750888"/>
            <a:ext cx="30163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 flipH="1">
            <a:off x="207963" y="750888"/>
            <a:ext cx="31750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 flipH="1">
            <a:off x="249238" y="750888"/>
            <a:ext cx="11112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5" name="14 Rectángulo"/>
          <p:cNvSpPr/>
          <p:nvPr/>
        </p:nvSpPr>
        <p:spPr>
          <a:xfrm flipH="1">
            <a:off x="280988" y="750888"/>
            <a:ext cx="9525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307975" y="750888"/>
            <a:ext cx="39688" cy="40163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6534" y="564456"/>
            <a:ext cx="8568531" cy="1007957"/>
          </a:xfrm>
        </p:spPr>
        <p:txBody>
          <a:bodyPr/>
          <a:lstStyle>
            <a:lvl1pPr>
              <a:defRPr sz="440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994914"/>
            <a:ext cx="4454027" cy="705219"/>
          </a:xfrm>
        </p:spPr>
        <p:txBody>
          <a:bodyPr anchor="ctr"/>
          <a:lstStyle>
            <a:lvl1pPr marL="80635" indent="0" algn="l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120818" y="1994914"/>
            <a:ext cx="4455776" cy="705219"/>
          </a:xfrm>
        </p:spPr>
        <p:txBody>
          <a:bodyPr anchor="ctr"/>
          <a:lstStyle>
            <a:lvl1pPr marL="80635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4031" y="2710633"/>
            <a:ext cx="4454027" cy="43644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8" y="2710633"/>
            <a:ext cx="4455776" cy="436445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285710-511D-41C7-9FA3-8FC3050D7B9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063" y="564456"/>
            <a:ext cx="8568531" cy="1007957"/>
          </a:xfrm>
        </p:spPr>
        <p:txBody>
          <a:bodyPr/>
          <a:lstStyle>
            <a:lvl1pPr>
              <a:defRPr sz="4400" cap="none" baseline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53888-AA91-4992-A10A-2AAF1A19F78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3ECC90-8FD3-4563-98F0-D29921CE31C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6047" y="300987"/>
            <a:ext cx="9072563" cy="1280945"/>
          </a:xfrm>
        </p:spPr>
        <p:txBody>
          <a:bodyPr anchor="ctr"/>
          <a:lstStyle>
            <a:lvl1pPr algn="l">
              <a:buNone/>
              <a:defRPr sz="4000" b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56047" y="1581932"/>
            <a:ext cx="2772172" cy="5039783"/>
          </a:xfrm>
        </p:spPr>
        <p:txBody>
          <a:bodyPr/>
          <a:lstStyle>
            <a:lvl1pPr marL="60477" indent="0">
              <a:buNone/>
              <a:defRPr sz="20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780234" y="1581932"/>
            <a:ext cx="6048375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B7199-BBA8-4E94-9580-5E2E39C0122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406400" y="0"/>
            <a:ext cx="9677400" cy="20701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cxnSp>
        <p:nvCxnSpPr>
          <p:cNvPr id="6" name="5 Conector recto"/>
          <p:cNvCxnSpPr/>
          <p:nvPr/>
        </p:nvCxnSpPr>
        <p:spPr>
          <a:xfrm flipV="1">
            <a:off x="400050" y="2078038"/>
            <a:ext cx="9682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19 Grupo"/>
          <p:cNvGrpSpPr>
            <a:grpSpLocks/>
          </p:cNvGrpSpPr>
          <p:nvPr/>
        </p:nvGrpSpPr>
        <p:grpSpPr bwMode="auto">
          <a:xfrm rot="5400000">
            <a:off x="9386888" y="1343025"/>
            <a:ext cx="146050" cy="142875"/>
            <a:chOff x="6668087" y="1297746"/>
            <a:chExt cx="161840" cy="156602"/>
          </a:xfrm>
        </p:grpSpPr>
        <p:cxnSp>
          <p:nvCxnSpPr>
            <p:cNvPr id="8" name="7 Conector recto"/>
            <p:cNvCxnSpPr/>
            <p:nvPr/>
          </p:nvCxnSpPr>
          <p:spPr>
            <a:xfrm rot="16200000">
              <a:off x="6664177" y="1315577"/>
              <a:ext cx="88741" cy="8092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rot="16200000" flipV="1">
              <a:off x="6686367" y="1391708"/>
              <a:ext cx="125282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rot="5400000" flipH="1">
              <a:off x="6744217" y="1314697"/>
              <a:ext cx="88741" cy="8268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25 Grupo"/>
          <p:cNvGrpSpPr>
            <a:grpSpLocks/>
          </p:cNvGrpSpPr>
          <p:nvPr/>
        </p:nvGrpSpPr>
        <p:grpSpPr bwMode="auto">
          <a:xfrm rot="5400000">
            <a:off x="9554369" y="1512094"/>
            <a:ext cx="146050" cy="141288"/>
            <a:chOff x="6668087" y="1297746"/>
            <a:chExt cx="161840" cy="156602"/>
          </a:xfrm>
        </p:grpSpPr>
        <p:cxnSp>
          <p:nvCxnSpPr>
            <p:cNvPr id="12" name="11 Conector recto"/>
            <p:cNvCxnSpPr/>
            <p:nvPr/>
          </p:nvCxnSpPr>
          <p:spPr>
            <a:xfrm rot="16200000">
              <a:off x="6664558" y="1287199"/>
              <a:ext cx="87978" cy="8092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 rot="16200000" flipV="1">
              <a:off x="6686542" y="1391883"/>
              <a:ext cx="124930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rot="5400000" flipH="1">
              <a:off x="6744598" y="1286319"/>
              <a:ext cx="87978" cy="8268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29 Grupo"/>
          <p:cNvGrpSpPr>
            <a:grpSpLocks/>
          </p:cNvGrpSpPr>
          <p:nvPr/>
        </p:nvGrpSpPr>
        <p:grpSpPr bwMode="auto">
          <a:xfrm rot="5400000">
            <a:off x="9172576" y="1625600"/>
            <a:ext cx="146050" cy="142875"/>
            <a:chOff x="6668087" y="1297746"/>
            <a:chExt cx="161840" cy="156602"/>
          </a:xfrm>
        </p:grpSpPr>
        <p:cxnSp>
          <p:nvCxnSpPr>
            <p:cNvPr id="16" name="15 Conector recto"/>
            <p:cNvCxnSpPr/>
            <p:nvPr/>
          </p:nvCxnSpPr>
          <p:spPr>
            <a:xfrm rot="16200000">
              <a:off x="6664177" y="1315578"/>
              <a:ext cx="88742" cy="8092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16200000" flipV="1">
              <a:off x="6686367" y="1391708"/>
              <a:ext cx="125282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rot="5400000" flipH="1">
              <a:off x="6744217" y="1314698"/>
              <a:ext cx="88742" cy="8268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 bwMode="grayWhite">
          <a:xfrm>
            <a:off x="1008062" y="486398"/>
            <a:ext cx="7560469" cy="773548"/>
          </a:xfrm>
        </p:spPr>
        <p:txBody>
          <a:bodyPr anchor="b"/>
          <a:lstStyle>
            <a:lvl1pPr algn="l">
              <a:buNone/>
              <a:defRPr sz="2300" b="0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5730" y="2087543"/>
            <a:ext cx="9677400" cy="5467640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5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1008062" y="1267821"/>
            <a:ext cx="7560469" cy="755968"/>
          </a:xfrm>
        </p:spPr>
        <p:txBody>
          <a:bodyPr/>
          <a:lstStyle>
            <a:lvl1pPr marL="30238" indent="0">
              <a:spcBef>
                <a:spcPts val="0"/>
              </a:spcBef>
              <a:buNone/>
              <a:defRPr sz="15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4 Marcador de fecha"/>
          <p:cNvSpPr>
            <a:spLocks noGrp="1"/>
          </p:cNvSpPr>
          <p:nvPr>
            <p:ph type="dt" sz="half" idx="10"/>
          </p:nvPr>
        </p:nvSpPr>
        <p:spPr>
          <a:xfrm>
            <a:off x="7140575" y="61913"/>
            <a:ext cx="2352675" cy="40163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08063" y="61913"/>
            <a:ext cx="6132512" cy="40163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493250" y="61913"/>
            <a:ext cx="503238" cy="401637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E85599-292A-4400-BBDC-F3F18B4B16C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0"/>
            <a:ext cx="403225" cy="7556500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280988" y="5564188"/>
            <a:ext cx="80962" cy="18637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280988" y="5287963"/>
            <a:ext cx="80962" cy="252412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280988" y="5111750"/>
            <a:ext cx="80962" cy="1524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0988" y="5006975"/>
            <a:ext cx="80962" cy="809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41313" y="750888"/>
            <a:ext cx="50800" cy="4016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296863" y="750888"/>
            <a:ext cx="30162" cy="4016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276225" y="750888"/>
            <a:ext cx="9525" cy="4016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/>
          </a:p>
        </p:txBody>
      </p:sp>
      <p:sp>
        <p:nvSpPr>
          <p:cNvPr id="17" name="16 Rectángulo"/>
          <p:cNvSpPr/>
          <p:nvPr/>
        </p:nvSpPr>
        <p:spPr>
          <a:xfrm>
            <a:off x="244475" y="750888"/>
            <a:ext cx="9525" cy="4016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hangingPunct="1">
              <a:defRPr/>
            </a:pPr>
            <a:endParaRPr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008063" y="565150"/>
            <a:ext cx="8569325" cy="1006475"/>
          </a:xfrm>
          <a:prstGeom prst="rect">
            <a:avLst/>
          </a:prstGeom>
        </p:spPr>
        <p:txBody>
          <a:bodyPr vert="horz" lIns="100794" tIns="50397" rIns="100794" bIns="50397" anchor="t">
            <a:noAutofit/>
          </a:bodyPr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6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1008063" y="1965325"/>
            <a:ext cx="8569325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7140575" y="7073900"/>
            <a:ext cx="2352675" cy="401638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08063" y="7073900"/>
            <a:ext cx="6132512" cy="401638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493250" y="7073900"/>
            <a:ext cx="503238" cy="401638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22F5E59-312A-45B7-B13A-44BC40A9B89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22" r:id="rId4"/>
    <p:sldLayoutId id="2147483923" r:id="rId5"/>
    <p:sldLayoutId id="2147483916" r:id="rId6"/>
    <p:sldLayoutId id="2147483924" r:id="rId7"/>
    <p:sldLayoutId id="2147483917" r:id="rId8"/>
    <p:sldLayoutId id="2147483925" r:id="rId9"/>
    <p:sldLayoutId id="2147483918" r:id="rId10"/>
    <p:sldLayoutId id="2147483919" r:id="rId11"/>
    <p:sldLayoutId id="2147483926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 spc="-110">
          <a:solidFill>
            <a:srgbClr val="D0F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0FEFF"/>
          </a:solidFill>
          <a:latin typeface="Trebuchet MS" pitchFamily="34" charset="0"/>
        </a:defRPr>
      </a:lvl9pPr>
      <a:extLst/>
    </p:titleStyle>
    <p:bodyStyle>
      <a:lvl1pPr marL="452438" indent="-377825" algn="l" rtl="0" eaLnBrk="0" fontAlgn="base" hangingPunct="0">
        <a:spcBef>
          <a:spcPts val="775"/>
        </a:spcBef>
        <a:spcAft>
          <a:spcPct val="0"/>
        </a:spcAft>
        <a:buClr>
          <a:schemeClr val="tx2"/>
        </a:buClr>
        <a:buSzPct val="95000"/>
        <a:buFont typeface="Wingdings" charset="2"/>
        <a:buChar char="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5975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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550" indent="-2508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90650" indent="-250825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950" indent="-231775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54" indent="-231827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96522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08190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01589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citation.cfm?id=4180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informit.com/safari/author_bio.asp@ISBN=0131111558" TargetMode="External"/><Relationship Id="rId4" Type="http://schemas.openxmlformats.org/officeDocument/2006/relationships/hyperlink" Target="http://www.cs.umd.edu/class/spring2003/cmsc838p/Process/waterfall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Juicio al “creador” del modelo </a:t>
            </a:r>
            <a:r>
              <a:rPr lang="es-ES_tradnl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95" name="2 Subtítulo"/>
          <p:cNvSpPr>
            <a:spLocks noGrp="1"/>
          </p:cNvSpPr>
          <p:nvPr>
            <p:ph type="subTitle" idx="1"/>
          </p:nvPr>
        </p:nvSpPr>
        <p:spPr>
          <a:xfrm>
            <a:off x="1008063" y="4137025"/>
            <a:ext cx="8569325" cy="65087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s-ES_tradnl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Winston</a:t>
            </a:r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W. </a:t>
            </a:r>
            <a:r>
              <a:rPr lang="es-ES_tradnl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Royce</a:t>
            </a:r>
            <a:endParaRPr lang="es-E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825500" y="1066800"/>
            <a:ext cx="8143875" cy="64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fontAlgn="auto" hangingPunct="1">
              <a:spcAft>
                <a:spcPts val="0"/>
              </a:spcAft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Step 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0" y="2033588"/>
            <a:ext cx="4445000" cy="436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325563" y="779463"/>
            <a:ext cx="7715250" cy="569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fontAlgn="auto" hangingPunct="1">
              <a:spcAft>
                <a:spcPts val="0"/>
              </a:spcAft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1838325"/>
            <a:ext cx="8235950" cy="5095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8575" y="2779713"/>
            <a:ext cx="2487613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182688" y="1065213"/>
            <a:ext cx="8215312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682750" y="1922463"/>
            <a:ext cx="6875463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¿Quién debe hacer diseño?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254500" y="6494463"/>
            <a:ext cx="1658938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ANALISTA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3325800" y="2851143"/>
            <a:ext cx="3357586" cy="3500463"/>
            <a:chOff x="3111486" y="2708265"/>
            <a:chExt cx="3357586" cy="350046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754428" y="2851144"/>
              <a:ext cx="2227261" cy="3273425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lIns="99560" tIns="49780" rIns="99560" bIns="49780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3111486" y="2708265"/>
              <a:ext cx="3357586" cy="3500463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lIns="99560" tIns="49780" rIns="99560" bIns="49780"/>
            <a:lstStyle/>
            <a:p>
              <a:pPr>
                <a:defRPr/>
              </a:pPr>
              <a:endParaRPr 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7304" y="2493953"/>
            <a:ext cx="2641600" cy="330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0663" y="6134100"/>
            <a:ext cx="2370137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PROGRAMADOR</a:t>
            </a: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182688" y="1065213"/>
            <a:ext cx="8215312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1682750" y="1922463"/>
            <a:ext cx="6875463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>
                <a:solidFill>
                  <a:srgbClr val="000000"/>
                </a:solidFill>
                <a:ea typeface="DejaVu Sans" charset="0"/>
                <a:cs typeface="DejaVu Sans" charset="0"/>
              </a:rPr>
              <a:t> ¿Quién debe hacer diseño?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3325800" y="2493953"/>
            <a:ext cx="3357586" cy="3500463"/>
            <a:chOff x="3111486" y="2708265"/>
            <a:chExt cx="3357586" cy="3500463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54428" y="2851144"/>
              <a:ext cx="2227261" cy="3273425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lIns="99560" tIns="49780" rIns="99560" bIns="49780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111486" y="2708265"/>
              <a:ext cx="3357586" cy="3500463"/>
            </a:xfrm>
            <a:prstGeom prst="line">
              <a:avLst/>
            </a:prstGeom>
            <a:noFill/>
            <a:ln w="63500">
              <a:solidFill>
                <a:schemeClr val="bg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lIns="99560" tIns="49780" rIns="99560" bIns="49780"/>
            <a:lstStyle/>
            <a:p>
              <a:pPr>
                <a:defRPr/>
              </a:pPr>
              <a:endParaRPr 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0663" y="3467100"/>
            <a:ext cx="2133600" cy="240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0663" y="3467100"/>
            <a:ext cx="2133600" cy="240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0663" y="3467100"/>
            <a:ext cx="2133600" cy="240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030663" y="6134100"/>
            <a:ext cx="2370137" cy="43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</a:tabLst>
            </a:pPr>
            <a:r>
              <a:rPr lang="en-US">
                <a:solidFill>
                  <a:srgbClr val="000000"/>
                </a:solidFill>
                <a:ea typeface="DejaVu Sans" charset="0"/>
                <a:cs typeface="DejaVu Sans" charset="0"/>
              </a:rPr>
              <a:t>DISEÑADOR</a:t>
            </a: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1968500" y="1065213"/>
            <a:ext cx="6643688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1.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viene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primero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087438" y="2133600"/>
            <a:ext cx="7113587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Comenzar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el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proceso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diseño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con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diseñadores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, no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analistas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ni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programadores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6"/>
          <p:cNvSpPr txBox="1">
            <a:spLocks noChangeArrowheads="1"/>
          </p:cNvSpPr>
          <p:nvPr/>
        </p:nvSpPr>
        <p:spPr bwMode="auto">
          <a:xfrm>
            <a:off x="1111250" y="4208463"/>
            <a:ext cx="7786688" cy="928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087438" y="2133600"/>
            <a:ext cx="7113587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1. El diseño viene primero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39784" y="1565260"/>
            <a:ext cx="8569325" cy="3429024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Comenzar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el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proceso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diseño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con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diseñadores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, no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analistas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ni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programadores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.</a:t>
            </a:r>
          </a:p>
          <a:p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Diseñar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definir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y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alocar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los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módulos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procesamiento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datos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aún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a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riesgo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equivocarnos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.</a:t>
            </a:r>
          </a:p>
          <a:p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Escribir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un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documento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entendible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informativo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 y </a:t>
            </a:r>
            <a:r>
              <a:rPr lang="en-US" sz="2800" dirty="0" err="1" smtClean="0">
                <a:solidFill>
                  <a:srgbClr val="000000"/>
                </a:solidFill>
                <a:latin typeface="Arial" pitchFamily="34" charset="0"/>
                <a:ea typeface="DejaVu Sans" charset="0"/>
                <a:cs typeface="Arial" pitchFamily="34" charset="0"/>
              </a:rPr>
              <a:t>actualizado</a:t>
            </a:r>
            <a:endParaRPr lang="en-US" sz="2800" dirty="0" smtClean="0">
              <a:solidFill>
                <a:srgbClr val="000000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1250" y="1065213"/>
            <a:ext cx="8358188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</a:rPr>
              <a:t>Step 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2 .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Documentar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682750" y="1870075"/>
            <a:ext cx="7113588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¿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Cuánta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documentación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?</a:t>
            </a: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9463" y="3241675"/>
            <a:ext cx="4010025" cy="389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3825866" y="2422515"/>
            <a:ext cx="258115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rgbClr val="FF0000"/>
                </a:solidFill>
              </a:rPr>
              <a:t>Mucha!!!!!!</a:t>
            </a:r>
            <a:endParaRPr lang="es-E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11250" y="1065213"/>
            <a:ext cx="8358188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</a:rPr>
              <a:t>Step 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2 .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Documentar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Diseño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682750" y="1870075"/>
            <a:ext cx="7113588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  <a:tab pos="7092950" algn="l"/>
              </a:tabLst>
            </a:pP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¿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Cuánta</a:t>
            </a:r>
            <a:r>
              <a:rPr lang="en-US" sz="2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documentación</a:t>
            </a:r>
            <a:r>
              <a:rPr lang="en-US" sz="2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?</a:t>
            </a:r>
            <a:endParaRPr lang="en-US" sz="2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25866" y="2422515"/>
            <a:ext cx="3138167" cy="143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solidFill>
                  <a:srgbClr val="FF0000"/>
                </a:solidFill>
              </a:rPr>
              <a:t>Mucha!!!!!!</a:t>
            </a:r>
          </a:p>
          <a:p>
            <a:endParaRPr lang="es-ES" sz="1400" dirty="0" smtClean="0">
              <a:solidFill>
                <a:srgbClr val="FF0000"/>
              </a:solidFill>
            </a:endParaRPr>
          </a:p>
          <a:p>
            <a:pPr algn="ctr"/>
            <a:r>
              <a:rPr lang="es-ES" sz="4000" dirty="0" smtClean="0">
                <a:solidFill>
                  <a:srgbClr val="FF0000"/>
                </a:solidFill>
              </a:rPr>
              <a:t>Para que???</a:t>
            </a:r>
            <a:endParaRPr lang="es-ES" sz="4000" dirty="0">
              <a:solidFill>
                <a:srgbClr val="FF0000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0048" y="4208465"/>
            <a:ext cx="4251325" cy="266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1711" y="1955800"/>
            <a:ext cx="3170237" cy="444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968375" y="779463"/>
            <a:ext cx="8569325" cy="1071562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r>
              <a:rPr lang="es-ES_tradnl" sz="3300" dirty="0">
                <a:latin typeface="+mn-lt"/>
              </a:rPr>
              <a:t>Evitar el </a:t>
            </a:r>
            <a:r>
              <a:rPr lang="es-ES_tradnl" sz="3300" dirty="0" smtClean="0">
                <a:latin typeface="+mn-lt"/>
              </a:rPr>
              <a:t>síndrome “90</a:t>
            </a:r>
            <a:r>
              <a:rPr lang="es-ES_tradnl" sz="3300" dirty="0">
                <a:latin typeface="+mn-lt"/>
              </a:rPr>
              <a:t>% </a:t>
            </a:r>
            <a:r>
              <a:rPr lang="es-ES_tradnl" sz="3300" dirty="0" smtClean="0">
                <a:latin typeface="+mn-lt"/>
              </a:rPr>
              <a:t>finalizado”</a:t>
            </a:r>
            <a:endParaRPr lang="es-ES_tradnl" sz="33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39784" y="922317"/>
            <a:ext cx="8569325" cy="6143667"/>
          </a:xfrm>
        </p:spPr>
        <p:txBody>
          <a:bodyPr/>
          <a:lstStyle/>
          <a:p>
            <a:pPr hangingPunct="1">
              <a:defRPr/>
            </a:pPr>
            <a:r>
              <a:rPr lang="es-ES_tradnl" dirty="0" smtClean="0"/>
              <a:t>Evitar el </a:t>
            </a:r>
            <a:r>
              <a:rPr lang="es-ES_tradnl" dirty="0" smtClean="0"/>
              <a:t>síndrome “90</a:t>
            </a:r>
            <a:r>
              <a:rPr lang="es-ES_tradnl" dirty="0" smtClean="0"/>
              <a:t>% </a:t>
            </a:r>
            <a:r>
              <a:rPr lang="es-ES_tradnl" dirty="0" smtClean="0"/>
              <a:t>finalizado”</a:t>
            </a:r>
            <a:endParaRPr lang="es-ES_tradnl" dirty="0" smtClean="0"/>
          </a:p>
          <a:p>
            <a:pPr hangingPunct="1">
              <a:defRPr/>
            </a:pPr>
            <a:r>
              <a:rPr lang="es-ES_tradnl" dirty="0" smtClean="0"/>
              <a:t>La documentación “es” la especificación y “es” el diseño.</a:t>
            </a:r>
          </a:p>
          <a:p>
            <a:pPr hangingPunct="1">
              <a:defRPr/>
            </a:pPr>
            <a:r>
              <a:rPr lang="en-US" dirty="0" smtClean="0"/>
              <a:t>El </a:t>
            </a:r>
            <a:r>
              <a:rPr lang="en-US" dirty="0" err="1" smtClean="0"/>
              <a:t>verdadero</a:t>
            </a:r>
            <a:r>
              <a:rPr lang="en-US" dirty="0" smtClean="0"/>
              <a:t> valor de la </a:t>
            </a:r>
            <a:r>
              <a:rPr lang="en-US" dirty="0" err="1" smtClean="0"/>
              <a:t>documentación</a:t>
            </a:r>
            <a:r>
              <a:rPr lang="en-US" dirty="0" smtClean="0"/>
              <a:t> se </a:t>
            </a:r>
            <a:r>
              <a:rPr lang="en-US" dirty="0" err="1" smtClean="0"/>
              <a:t>verá</a:t>
            </a:r>
            <a:r>
              <a:rPr lang="en-US" dirty="0" smtClean="0"/>
              <a:t> a la </a:t>
            </a:r>
            <a:r>
              <a:rPr lang="en-US" dirty="0" err="1" smtClean="0"/>
              <a:t>hora</a:t>
            </a:r>
            <a:r>
              <a:rPr lang="en-US" dirty="0" smtClean="0"/>
              <a:t> del </a:t>
            </a:r>
            <a:r>
              <a:rPr lang="en-US" i="1" dirty="0" smtClean="0"/>
              <a:t>testing</a:t>
            </a:r>
            <a:r>
              <a:rPr lang="en-US" dirty="0" smtClean="0"/>
              <a:t>, en la </a:t>
            </a:r>
            <a:r>
              <a:rPr lang="en-US" i="1" dirty="0" err="1" smtClean="0"/>
              <a:t>fase</a:t>
            </a:r>
            <a:r>
              <a:rPr lang="en-US" i="1" dirty="0" smtClean="0"/>
              <a:t> </a:t>
            </a:r>
            <a:r>
              <a:rPr lang="en-US" i="1" dirty="0" err="1" smtClean="0"/>
              <a:t>operacional</a:t>
            </a:r>
            <a:r>
              <a:rPr lang="en-US" dirty="0" smtClean="0"/>
              <a:t> y en el </a:t>
            </a:r>
            <a:r>
              <a:rPr lang="en-US" i="1" dirty="0" err="1" smtClean="0"/>
              <a:t>rediseño</a:t>
            </a:r>
            <a:r>
              <a:rPr lang="en-US" dirty="0" smtClean="0"/>
              <a:t>.</a:t>
            </a:r>
          </a:p>
          <a:p>
            <a:pPr lvl="0" hangingPunct="1">
              <a:defRPr/>
            </a:pPr>
            <a:r>
              <a:rPr lang="es-ES_tradnl" b="1" i="1" dirty="0" err="1" smtClean="0"/>
              <a:t>Testing</a:t>
            </a:r>
            <a:r>
              <a:rPr lang="es-ES_tradnl" b="1" i="1" dirty="0" smtClean="0"/>
              <a:t>: </a:t>
            </a:r>
            <a:r>
              <a:rPr lang="es-ES_tradnl" dirty="0" smtClean="0"/>
              <a:t>evitar que el que testea sea el mismo  que cometió los errores.</a:t>
            </a:r>
          </a:p>
          <a:p>
            <a:pPr lvl="0" hangingPunct="1">
              <a:defRPr/>
            </a:pPr>
            <a:r>
              <a:rPr lang="es-ES_tradnl" b="1" i="1" dirty="0" smtClean="0"/>
              <a:t>Operacional: </a:t>
            </a:r>
            <a:r>
              <a:rPr lang="es-ES_tradnl" dirty="0" smtClean="0"/>
              <a:t>poder hace el “testeo” mejor y más barato</a:t>
            </a:r>
          </a:p>
          <a:p>
            <a:pPr hangingPunct="1">
              <a:defRPr/>
            </a:pPr>
            <a:endParaRPr lang="es-ES_tradnl" dirty="0" smtClean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 bwMode="auto">
          <a:xfrm>
            <a:off x="1008063" y="4922845"/>
            <a:ext cx="8569325" cy="208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marL="452438" marR="0" lvl="0" indent="-377825" algn="l" defTabSz="914400" rtl="0" eaLnBrk="0" fontAlgn="base" latinLnBrk="0" hangingPunct="1">
              <a:lnSpc>
                <a:spcPct val="10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charset="2"/>
              <a:buChar char=""/>
              <a:tabLst/>
              <a:defRPr/>
            </a:pPr>
            <a:endParaRPr kumimoji="0" lang="es-ES_tradnl" sz="3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Abogados Defensores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Cecilia Sanchez</a:t>
            </a:r>
          </a:p>
          <a:p>
            <a:pPr eaLnBrk="1" hangingPunct="1"/>
            <a:r>
              <a:rPr lang="es-ES_tradnl" smtClean="0"/>
              <a:t>Marta Ponzoni</a:t>
            </a:r>
          </a:p>
          <a:p>
            <a:pPr eaLnBrk="1" hangingPunct="1"/>
            <a:r>
              <a:rPr lang="es-ES_tradnl" smtClean="0"/>
              <a:t>Matías Pérez</a:t>
            </a:r>
          </a:p>
          <a:p>
            <a:pPr eaLnBrk="1" hangingPunct="1"/>
            <a:r>
              <a:rPr lang="es-ES_tradnl" smtClean="0"/>
              <a:t>Santiago Avendaño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0" y="1600200"/>
            <a:ext cx="3614738" cy="2433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754063" y="4779963"/>
            <a:ext cx="8569325" cy="500062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defRPr/>
            </a:pPr>
            <a:r>
              <a:rPr lang="es-ES_tradnl" sz="2400" b="1" i="1" dirty="0">
                <a:latin typeface="+mn-lt"/>
              </a:rPr>
              <a:t>Operacional: </a:t>
            </a:r>
            <a:r>
              <a:rPr lang="es-ES_tradnl" sz="2400" dirty="0">
                <a:latin typeface="+mn-lt"/>
              </a:rPr>
              <a:t>poder hace el “testeo” mejor y más barato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contenido"/>
          <p:cNvSpPr txBox="1">
            <a:spLocks/>
          </p:cNvSpPr>
          <p:nvPr/>
        </p:nvSpPr>
        <p:spPr>
          <a:xfrm>
            <a:off x="754063" y="4494213"/>
            <a:ext cx="8569325" cy="2857500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defRPr/>
            </a:pPr>
            <a:r>
              <a:rPr lang="es-ES_tradnl" sz="3300" b="1" i="1" dirty="0" err="1">
                <a:latin typeface="+mn-lt"/>
              </a:rPr>
              <a:t>Testing</a:t>
            </a:r>
            <a:r>
              <a:rPr lang="es-ES_tradnl" sz="3300" b="1" i="1" dirty="0">
                <a:latin typeface="+mn-lt"/>
              </a:rPr>
              <a:t>: </a:t>
            </a:r>
            <a:r>
              <a:rPr lang="es-ES_tradnl" sz="3300" dirty="0">
                <a:latin typeface="+mn-lt"/>
              </a:rPr>
              <a:t>evitar que el que testea sea el mismo  que cometió los errores.</a:t>
            </a: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defRPr/>
            </a:pPr>
            <a:r>
              <a:rPr lang="es-ES_tradnl" sz="3300" b="1" i="1" dirty="0">
                <a:latin typeface="+mn-lt"/>
              </a:rPr>
              <a:t>Operacional: </a:t>
            </a:r>
            <a:r>
              <a:rPr lang="es-ES_tradnl" sz="3300" dirty="0">
                <a:latin typeface="+mn-lt"/>
              </a:rPr>
              <a:t>poder hace el “testeo” mejor y más barato</a:t>
            </a: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defRPr/>
            </a:pPr>
            <a:r>
              <a:rPr lang="es-ES_tradnl" sz="3300" b="1" i="1" dirty="0">
                <a:latin typeface="+mn-lt"/>
              </a:rPr>
              <a:t>Rediseño: </a:t>
            </a:r>
            <a:r>
              <a:rPr lang="es-ES_tradnl" sz="3300" dirty="0">
                <a:latin typeface="+mn-lt"/>
              </a:rPr>
              <a:t>facilitar los cambios</a:t>
            </a: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968375" y="779463"/>
            <a:ext cx="8569325" cy="3500437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r>
              <a:rPr lang="es-ES_tradnl" sz="3300" dirty="0">
                <a:latin typeface="+mn-lt"/>
              </a:rPr>
              <a:t>Evitar el síndrome “90% finalizado”</a:t>
            </a: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r>
              <a:rPr lang="es-ES_tradnl" sz="3300" dirty="0">
                <a:latin typeface="+mn-lt"/>
              </a:rPr>
              <a:t>La documentación “es” la especificación y “es” el diseño.</a:t>
            </a: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r>
              <a:rPr lang="en-US" sz="3300" dirty="0">
                <a:latin typeface="+mn-lt"/>
              </a:rPr>
              <a:t>El </a:t>
            </a:r>
            <a:r>
              <a:rPr lang="en-US" sz="3300" dirty="0" err="1">
                <a:latin typeface="+mn-lt"/>
              </a:rPr>
              <a:t>verdadero</a:t>
            </a:r>
            <a:r>
              <a:rPr lang="en-US" sz="3300" dirty="0">
                <a:latin typeface="+mn-lt"/>
              </a:rPr>
              <a:t> valor de la </a:t>
            </a:r>
            <a:r>
              <a:rPr lang="en-US" sz="3300" dirty="0" err="1">
                <a:latin typeface="+mn-lt"/>
              </a:rPr>
              <a:t>documentación</a:t>
            </a:r>
            <a:r>
              <a:rPr lang="en-US" sz="3300" dirty="0">
                <a:latin typeface="+mn-lt"/>
              </a:rPr>
              <a:t> se </a:t>
            </a:r>
            <a:r>
              <a:rPr lang="en-US" sz="3300" dirty="0" err="1">
                <a:latin typeface="+mn-lt"/>
              </a:rPr>
              <a:t>verá</a:t>
            </a:r>
            <a:r>
              <a:rPr lang="en-US" sz="3300" dirty="0">
                <a:latin typeface="+mn-lt"/>
              </a:rPr>
              <a:t> a la </a:t>
            </a:r>
            <a:r>
              <a:rPr lang="en-US" sz="3300" dirty="0" err="1">
                <a:latin typeface="+mn-lt"/>
              </a:rPr>
              <a:t>hora</a:t>
            </a:r>
            <a:r>
              <a:rPr lang="en-US" sz="3300" dirty="0">
                <a:latin typeface="+mn-lt"/>
              </a:rPr>
              <a:t> del </a:t>
            </a:r>
            <a:r>
              <a:rPr lang="en-US" sz="3300" i="1" dirty="0">
                <a:latin typeface="+mn-lt"/>
              </a:rPr>
              <a:t>testing</a:t>
            </a:r>
            <a:r>
              <a:rPr lang="en-US" sz="3300" dirty="0">
                <a:latin typeface="+mn-lt"/>
              </a:rPr>
              <a:t>, en la </a:t>
            </a:r>
            <a:r>
              <a:rPr lang="en-US" sz="3300" i="1" dirty="0" err="1">
                <a:latin typeface="+mn-lt"/>
              </a:rPr>
              <a:t>fase</a:t>
            </a:r>
            <a:r>
              <a:rPr lang="en-US" sz="3300" i="1" dirty="0">
                <a:latin typeface="+mn-lt"/>
              </a:rPr>
              <a:t> </a:t>
            </a:r>
            <a:r>
              <a:rPr lang="en-US" sz="3300" i="1" dirty="0" err="1">
                <a:latin typeface="+mn-lt"/>
              </a:rPr>
              <a:t>operacional</a:t>
            </a:r>
            <a:r>
              <a:rPr lang="en-US" sz="3300" dirty="0">
                <a:latin typeface="+mn-lt"/>
              </a:rPr>
              <a:t> y en el </a:t>
            </a:r>
            <a:r>
              <a:rPr lang="en-US" sz="3300" i="1" dirty="0" err="1">
                <a:latin typeface="+mn-lt"/>
              </a:rPr>
              <a:t>rediseño</a:t>
            </a:r>
            <a:r>
              <a:rPr lang="en-US" sz="3300" dirty="0">
                <a:latin typeface="+mn-lt"/>
              </a:rPr>
              <a:t>.</a:t>
            </a:r>
            <a:endParaRPr lang="es-ES_tradnl" sz="3300" dirty="0">
              <a:latin typeface="+mn-lt"/>
            </a:endParaRPr>
          </a:p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endParaRPr lang="es-ES_tradnl" sz="33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1138" y="1649413"/>
            <a:ext cx="635000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9560" tIns="49780" rIns="99560" bIns="49780" anchor="ctr"/>
          <a:lstStyle/>
          <a:p>
            <a:endParaRPr lang="es-E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2133600"/>
            <a:ext cx="6342063" cy="4756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182688" y="1065213"/>
            <a:ext cx="8215312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Hacerlo</a:t>
            </a: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4400" spc="-110" dirty="0" err="1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veces</a:t>
            </a: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211138" y="1649413"/>
            <a:ext cx="635000" cy="576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9560" tIns="49780" rIns="99560" bIns="49780" anchor="ctr"/>
          <a:lstStyle/>
          <a:p>
            <a:endParaRPr lang="es-E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754032" y="1422383"/>
            <a:ext cx="8215312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endParaRPr lang="en-US" sz="44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968375" y="2279650"/>
            <a:ext cx="8569325" cy="2000250"/>
          </a:xfrm>
          <a:prstGeom prst="rect">
            <a:avLst/>
          </a:prstGeom>
        </p:spPr>
        <p:txBody>
          <a:bodyPr/>
          <a:lstStyle/>
          <a:p>
            <a:pPr marL="452438" indent="-377825" defTabSz="914400" hangingPunct="1">
              <a:lnSpc>
                <a:spcPct val="100000"/>
              </a:lnSpc>
              <a:spcBef>
                <a:spcPts val="775"/>
              </a:spcBef>
              <a:buClr>
                <a:schemeClr val="tx2"/>
              </a:buClr>
              <a:buSzPct val="95000"/>
              <a:buFont typeface="Wingdings" charset="2"/>
              <a:buChar char=""/>
              <a:defRPr/>
            </a:pPr>
            <a:endParaRPr lang="es-ES_tradnl" sz="3300" dirty="0">
              <a:latin typeface="+mn-lt"/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3.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Hacerlo</a:t>
            </a: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dos </a:t>
            </a:r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veces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1039784" y="1922449"/>
            <a:ext cx="8569325" cy="5040313"/>
          </a:xfrm>
        </p:spPr>
        <p:txBody>
          <a:bodyPr/>
          <a:lstStyle/>
          <a:p>
            <a:pPr hangingPunct="1">
              <a:defRPr/>
            </a:pPr>
            <a:r>
              <a:rPr lang="es-ES_tradnl" dirty="0" smtClean="0"/>
              <a:t>Para testear hipótesis</a:t>
            </a:r>
            <a:br>
              <a:rPr lang="es-ES_tradnl" dirty="0" smtClean="0"/>
            </a:br>
            <a:endParaRPr lang="es-ES_tradnl" dirty="0" smtClean="0"/>
          </a:p>
          <a:p>
            <a:pPr hangingPunct="1">
              <a:defRPr/>
            </a:pPr>
            <a:r>
              <a:rPr lang="es-ES_tradnl" dirty="0" smtClean="0"/>
              <a:t>Para probar distintas alternativas</a:t>
            </a:r>
            <a:br>
              <a:rPr lang="es-ES_tradnl" dirty="0" smtClean="0"/>
            </a:br>
            <a:endParaRPr lang="es-ES_tradnl" dirty="0" smtClean="0"/>
          </a:p>
          <a:p>
            <a:pPr hangingPunct="1">
              <a:defRPr/>
            </a:pPr>
            <a:r>
              <a:rPr lang="es-ES_tradnl" dirty="0" smtClean="0"/>
              <a:t>Para estimar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38250" y="1828800"/>
            <a:ext cx="8842375" cy="1600200"/>
          </a:xfrm>
          <a:noFill/>
        </p:spPr>
        <p:txBody>
          <a:bodyPr lIns="0" tIns="0" rIns="0" bIns="0" anchor="ctr"/>
          <a:lstStyle/>
          <a:p>
            <a:pPr marL="215900" lvl="1" indent="0">
              <a:lnSpc>
                <a:spcPct val="112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3200" smtClean="0">
                <a:latin typeface="Likhan" charset="0"/>
              </a:rPr>
              <a:t>Test:</a:t>
            </a:r>
          </a:p>
          <a:p>
            <a:pPr marL="215900" lvl="1" indent="0">
              <a:lnSpc>
                <a:spcPct val="97000"/>
              </a:lnSpc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 smtClean="0">
                <a:latin typeface="Courier 10 Pitch" pitchFamily="1" charset="0"/>
              </a:rPr>
              <a:t>Es la fase de mayor riesgo económico.</a:t>
            </a:r>
          </a:p>
          <a:p>
            <a:pPr marL="215900" lvl="1" indent="0">
              <a:lnSpc>
                <a:spcPct val="97000"/>
              </a:lnSpc>
              <a:buSzPct val="45000"/>
              <a:buFont typeface="Wingdings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 smtClean="0">
                <a:latin typeface="Courier 10 Pitch" pitchFamily="1" charset="0"/>
              </a:rPr>
              <a:t>Ocurre al final del proceso.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503238" y="301625"/>
            <a:ext cx="9251950" cy="12604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s-ES" dirty="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57188" y="565150"/>
            <a:ext cx="972343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000" dirty="0">
                <a:solidFill>
                  <a:schemeClr val="tx2">
                    <a:satMod val="200000"/>
                  </a:schemeClr>
                </a:solidFill>
              </a:rPr>
              <a:t>Step 4. Plan control and monitor Testing</a:t>
            </a:r>
            <a:endParaRPr lang="en-US" sz="4000" spc="-11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6196" y="4422779"/>
            <a:ext cx="2438395" cy="24383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0378" y="636565"/>
            <a:ext cx="3486150" cy="2085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1582738"/>
            <a:ext cx="9144000" cy="474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>
              <a:lnSpc>
                <a:spcPct val="97000"/>
              </a:lnSpc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Usar </a:t>
            </a:r>
            <a:r>
              <a:rPr lang="es-AR" sz="2600" i="1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“testers”.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57200" y="3119441"/>
            <a:ext cx="9110663" cy="58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>
              <a:lnSpc>
                <a:spcPct val="97000"/>
              </a:lnSpc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Testear </a:t>
            </a:r>
            <a:r>
              <a:rPr lang="es-AR" sz="2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10 Pitch" pitchFamily="1" charset="0"/>
                <a:ea typeface="DejaVu Sans" charset="0"/>
                <a:cs typeface="DejaVu Sans" charset="0"/>
              </a:rPr>
              <a:t>todo</a:t>
            </a: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camino lógico al menos una vez.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68280" y="3779837"/>
            <a:ext cx="9144000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>
              <a:lnSpc>
                <a:spcPct val="97000"/>
              </a:lnSpc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Detecto errores “simples” =&gt; pasar al área de </a:t>
            </a:r>
            <a:r>
              <a:rPr lang="es-AR" sz="2600" dirty="0" err="1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testing</a:t>
            </a: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.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439738" y="457200"/>
            <a:ext cx="8932862" cy="63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112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3200">
                <a:solidFill>
                  <a:srgbClr val="000000"/>
                </a:solidFill>
                <a:latin typeface="Likhan" charset="0"/>
                <a:ea typeface="DejaVu Sans" charset="0"/>
                <a:cs typeface="DejaVu Sans" charset="0"/>
              </a:rPr>
              <a:t>Consideraciones: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57200" y="2286000"/>
            <a:ext cx="9144000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>
              <a:lnSpc>
                <a:spcPct val="97000"/>
              </a:lnSpc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Hacer un </a:t>
            </a:r>
            <a:r>
              <a:rPr lang="es-AR" sz="2600" i="1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scan</a:t>
            </a:r>
            <a:r>
              <a:rPr lang="es-AR" sz="260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 visual.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600200" y="5057772"/>
            <a:ext cx="3582988" cy="5080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¿Quien lo hace?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600200" y="5743572"/>
            <a:ext cx="2940046" cy="5365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lnSpc>
                <a:spcPct val="9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AR" sz="2600" dirty="0">
                <a:solidFill>
                  <a:srgbClr val="000000"/>
                </a:solidFill>
                <a:latin typeface="Courier 10 Pitch" pitchFamily="1" charset="0"/>
                <a:ea typeface="DejaVu Sans" charset="0"/>
                <a:cs typeface="DejaVu Sans" charset="0"/>
              </a:rPr>
              <a:t>¿Cuando?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9038" y="2743200"/>
            <a:ext cx="5313362" cy="3984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371600"/>
            <a:ext cx="3973513" cy="116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2138" y="1397000"/>
            <a:ext cx="4024312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1111250" y="565150"/>
            <a:ext cx="8215313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7992" tIns="48996" rIns="97992" bIns="48996"/>
          <a:lstStyle/>
          <a:p>
            <a:pPr algn="ctr">
              <a:tabLst>
                <a:tab pos="787400" algn="l"/>
                <a:tab pos="1574800" algn="l"/>
                <a:tab pos="2363788" algn="l"/>
                <a:tab pos="3151188" algn="l"/>
                <a:tab pos="3940175" algn="l"/>
                <a:tab pos="4727575" algn="l"/>
                <a:tab pos="5516563" algn="l"/>
                <a:tab pos="6303963" algn="l"/>
              </a:tabLst>
              <a:defRPr/>
            </a:pPr>
            <a:r>
              <a:rPr lang="en-US" sz="4400" spc="-11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Step 5. involve the customer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69863"/>
            <a:ext cx="10053637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80963" y="377825"/>
            <a:ext cx="100536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63500" y="349250"/>
            <a:ext cx="100536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49213" y="322263"/>
            <a:ext cx="100536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20888" y="1143000"/>
            <a:ext cx="3414712" cy="2217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93788" y="300038"/>
            <a:ext cx="3200400" cy="240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6088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58738" y="373063"/>
            <a:ext cx="10053638" cy="7559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0" y="0"/>
            <a:ext cx="7315200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AR">
                <a:solidFill>
                  <a:srgbClr val="000000"/>
                </a:solidFill>
                <a:ea typeface="DejaVu Sans" charset="0"/>
                <a:cs typeface="DejaVu Sans" charset="0"/>
              </a:rPr>
              <a:t>Resumiendo...</a:t>
            </a:r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64450" y="4800600"/>
            <a:ext cx="914400" cy="55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26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s-AR" dirty="0" smtClean="0">
                <a:solidFill>
                  <a:schemeClr val="bg1"/>
                </a:solidFill>
              </a:rPr>
              <a:t>Conclusiones‏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82625" y="1279525"/>
            <a:ext cx="8458200" cy="1357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AR" sz="2800">
                <a:solidFill>
                  <a:srgbClr val="000000"/>
                </a:solidFill>
                <a:ea typeface="DejaVu Sans" charset="0"/>
                <a:cs typeface="DejaVu Sans" charset="0"/>
              </a:rPr>
              <a:t>Si bien Royce no definió el modelo en cascada, el modelo que propone tiene  gran parte de los problemas como ser: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0025" y="2828925"/>
            <a:ext cx="3990975" cy="399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5397500"/>
            <a:ext cx="4572000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s-AR" sz="3200">
                <a:solidFill>
                  <a:srgbClr val="000000"/>
                </a:solidFill>
                <a:ea typeface="DejaVu Sans" charset="0"/>
                <a:cs typeface="DejaVu Sans" charset="0"/>
              </a:rPr>
              <a:t>Ya pasamos por esto...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85800" y="2855913"/>
            <a:ext cx="4114800" cy="801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s-AR" sz="3200">
                <a:solidFill>
                  <a:srgbClr val="000000"/>
                </a:solidFill>
                <a:ea typeface="DejaVu Sans" charset="0"/>
                <a:cs typeface="DejaVu Sans" charset="0"/>
              </a:rPr>
              <a:t>Muchos...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s-AR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5800" y="4025900"/>
            <a:ext cx="4114800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s-AR" sz="3200">
                <a:solidFill>
                  <a:srgbClr val="000000"/>
                </a:solidFill>
                <a:ea typeface="DejaVu Sans" charset="0"/>
                <a:cs typeface="DejaVu Sans" charset="0"/>
              </a:rPr>
              <a:t>Pero...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504825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4400">
                <a:solidFill>
                  <a:srgbClr val="000000"/>
                </a:solidFill>
                <a:ea typeface="DejaVu Sans" charset="0"/>
                <a:cs typeface="DejaVu Sans" charset="0"/>
              </a:rPr>
              <a:t>Ahora sí... conclusiones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828800"/>
            <a:ext cx="9144000" cy="1196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ea typeface="DejaVu Sans" charset="0"/>
                <a:cs typeface="DejaVu Sans" charset="0"/>
              </a:rPr>
              <a:t> El paper no trata de introducir un modelo teórico de desarrollo, sino que intenta ser una recopilación de la experiencia de Winston.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3200400"/>
            <a:ext cx="9144000" cy="137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ea typeface="DejaVu Sans" charset="0"/>
                <a:cs typeface="DejaVu Sans" charset="0"/>
              </a:rPr>
              <a:t> Alguno de los problemas del modelo </a:t>
            </a:r>
            <a:r>
              <a:rPr lang="es-AR" sz="2600" i="1">
                <a:solidFill>
                  <a:srgbClr val="000000"/>
                </a:solidFill>
                <a:ea typeface="DejaVu Sans" charset="0"/>
                <a:cs typeface="DejaVu Sans" charset="0"/>
              </a:rPr>
              <a:t>Waterfall</a:t>
            </a:r>
            <a:r>
              <a:rPr lang="es-AR" sz="2600">
                <a:solidFill>
                  <a:srgbClr val="000000"/>
                </a:solidFill>
                <a:ea typeface="DejaVu Sans" charset="0"/>
                <a:cs typeface="DejaVu Sans" charset="0"/>
              </a:rPr>
              <a:t> Royce ya los había visto y tratado de combatir.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4324350"/>
            <a:ext cx="9144000" cy="1390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buFont typeface="Wingdings" charset="2"/>
              <a:buChar char="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600">
                <a:solidFill>
                  <a:srgbClr val="000000"/>
                </a:solidFill>
                <a:ea typeface="DejaVu Sans" charset="0"/>
                <a:cs typeface="DejaVu Sans" charset="0"/>
              </a:rPr>
              <a:t> Es criticable la visión de que hay que hacer que el cliente se comprometa con una serie de requerimientos para que luego no de marcha atrás...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650" y="301625"/>
            <a:ext cx="9072563" cy="1279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El acusado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267" name="2 Marcador de texto"/>
          <p:cNvSpPr>
            <a:spLocks noGrp="1"/>
          </p:cNvSpPr>
          <p:nvPr>
            <p:ph type="body" idx="2"/>
          </p:nvPr>
        </p:nvSpPr>
        <p:spPr>
          <a:xfrm>
            <a:off x="611188" y="1581150"/>
            <a:ext cx="7215187" cy="5040313"/>
          </a:xfrm>
        </p:spPr>
        <p:txBody>
          <a:bodyPr/>
          <a:lstStyle/>
          <a:p>
            <a:pPr marL="60325" eaLnBrk="1" hangingPunct="1"/>
            <a:r>
              <a:rPr lang="es-ES_tradnl" sz="3600" smtClean="0"/>
              <a:t>Winston W. Royce </a:t>
            </a:r>
            <a:r>
              <a:rPr lang="es-ES_tradnl" sz="2800" smtClean="0"/>
              <a:t>(1929-1995)</a:t>
            </a:r>
          </a:p>
          <a:p>
            <a:pPr lvl="1" eaLnBrk="1" hangingPunct="1">
              <a:buFont typeface="Arial" charset="0"/>
              <a:buChar char="•"/>
            </a:pPr>
            <a:r>
              <a:rPr lang="es-ES_tradnl" sz="2900" smtClean="0"/>
              <a:t>Doctor en ingeniería aeronáutica</a:t>
            </a:r>
          </a:p>
          <a:p>
            <a:pPr lvl="1" eaLnBrk="1" hangingPunct="1">
              <a:buFont typeface="Arial" charset="0"/>
              <a:buChar char="•"/>
            </a:pPr>
            <a:r>
              <a:rPr lang="es-ES_tradnl" sz="2900" smtClean="0"/>
              <a:t>Trabajó para la NASA (hasta 1970)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800" smtClean="0"/>
              <a:t>Director del Lockheed Software Technology Center in Austin, Texas (desde 1970)</a:t>
            </a:r>
          </a:p>
          <a:p>
            <a:pPr lvl="1" eaLnBrk="1" hangingPunct="1">
              <a:buFont typeface="Arial" charset="0"/>
              <a:buChar char="•"/>
            </a:pPr>
            <a:r>
              <a:rPr lang="es-ES" sz="2800" smtClean="0"/>
              <a:t>Information Systems Award </a:t>
            </a:r>
            <a:br>
              <a:rPr lang="es-ES" sz="2800" smtClean="0"/>
            </a:br>
            <a:r>
              <a:rPr lang="es-ES" sz="2800" smtClean="0"/>
              <a:t>(AIAA, 1975)</a:t>
            </a:r>
          </a:p>
          <a:p>
            <a:pPr lvl="1" eaLnBrk="1" hangingPunct="1">
              <a:buFont typeface="Arial" charset="0"/>
              <a:buChar char="•"/>
            </a:pPr>
            <a:endParaRPr lang="en-US" sz="2800" smtClean="0"/>
          </a:p>
          <a:p>
            <a:pPr lvl="1" eaLnBrk="1" hangingPunct="1">
              <a:buFont typeface="Arial" charset="0"/>
              <a:buChar char="•"/>
            </a:pPr>
            <a:endParaRPr lang="en-US" sz="2800" smtClean="0"/>
          </a:p>
          <a:p>
            <a:pPr lvl="1" eaLnBrk="1" hangingPunct="1">
              <a:buFont typeface="Arial" charset="0"/>
              <a:buChar char="•"/>
            </a:pPr>
            <a:endParaRPr lang="es-ES" sz="2900" smtClean="0"/>
          </a:p>
        </p:txBody>
      </p:sp>
      <p:pic>
        <p:nvPicPr>
          <p:cNvPr id="11268" name="4 Marcador de contenido" descr="silueta.gif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337425" y="4252913"/>
            <a:ext cx="2489200" cy="2670175"/>
          </a:xfrm>
        </p:spPr>
      </p:pic>
      <p:sp>
        <p:nvSpPr>
          <p:cNvPr id="10245" name="5 CuadroTexto"/>
          <p:cNvSpPr txBox="1">
            <a:spLocks noChangeArrowheads="1"/>
          </p:cNvSpPr>
          <p:nvPr/>
        </p:nvSpPr>
        <p:spPr bwMode="auto">
          <a:xfrm>
            <a:off x="8326438" y="4637088"/>
            <a:ext cx="500062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_tradnl" sz="5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?</a:t>
            </a:r>
            <a:endParaRPr lang="es-ES" sz="5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5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solidFill>
                  <a:schemeClr val="bg1"/>
                </a:solidFill>
              </a:rPr>
              <a:t>Preguntas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>
          <a:xfrm>
            <a:off x="1039784" y="1279507"/>
            <a:ext cx="8569325" cy="592935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s-ES_tradnl" dirty="0" smtClean="0"/>
              <a:t>Qué es lo que dice el </a:t>
            </a:r>
            <a:r>
              <a:rPr lang="es-ES_tradnl" dirty="0" err="1" smtClean="0"/>
              <a:t>paper</a:t>
            </a:r>
            <a:r>
              <a:rPr lang="es-ES_tradnl" dirty="0" smtClean="0"/>
              <a:t>?</a:t>
            </a:r>
          </a:p>
          <a:p>
            <a:pPr lvl="1" eaLnBrk="1" hangingPunct="1"/>
            <a:r>
              <a:rPr lang="es-ES_tradnl" dirty="0" smtClean="0">
                <a:solidFill>
                  <a:srgbClr val="FF0000"/>
                </a:solidFill>
              </a:rPr>
              <a:t>El </a:t>
            </a:r>
            <a:r>
              <a:rPr lang="es-ES_tradnl" dirty="0" err="1" smtClean="0">
                <a:solidFill>
                  <a:srgbClr val="FF0000"/>
                </a:solidFill>
              </a:rPr>
              <a:t>paper</a:t>
            </a:r>
            <a:r>
              <a:rPr lang="es-ES_tradnl" dirty="0" smtClean="0">
                <a:solidFill>
                  <a:srgbClr val="FF0000"/>
                </a:solidFill>
              </a:rPr>
              <a:t> presenta la situación en que se encontraba el desarrollo de software en ese momento (1970) y propone mejoras</a:t>
            </a:r>
          </a:p>
          <a:p>
            <a:pPr eaLnBrk="1" hangingPunct="1"/>
            <a:r>
              <a:rPr lang="es-ES_tradnl" dirty="0" smtClean="0"/>
              <a:t>Es </a:t>
            </a:r>
            <a:r>
              <a:rPr lang="es-ES_tradnl" dirty="0" err="1" smtClean="0"/>
              <a:t>Royce</a:t>
            </a:r>
            <a:r>
              <a:rPr lang="es-ES_tradnl" dirty="0" smtClean="0"/>
              <a:t> el creador del modelo en cascada?</a:t>
            </a:r>
          </a:p>
          <a:p>
            <a:pPr lvl="1" eaLnBrk="1" hangingPunct="1"/>
            <a:r>
              <a:rPr lang="es-ES_tradnl" dirty="0" smtClean="0">
                <a:solidFill>
                  <a:srgbClr val="FF0000"/>
                </a:solidFill>
              </a:rPr>
              <a:t>No, </a:t>
            </a:r>
            <a:r>
              <a:rPr lang="es-ES_tradnl" dirty="0" err="1" smtClean="0">
                <a:solidFill>
                  <a:srgbClr val="FF0000"/>
                </a:solidFill>
              </a:rPr>
              <a:t>Royce</a:t>
            </a:r>
            <a:r>
              <a:rPr lang="es-ES_tradnl" dirty="0" smtClean="0">
                <a:solidFill>
                  <a:srgbClr val="FF0000"/>
                </a:solidFill>
              </a:rPr>
              <a:t> solo lo utiliza para mostrar como se desarrollaba software en ese momento.</a:t>
            </a:r>
          </a:p>
          <a:p>
            <a:pPr eaLnBrk="1" hangingPunct="1"/>
            <a:r>
              <a:rPr lang="es-ES_tradnl" dirty="0" err="1" smtClean="0"/>
              <a:t>Royce</a:t>
            </a:r>
            <a:r>
              <a:rPr lang="es-ES_tradnl" dirty="0" smtClean="0"/>
              <a:t> describe el modelo en cascada en su </a:t>
            </a:r>
            <a:r>
              <a:rPr lang="es-ES_tradnl" dirty="0" err="1" smtClean="0"/>
              <a:t>paper</a:t>
            </a:r>
            <a:r>
              <a:rPr lang="es-ES_tradnl" dirty="0" smtClean="0"/>
              <a:t>?</a:t>
            </a:r>
          </a:p>
          <a:p>
            <a:pPr lvl="1" eaLnBrk="1" hangingPunct="1"/>
            <a:r>
              <a:rPr lang="es-ES_tradnl" dirty="0" smtClean="0">
                <a:solidFill>
                  <a:srgbClr val="FF0000"/>
                </a:solidFill>
              </a:rPr>
              <a:t>No, solo muestra un dibujito</a:t>
            </a:r>
          </a:p>
          <a:p>
            <a:pPr eaLnBrk="1" hangingPunct="1"/>
            <a:r>
              <a:rPr lang="es-ES_tradnl" dirty="0" err="1" smtClean="0"/>
              <a:t>Royce</a:t>
            </a:r>
            <a:r>
              <a:rPr lang="es-ES_tradnl" dirty="0" smtClean="0"/>
              <a:t> defiende el modelo en cascada como la forma correcta de desarrollar grandes sistemas de software?</a:t>
            </a:r>
          </a:p>
          <a:p>
            <a:pPr lvl="1" eaLnBrk="1" hangingPunct="1"/>
            <a:r>
              <a:rPr lang="es-ES_tradnl" dirty="0" smtClean="0">
                <a:solidFill>
                  <a:srgbClr val="FF0000"/>
                </a:solidFill>
              </a:rPr>
              <a:t>No, al contrario, lo critica y propone mejoras</a:t>
            </a:r>
            <a:endParaRPr lang="es-E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_tradnl" sz="4400">
                <a:solidFill>
                  <a:srgbClr val="000000"/>
                </a:solidFill>
                <a:ea typeface="DejaVu Sans" charset="0"/>
                <a:cs typeface="DejaVu Sans" charset="0"/>
              </a:rPr>
              <a:t>Referencias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503238" y="1768475"/>
            <a:ext cx="9069387" cy="193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1800" indent="-323850">
              <a:spcAft>
                <a:spcPts val="1425"/>
              </a:spcAft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AR" sz="2400" b="1" i="1">
                <a:solidFill>
                  <a:srgbClr val="000000"/>
                </a:solidFill>
                <a:ea typeface="DejaVu Sans" charset="0"/>
                <a:cs typeface="DejaVu Sans" charset="0"/>
              </a:rPr>
              <a:t>“Managing the development of Large Software Systems"</a:t>
            </a:r>
            <a:br>
              <a:rPr lang="es-AR" sz="2400" b="1" i="1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s-ES" sz="2000">
                <a:hlinkClick r:id="rId3"/>
              </a:rPr>
              <a:t> </a:t>
            </a:r>
            <a:r>
              <a:rPr lang="es-ES" sz="2000" b="1">
                <a:hlinkClick r:id="rId3"/>
              </a:rPr>
              <a:t>http://portal.acm.org/citation.cfm?id=41801</a:t>
            </a:r>
            <a:endParaRPr lang="es-ES_tradnl" sz="2000" b="1" i="1">
              <a:solidFill>
                <a:srgbClr val="CCCCFF"/>
              </a:solidFill>
              <a:ea typeface="DejaVu Sans" charset="0"/>
              <a:cs typeface="DejaVu Sans" charset="0"/>
              <a:hlinkClick r:id="rId4"/>
            </a:endParaRPr>
          </a:p>
          <a:p>
            <a:pPr marL="431800" indent="-323850">
              <a:spcAft>
                <a:spcPts val="1425"/>
              </a:spcAft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b="1" i="1">
                <a:solidFill>
                  <a:srgbClr val="000000"/>
                </a:solidFill>
                <a:ea typeface="DejaVu Sans" charset="0"/>
                <a:cs typeface="DejaVu Sans" charset="0"/>
              </a:rPr>
              <a:t>Agile and Iterative Development: A Manager's Guide</a:t>
            </a:r>
            <a:r>
              <a:rPr lang="en-US" sz="2000" i="1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000" i="1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n-US" sz="2000">
                <a:solidFill>
                  <a:srgbClr val="000000"/>
                </a:solidFill>
                <a:ea typeface="DejaVu Sans" charset="0"/>
                <a:cs typeface="DejaVu Sans" charset="0"/>
              </a:rPr>
              <a:t>By </a:t>
            </a:r>
            <a:r>
              <a:rPr lang="en-US" sz="2000">
                <a:solidFill>
                  <a:srgbClr val="CCCCFF"/>
                </a:solidFill>
                <a:ea typeface="DejaVu Sans" charset="0"/>
                <a:cs typeface="DejaVu Sans" charset="0"/>
                <a:hlinkClick r:id="rId5"/>
              </a:rPr>
              <a:t>Craig Larman</a:t>
            </a:r>
            <a:r>
              <a:rPr lang="en-US" sz="2000">
                <a:solidFill>
                  <a:srgbClr val="000000"/>
                </a:solidFill>
                <a:ea typeface="DejaVu Sans" charset="0"/>
                <a:cs typeface="DejaVu Sans" charset="0"/>
              </a:rPr>
              <a:t>   August 11, 2003 ISBN : 0-13-111155-8</a:t>
            </a:r>
            <a:br>
              <a:rPr lang="en-US" sz="2000">
                <a:solidFill>
                  <a:srgbClr val="000000"/>
                </a:solidFill>
                <a:ea typeface="DejaVu Sans" charset="0"/>
                <a:cs typeface="DejaVu Sans" charset="0"/>
              </a:rPr>
            </a:br>
            <a:r>
              <a:rPr lang="es-ES" sz="2000"/>
              <a:t> on page 102ff (</a:t>
            </a:r>
            <a:r>
              <a:rPr lang="es-ES" sz="2000">
                <a:solidFill>
                  <a:srgbClr val="000000"/>
                </a:solidFill>
                <a:ea typeface="DejaVu Sans" charset="0"/>
                <a:cs typeface="DejaVu Sans" charset="0"/>
              </a:rPr>
              <a:t>The Historical Accident of Waterfall Validity?)</a:t>
            </a:r>
          </a:p>
          <a:p>
            <a:pPr marL="431800" indent="-323850">
              <a:spcAft>
                <a:spcPts val="1425"/>
              </a:spcAft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1600200" y="685800"/>
            <a:ext cx="4373563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s-AR" sz="4800">
                <a:solidFill>
                  <a:srgbClr val="000000"/>
                </a:solidFill>
                <a:ea typeface="DejaVu Sans" charset="0"/>
                <a:cs typeface="DejaVu Sans" charset="0"/>
              </a:rPr>
              <a:t>¿ Preguntas ?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14600" y="2057400"/>
            <a:ext cx="2286000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s-AR" sz="4800">
                <a:solidFill>
                  <a:srgbClr val="000000"/>
                </a:solidFill>
                <a:ea typeface="DejaVu Sans" charset="0"/>
                <a:cs typeface="DejaVu Sans" charset="0"/>
              </a:rPr>
              <a:t>¿ No ?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743200" y="3886200"/>
            <a:ext cx="1828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</a:tabLst>
            </a:pPr>
            <a:r>
              <a:rPr lang="es-AR" sz="4800">
                <a:solidFill>
                  <a:srgbClr val="000000"/>
                </a:solidFill>
                <a:ea typeface="DejaVu Sans" charset="0"/>
                <a:cs typeface="DejaVu Sans" charset="0"/>
              </a:rPr>
              <a:t>Listo !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-20638"/>
            <a:ext cx="7067550" cy="9018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2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7 Grupo"/>
          <p:cNvGrpSpPr>
            <a:grpSpLocks/>
          </p:cNvGrpSpPr>
          <p:nvPr/>
        </p:nvGrpSpPr>
        <p:grpSpPr bwMode="auto">
          <a:xfrm>
            <a:off x="7112000" y="2565400"/>
            <a:ext cx="3000375" cy="2428875"/>
            <a:chOff x="7080229" y="3636961"/>
            <a:chExt cx="3000396" cy="2428892"/>
          </a:xfrm>
        </p:grpSpPr>
        <p:sp>
          <p:nvSpPr>
            <p:cNvPr id="6" name="5 Estrella de 12 puntas"/>
            <p:cNvSpPr/>
            <p:nvPr/>
          </p:nvSpPr>
          <p:spPr>
            <a:xfrm>
              <a:off x="7080229" y="3636961"/>
              <a:ext cx="3000396" cy="2428892"/>
            </a:xfrm>
            <a:prstGeom prst="star12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ES"/>
            </a:p>
          </p:txBody>
        </p:sp>
        <p:sp>
          <p:nvSpPr>
            <p:cNvPr id="12294" name="6 CuadroTexto"/>
            <p:cNvSpPr txBox="1">
              <a:spLocks noChangeArrowheads="1"/>
            </p:cNvSpPr>
            <p:nvPr/>
          </p:nvSpPr>
          <p:spPr bwMode="auto">
            <a:xfrm>
              <a:off x="7754956" y="4279903"/>
              <a:ext cx="1714512" cy="1122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sz="2400" b="1" i="1"/>
                <a:t>1968</a:t>
              </a:r>
            </a:p>
            <a:p>
              <a:pPr algn="ctr"/>
              <a:r>
                <a:rPr lang="es-ES_tradnl" sz="2400" b="1" i="1"/>
                <a:t>Crisis del </a:t>
              </a:r>
            </a:p>
            <a:p>
              <a:pPr algn="ctr"/>
              <a:r>
                <a:rPr lang="es-ES_tradnl" sz="2400" b="1" i="1"/>
                <a:t>Software</a:t>
              </a:r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063" y="565150"/>
            <a:ext cx="8569325" cy="7858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El Contexto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8063" y="1493838"/>
            <a:ext cx="8675687" cy="5786437"/>
          </a:xfrm>
        </p:spPr>
        <p:txBody>
          <a:bodyPr>
            <a:normAutofit fontScale="70000" lnSpcReduction="20000"/>
          </a:bodyPr>
          <a:lstStyle/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Primera Fase. Los albores (1945-1955)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Programar no es una tarea diferenciada del diseño de una máquina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Uso de lenguaje máquina y ensamblador</a:t>
            </a:r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Segunda Fase. El florecimiento (1955-1965)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Aparecen multitud de lenguajes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“Todo es posible”</a:t>
            </a:r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Tercera Fase. La crisis (1965-1970)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Desarrollo inacabable de grandes programas</a:t>
            </a:r>
            <a:br>
              <a:rPr lang="es-ES_tradnl" b="1" dirty="0" smtClean="0"/>
            </a:br>
            <a:r>
              <a:rPr lang="es-ES_tradnl" b="1" dirty="0" smtClean="0"/>
              <a:t>Ineficiencia, errores, coste impredecible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“Nada es posible”</a:t>
            </a:r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Cuarta Fase. Innovación conceptual (1970-1980)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Fundamentos de programación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Verificación de programas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Metodologías de desarrollo</a:t>
            </a:r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r>
              <a:rPr lang="es-ES_tradnl" b="1" dirty="0" smtClean="0"/>
              <a:t>Quinta Fase. El diseño es el problema (1980-199?)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Especificación formal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s-ES_tradnl" b="1" dirty="0" smtClean="0"/>
              <a:t>Programación automática</a:t>
            </a:r>
          </a:p>
          <a:p>
            <a:pPr marL="816434" lvl="1" indent="-31498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s-ES_tradnl" b="1" dirty="0" smtClean="0"/>
          </a:p>
          <a:p>
            <a:pPr marL="453574" indent="-377979" eaLnBrk="1" fontAlgn="auto" hangingPunct="1">
              <a:spcBef>
                <a:spcPts val="772"/>
              </a:spcBef>
              <a:spcAft>
                <a:spcPts val="0"/>
              </a:spcAft>
              <a:buFont typeface="Wingdings"/>
              <a:buChar char=""/>
              <a:defRPr/>
            </a:pP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650" y="301625"/>
            <a:ext cx="9072563" cy="1279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El Delito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5" name="2 Marcador de texto"/>
          <p:cNvSpPr>
            <a:spLocks noGrp="1"/>
          </p:cNvSpPr>
          <p:nvPr>
            <p:ph type="body" idx="2"/>
          </p:nvPr>
        </p:nvSpPr>
        <p:spPr>
          <a:xfrm>
            <a:off x="539750" y="4922838"/>
            <a:ext cx="6213475" cy="2270125"/>
          </a:xfrm>
        </p:spPr>
        <p:txBody>
          <a:bodyPr/>
          <a:lstStyle/>
          <a:p>
            <a:pPr marL="60325" eaLnBrk="1" hangingPunct="1"/>
            <a:r>
              <a:rPr lang="es-AR" sz="3600" i="1" smtClean="0"/>
              <a:t>“Managing the development of Large Software Systems.” </a:t>
            </a:r>
          </a:p>
          <a:p>
            <a:pPr marL="60325" eaLnBrk="1" hangingPunct="1"/>
            <a:r>
              <a:rPr lang="es-AR" sz="1800" i="1" smtClean="0"/>
              <a:t>(</a:t>
            </a:r>
            <a:r>
              <a:rPr lang="es-AR" sz="1800" b="1" smtClean="0">
                <a:latin typeface="Likhan" charset="0"/>
              </a:rPr>
              <a:t>Proceedings of the IEEE Wescon.)</a:t>
            </a:r>
          </a:p>
          <a:p>
            <a:pPr marL="60325" eaLnBrk="1" hangingPunct="1"/>
            <a:r>
              <a:rPr lang="es-AR" sz="1800" b="1" smtClean="0">
                <a:latin typeface="Likhan" charset="0"/>
              </a:rPr>
              <a:t>Agosto de 1970</a:t>
            </a:r>
            <a:endParaRPr lang="es-ES" sz="1800" smtClean="0"/>
          </a:p>
        </p:txBody>
      </p: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1397000" y="1279525"/>
            <a:ext cx="8429625" cy="5643563"/>
            <a:chOff x="2111354" y="2279639"/>
            <a:chExt cx="7643866" cy="5072098"/>
          </a:xfrm>
        </p:grpSpPr>
        <p:pic>
          <p:nvPicPr>
            <p:cNvPr id="13317" name="8 Imagen" descr="CascadaPelada.png"/>
            <p:cNvPicPr>
              <a:picLocks noChangeAspect="1"/>
            </p:cNvPicPr>
            <p:nvPr/>
          </p:nvPicPr>
          <p:blipFill>
            <a:blip r:embed="rId3"/>
            <a:srcRect l="42896" t="23540" r="3104" b="21651"/>
            <a:stretch>
              <a:fillRect/>
            </a:stretch>
          </p:blipFill>
          <p:spPr bwMode="auto">
            <a:xfrm>
              <a:off x="4325932" y="3208333"/>
              <a:ext cx="5429288" cy="414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8" name="4 Imagen" descr="CascadaFlechitasFaltantes.png"/>
            <p:cNvPicPr>
              <a:picLocks noChangeAspect="1"/>
            </p:cNvPicPr>
            <p:nvPr/>
          </p:nvPicPr>
          <p:blipFill>
            <a:blip r:embed="rId4"/>
            <a:srcRect l="24869" t="26460" r="25394" b="27235"/>
            <a:stretch>
              <a:fillRect/>
            </a:stretch>
          </p:blipFill>
          <p:spPr bwMode="auto">
            <a:xfrm>
              <a:off x="4183056" y="3208333"/>
              <a:ext cx="5000660" cy="3500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9" name="6 Imagen" descr="cascada2primeros.png"/>
            <p:cNvPicPr>
              <a:picLocks noChangeAspect="1"/>
            </p:cNvPicPr>
            <p:nvPr/>
          </p:nvPicPr>
          <p:blipFill>
            <a:blip r:embed="rId5"/>
            <a:srcRect r="28333" b="33267"/>
            <a:stretch>
              <a:fillRect/>
            </a:stretch>
          </p:blipFill>
          <p:spPr bwMode="auto">
            <a:xfrm>
              <a:off x="2111354" y="2279639"/>
              <a:ext cx="2428892" cy="1468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I</a:t>
            </a:r>
            <a:r>
              <a:rPr lang="es-ES" dirty="0" err="1" smtClean="0">
                <a:solidFill>
                  <a:schemeClr val="tx2">
                    <a:satMod val="200000"/>
                  </a:schemeClr>
                </a:solidFill>
              </a:rPr>
              <a:t>mputados</a:t>
            </a:r>
            <a:r>
              <a:rPr lang="es-ES" dirty="0" smtClean="0">
                <a:solidFill>
                  <a:schemeClr val="tx2">
                    <a:satMod val="200000"/>
                  </a:schemeClr>
                </a:solidFill>
              </a:rPr>
              <a:t> secundarios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Departamento de Defensa de los Estados Unidos (DoD)</a:t>
            </a:r>
          </a:p>
          <a:p>
            <a:pPr lvl="1" eaLnBrk="1" hangingPunct="1"/>
            <a:r>
              <a:rPr lang="es-ES" smtClean="0"/>
              <a:t>MIL-STD-1521B</a:t>
            </a:r>
            <a:r>
              <a:rPr lang="es-ES_tradnl" smtClean="0"/>
              <a:t> (1976)</a:t>
            </a:r>
          </a:p>
          <a:p>
            <a:pPr lvl="1" eaLnBrk="1" hangingPunct="1"/>
            <a:r>
              <a:rPr lang="es-ES" smtClean="0"/>
              <a:t>DOD-STD-2167 (1988)</a:t>
            </a:r>
          </a:p>
          <a:p>
            <a:pPr eaLnBrk="1" hangingPunct="1"/>
            <a:r>
              <a:rPr lang="es-ES_tradnl" smtClean="0"/>
              <a:t>NASA</a:t>
            </a:r>
          </a:p>
          <a:p>
            <a:pPr eaLnBrk="1" hangingPunct="1"/>
            <a:r>
              <a:rPr lang="es-ES" smtClean="0"/>
              <a:t>Otros</a:t>
            </a:r>
          </a:p>
          <a:p>
            <a:pPr lvl="1" eaLnBrk="1" hangingPunct="1"/>
            <a:r>
              <a:rPr lang="es-ES" smtClean="0"/>
              <a:t> JSP-188 (Británico),</a:t>
            </a:r>
          </a:p>
          <a:p>
            <a:pPr lvl="1" eaLnBrk="1" hangingPunct="1"/>
            <a:r>
              <a:rPr lang="es-ES" smtClean="0"/>
              <a:t> German V-Model</a:t>
            </a:r>
          </a:p>
          <a:p>
            <a:pPr lvl="1" eaLnBrk="1" hangingPunct="1"/>
            <a:r>
              <a:rPr lang="es-ES" smtClean="0"/>
              <a:t>GAM-T-17 (Francés)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 smtClean="0">
                <a:solidFill>
                  <a:schemeClr val="bg1"/>
                </a:solidFill>
              </a:rPr>
              <a:t>Preguntas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Qué es lo que dice el paper?</a:t>
            </a:r>
          </a:p>
          <a:p>
            <a:pPr eaLnBrk="1" hangingPunct="1"/>
            <a:r>
              <a:rPr lang="es-ES_tradnl" smtClean="0"/>
              <a:t>Es Royce el creador del modelo en cascada?</a:t>
            </a:r>
          </a:p>
          <a:p>
            <a:pPr eaLnBrk="1" hangingPunct="1"/>
            <a:r>
              <a:rPr lang="es-ES_tradnl" smtClean="0"/>
              <a:t>Royce describe el modelo en cascada en su paper?</a:t>
            </a:r>
          </a:p>
          <a:p>
            <a:pPr eaLnBrk="1" hangingPunct="1"/>
            <a:r>
              <a:rPr lang="es-ES_tradnl" smtClean="0"/>
              <a:t>Royce defiende el modelo en cascada como la forma correcta de desarrollar grandes sistemas de software?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8063" y="565150"/>
            <a:ext cx="8569325" cy="15001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Análisis de la prueba</a:t>
            </a:r>
            <a:b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s-ES_tradnl" dirty="0" smtClean="0">
                <a:solidFill>
                  <a:schemeClr val="tx2">
                    <a:satMod val="200000"/>
                  </a:schemeClr>
                </a:solidFill>
              </a:rPr>
              <a:t>Introducción</a:t>
            </a:r>
            <a:endParaRPr lang="es-E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“I am going to describe my personal views about managing large software development”</a:t>
            </a:r>
          </a:p>
          <a:p>
            <a:pPr eaLnBrk="1" hangingPunct="1"/>
            <a:r>
              <a:rPr lang="en-US" smtClean="0"/>
              <a:t>“I have become prejudiced by my  experiences and  I am going to  relate some of  these prejudices  in  this  presentation.”</a:t>
            </a: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chemeClr val="accent1">
                <a:lumMod val="40000"/>
                <a:lumOff val="6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8" y="687388"/>
            <a:ext cx="10079037" cy="6256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8" y="687388"/>
            <a:ext cx="10079037" cy="6256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38" y="687388"/>
            <a:ext cx="10079037" cy="6256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896938" y="1208088"/>
            <a:ext cx="7858125" cy="5072062"/>
            <a:chOff x="896907" y="1208067"/>
            <a:chExt cx="7858180" cy="5072101"/>
          </a:xfrm>
        </p:grpSpPr>
        <p:pic>
          <p:nvPicPr>
            <p:cNvPr id="17414" name="6 Imagen" descr="CascadaFlechitasFaltantes.png"/>
            <p:cNvPicPr>
              <a:picLocks noChangeAspect="1"/>
            </p:cNvPicPr>
            <p:nvPr/>
          </p:nvPicPr>
          <p:blipFill>
            <a:blip r:embed="rId6"/>
            <a:srcRect l="24420" t="26291" r="25842" b="26460"/>
            <a:stretch>
              <a:fillRect/>
            </a:stretch>
          </p:blipFill>
          <p:spPr bwMode="auto">
            <a:xfrm rot="10800000">
              <a:off x="896907" y="1208067"/>
              <a:ext cx="6500857" cy="4214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7 Imagen" descr="CascadaFlechitasFaltantes.png"/>
            <p:cNvPicPr>
              <a:picLocks noChangeAspect="1"/>
            </p:cNvPicPr>
            <p:nvPr/>
          </p:nvPicPr>
          <p:blipFill>
            <a:blip r:embed="rId6"/>
            <a:srcRect l="24420" t="26291" r="25842" b="26460"/>
            <a:stretch>
              <a:fillRect/>
            </a:stretch>
          </p:blipFill>
          <p:spPr bwMode="auto">
            <a:xfrm rot="10800000">
              <a:off x="2254230" y="2065325"/>
              <a:ext cx="6500857" cy="4214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ersonalizado 2">
      <a:dk1>
        <a:sysClr val="windowText" lastClr="000000"/>
      </a:dk1>
      <a:lt1>
        <a:srgbClr val="000000"/>
      </a:lt1>
      <a:dk2>
        <a:srgbClr val="464646"/>
      </a:dk2>
      <a:lt2>
        <a:srgbClr val="000000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1108</Words>
  <Application>Microsoft Office PowerPoint</Application>
  <PresentationFormat>Personalizado</PresentationFormat>
  <Paragraphs>198</Paragraphs>
  <Slides>32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Metro</vt:lpstr>
      <vt:lpstr>Juicio al “creador” del modelo waterfall</vt:lpstr>
      <vt:lpstr>Abogados Defensores</vt:lpstr>
      <vt:lpstr>El acusado</vt:lpstr>
      <vt:lpstr>El Contexto</vt:lpstr>
      <vt:lpstr>El Delito</vt:lpstr>
      <vt:lpstr>Imputados secundarios</vt:lpstr>
      <vt:lpstr>Preguntas</vt:lpstr>
      <vt:lpstr>Análisis de la prueba Introducción</vt:lpstr>
      <vt:lpstr>Diapositiva 9</vt:lpstr>
      <vt:lpstr>Diapositiva 10</vt:lpstr>
      <vt:lpstr>Diapositiva 11</vt:lpstr>
      <vt:lpstr>Diapositiva 12</vt:lpstr>
      <vt:lpstr>Diapositiva 13</vt:lpstr>
      <vt:lpstr>Diapositiva 14</vt:lpstr>
      <vt:lpstr>1. El diseño viene primero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3. Hacerlo dos veces</vt:lpstr>
      <vt:lpstr> </vt:lpstr>
      <vt:lpstr>Diapositiva 25</vt:lpstr>
      <vt:lpstr>Diapositiva 26</vt:lpstr>
      <vt:lpstr>Diapositiva 27</vt:lpstr>
      <vt:lpstr>Conclusiones‏</vt:lpstr>
      <vt:lpstr>Diapositiva 29</vt:lpstr>
      <vt:lpstr>Preguntas</vt:lpstr>
      <vt:lpstr>Diapositiva 31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development of Large Software Systems.  Proceedings of the IEEE Wescon.</dc:title>
  <dc:creator>Matías Pérez</dc:creator>
  <cp:lastModifiedBy>Nombre de usuario</cp:lastModifiedBy>
  <cp:revision>70</cp:revision>
  <dcterms:modified xsi:type="dcterms:W3CDTF">2009-11-21T16:18:44Z</dcterms:modified>
</cp:coreProperties>
</file>