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2" r:id="rId13"/>
    <p:sldId id="270" r:id="rId14"/>
    <p:sldId id="268" r:id="rId15"/>
    <p:sldId id="271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07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00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521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20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0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268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415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01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40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1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67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24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741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952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5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01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B7E7B0-E39C-45C8-8D05-17A1D38088B6}" type="datetimeFigureOut">
              <a:rPr lang="sk-SK" smtClean="0"/>
              <a:t>28. 4. 2020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25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zoo-animal-classific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api_docs/python/tf/compat/v1/train/GradientDescentOptimizer" TargetMode="External"/><Relationship Id="rId13" Type="http://schemas.openxmlformats.org/officeDocument/2006/relationships/hyperlink" Target="https://seaborn.pydata.org/generated/seaborn.heatmap.html" TargetMode="External"/><Relationship Id="rId3" Type="http://schemas.openxmlformats.org/officeDocument/2006/relationships/hyperlink" Target="https://www.javatpoint.com/single-layer-perceptron-in-tensorflow" TargetMode="External"/><Relationship Id="rId7" Type="http://schemas.openxmlformats.org/officeDocument/2006/relationships/hyperlink" Target="https://www.tensorflow.org/api_docs/python/tf/one_hot" TargetMode="External"/><Relationship Id="rId12" Type="http://schemas.openxmlformats.org/officeDocument/2006/relationships/hyperlink" Target="https://seaborn.pydata.org/examples/many_pairwise_correlations.html" TargetMode="External"/><Relationship Id="rId2" Type="http://schemas.openxmlformats.org/officeDocument/2006/relationships/hyperlink" Target="https://www.tutorialspoint.com/tensorflow/tensorflow_single_layer_perceptr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api_docs/python/tf/reshape" TargetMode="External"/><Relationship Id="rId11" Type="http://schemas.openxmlformats.org/officeDocument/2006/relationships/hyperlink" Target="https://smnd.sk/mcibula/alg/linreg.html" TargetMode="External"/><Relationship Id="rId5" Type="http://schemas.openxmlformats.org/officeDocument/2006/relationships/hyperlink" Target="https://medium.com/@jaschaephraim/elementary-neural-networks-with-tensorflow-c2593ad3d60b" TargetMode="External"/><Relationship Id="rId10" Type="http://schemas.openxmlformats.org/officeDocument/2006/relationships/hyperlink" Target="https://databricks.com/tensorflow/training-and-convergence" TargetMode="External"/><Relationship Id="rId4" Type="http://schemas.openxmlformats.org/officeDocument/2006/relationships/hyperlink" Target="https://nasirml.wordpress.com/2017/11/19/single-layer-perceptron-in-tensorflow/" TargetMode="External"/><Relationship Id="rId9" Type="http://schemas.openxmlformats.org/officeDocument/2006/relationships/hyperlink" Target="https://www.tensorflow.org/api_docs/python/tf/compat/v1/train/AdamOptimiz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BB768F-33BA-4C97-A907-DE1CFF4C8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effectLst/>
                <a:hlinkClick r:id="rId2"/>
              </a:rPr>
              <a:t>Zoo </a:t>
            </a:r>
            <a:r>
              <a:rPr lang="sk-SK" dirty="0" err="1">
                <a:effectLst/>
                <a:hlinkClick r:id="rId2"/>
              </a:rPr>
              <a:t>Animal</a:t>
            </a:r>
            <a:r>
              <a:rPr lang="sk-SK" dirty="0">
                <a:effectLst/>
                <a:hlinkClick r:id="rId2"/>
              </a:rPr>
              <a:t> </a:t>
            </a:r>
            <a:r>
              <a:rPr lang="sk-SK" dirty="0" err="1">
                <a:effectLst/>
                <a:hlinkClick r:id="rId2"/>
              </a:rPr>
              <a:t>Classification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4C635AA-4862-4313-B65F-6406483D0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D07E9A-DAC0-4A3A-97B5-EA5A4E807A34}"/>
              </a:ext>
            </a:extLst>
          </p:cNvPr>
          <p:cNvSpPr txBox="1"/>
          <p:nvPr/>
        </p:nvSpPr>
        <p:spPr>
          <a:xfrm>
            <a:off x="10125231" y="618117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Bc. </a:t>
            </a:r>
            <a:r>
              <a:rPr lang="en-US" dirty="0"/>
              <a:t>Mat</a:t>
            </a:r>
            <a:r>
              <a:rPr lang="sk-SK" dirty="0" err="1"/>
              <a:t>úš</a:t>
            </a:r>
            <a:r>
              <a:rPr lang="sk-SK" dirty="0"/>
              <a:t> </a:t>
            </a:r>
            <a:r>
              <a:rPr lang="sk-SK" dirty="0" err="1"/>
              <a:t>Vaš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751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4E50B1-4D08-466F-84C6-2AC9E888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77923"/>
          </a:xfrm>
        </p:spPr>
        <p:txBody>
          <a:bodyPr/>
          <a:lstStyle/>
          <a:p>
            <a:r>
              <a:rPr lang="en-US" dirty="0"/>
              <a:t>CROSS ENTROPY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6BAD2A4-7163-487A-9752-59C47A6A9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80945"/>
            <a:ext cx="7649643" cy="1648055"/>
          </a:xfr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41116960-91B5-4605-94A2-C7575B4A3F14}"/>
              </a:ext>
            </a:extLst>
          </p:cNvPr>
          <p:cNvSpPr txBox="1">
            <a:spLocks/>
          </p:cNvSpPr>
          <p:nvPr/>
        </p:nvSpPr>
        <p:spPr>
          <a:xfrm>
            <a:off x="1141413" y="291866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Krížová entropia sa môže použiť na definovanie stratovej funkcie (nákladovej funkcie) pri strojovom učení a optimalizácii</a:t>
            </a:r>
            <a:endParaRPr lang="en-US" dirty="0"/>
          </a:p>
          <a:p>
            <a:r>
              <a:rPr lang="sk-SK" dirty="0"/>
              <a:t>Je definovaná na rozdelení pravdepodobnosti, nie na jednotlivých hodnotách</a:t>
            </a:r>
          </a:p>
          <a:p>
            <a:r>
              <a:rPr lang="sk-SK" dirty="0"/>
              <a:t>Funguje pre klasifikáciu, pretože výstup </a:t>
            </a:r>
            <a:r>
              <a:rPr lang="sk-SK" dirty="0" err="1"/>
              <a:t>klasifikátora</a:t>
            </a:r>
            <a:r>
              <a:rPr lang="sk-SK" dirty="0"/>
              <a:t> je (často) rozdelenie pravdepodobnosti cez o</a:t>
            </a:r>
            <a:r>
              <a:rPr lang="en-US" dirty="0" err="1"/>
              <a:t>zna</a:t>
            </a:r>
            <a:r>
              <a:rPr lang="sk-SK" dirty="0" err="1"/>
              <a:t>čenie</a:t>
            </a:r>
            <a:r>
              <a:rPr lang="sk-SK" dirty="0"/>
              <a:t> triedy</a:t>
            </a:r>
          </a:p>
        </p:txBody>
      </p:sp>
    </p:spTree>
    <p:extLst>
      <p:ext uri="{BB962C8B-B14F-4D97-AF65-F5344CB8AC3E}">
        <p14:creationId xmlns:p14="http://schemas.microsoft.com/office/powerpoint/2010/main" val="274867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13B59E-7850-4F3B-8AB8-37DC4324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effectLst/>
              </a:rPr>
              <a:t>Gradient </a:t>
            </a:r>
            <a:r>
              <a:rPr lang="sk-SK" sz="2800" dirty="0" err="1">
                <a:effectLst/>
              </a:rPr>
              <a:t>Descent</a:t>
            </a:r>
            <a:r>
              <a:rPr lang="sk-SK" sz="2800" dirty="0">
                <a:effectLst/>
              </a:rPr>
              <a:t> </a:t>
            </a:r>
            <a:r>
              <a:rPr lang="sk-SK" sz="2800" dirty="0" err="1">
                <a:effectLst/>
              </a:rPr>
              <a:t>Optimizer</a:t>
            </a:r>
            <a:r>
              <a:rPr lang="en-US" sz="2800" dirty="0">
                <a:effectLst/>
              </a:rPr>
              <a:t> vs ADAM OPTIMIZER</a:t>
            </a:r>
            <a:endParaRPr lang="sk-SK" sz="2800" dirty="0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47B5D29D-2033-4269-B498-AC617A4A0D82}"/>
              </a:ext>
            </a:extLst>
          </p:cNvPr>
          <p:cNvSpPr txBox="1">
            <a:spLocks/>
          </p:cNvSpPr>
          <p:nvPr/>
        </p:nvSpPr>
        <p:spPr>
          <a:xfrm>
            <a:off x="1141413" y="1182834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V 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 je </a:t>
            </a:r>
            <a:r>
              <a:rPr lang="en-US" dirty="0" err="1">
                <a:effectLst/>
              </a:rPr>
              <a:t>veľa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optimalizačných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metód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GradientDescent</a:t>
            </a:r>
            <a:r>
              <a:rPr lang="en-US" dirty="0">
                <a:effectLst/>
              </a:rPr>
              <a:t>, Adam, </a:t>
            </a:r>
            <a:r>
              <a:rPr lang="en-US" dirty="0" err="1">
                <a:effectLst/>
              </a:rPr>
              <a:t>RMSProp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atď</a:t>
            </a:r>
            <a:r>
              <a:rPr lang="en-US" dirty="0">
                <a:effectLst/>
              </a:rPr>
              <a:t>.)</a:t>
            </a:r>
            <a:endParaRPr lang="en-US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CEF0DBBD-9B69-40C1-BAF0-64889BCD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9" y="3426903"/>
            <a:ext cx="6716062" cy="1295581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8F97C80C-D104-446D-B803-CF0C70AC7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9" y="4952819"/>
            <a:ext cx="681132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8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FEF063-A476-4C9D-95C3-C98BE183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POROVNANIE: original vs Prediction data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F7704FD-3396-46B6-9B39-4D21B24FF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51" y="3285039"/>
            <a:ext cx="10374697" cy="1625342"/>
          </a:xfrm>
        </p:spPr>
      </p:pic>
    </p:spTree>
    <p:extLst>
      <p:ext uri="{BB962C8B-B14F-4D97-AF65-F5344CB8AC3E}">
        <p14:creationId xmlns:p14="http://schemas.microsoft.com/office/powerpoint/2010/main" val="113466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5EF4FF-CD08-43FF-9660-A1ACC9A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9817"/>
            <a:ext cx="9905998" cy="1905000"/>
          </a:xfrm>
        </p:spPr>
        <p:txBody>
          <a:bodyPr/>
          <a:lstStyle/>
          <a:p>
            <a:r>
              <a:rPr lang="en-US" dirty="0"/>
              <a:t>ACTIVATE MODEL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46C01AD-EE59-46AC-89D5-E325AE103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21" y="1699120"/>
            <a:ext cx="8492158" cy="4737650"/>
          </a:xfrm>
        </p:spPr>
      </p:pic>
    </p:spTree>
    <p:extLst>
      <p:ext uri="{BB962C8B-B14F-4D97-AF65-F5344CB8AC3E}">
        <p14:creationId xmlns:p14="http://schemas.microsoft.com/office/powerpoint/2010/main" val="296212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Zástupný objekt pre obsah 11">
            <a:extLst>
              <a:ext uri="{FF2B5EF4-FFF2-40B4-BE49-F238E27FC236}">
                <a16:creationId xmlns:a16="http://schemas.microsoft.com/office/drawing/2014/main" id="{D401B41C-5F4C-49C8-B78B-8A2A54465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3" y="2147702"/>
            <a:ext cx="4674166" cy="3909028"/>
          </a:xfrm>
        </p:spPr>
      </p:pic>
      <p:sp>
        <p:nvSpPr>
          <p:cNvPr id="10" name="Nadpis 1">
            <a:extLst>
              <a:ext uri="{FF2B5EF4-FFF2-40B4-BE49-F238E27FC236}">
                <a16:creationId xmlns:a16="http://schemas.microsoft.com/office/drawing/2014/main" id="{018F8E2B-7BD5-41D1-9CF4-F64D2AB52DCB}"/>
              </a:ext>
            </a:extLst>
          </p:cNvPr>
          <p:cNvSpPr txBox="1">
            <a:spLocks/>
          </p:cNvSpPr>
          <p:nvPr/>
        </p:nvSpPr>
        <p:spPr>
          <a:xfrm>
            <a:off x="1293813" y="7620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2800" dirty="0">
                <a:effectLst/>
              </a:rPr>
              <a:t>Gradient </a:t>
            </a:r>
            <a:r>
              <a:rPr lang="sk-SK" sz="2800" dirty="0" err="1">
                <a:effectLst/>
              </a:rPr>
              <a:t>Descent</a:t>
            </a:r>
            <a:r>
              <a:rPr lang="sk-SK" sz="2800" dirty="0">
                <a:effectLst/>
              </a:rPr>
              <a:t> </a:t>
            </a:r>
            <a:r>
              <a:rPr lang="sk-SK" sz="2800" dirty="0" err="1">
                <a:effectLst/>
              </a:rPr>
              <a:t>Optimizer</a:t>
            </a:r>
            <a:r>
              <a:rPr lang="en-US" sz="2800" dirty="0">
                <a:effectLst/>
              </a:rPr>
              <a:t> vs ADAM OPTIMIZER</a:t>
            </a:r>
            <a:endParaRPr lang="sk-SK" sz="28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2D6BA74-39CB-4FC2-BBBD-159370EA4908}"/>
              </a:ext>
            </a:extLst>
          </p:cNvPr>
          <p:cNvSpPr txBox="1"/>
          <p:nvPr/>
        </p:nvSpPr>
        <p:spPr>
          <a:xfrm>
            <a:off x="1378212" y="6056730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 OPTIMIZER</a:t>
            </a:r>
            <a:endParaRPr lang="sk-SK" dirty="0"/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AEB12669-0C3E-4F0F-8F81-0B6AB1E92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45" y="2147702"/>
            <a:ext cx="4674166" cy="3909028"/>
          </a:xfrm>
          <a:prstGeom prst="rect">
            <a:avLst/>
          </a:prstGeom>
        </p:spPr>
      </p:pic>
      <p:sp>
        <p:nvSpPr>
          <p:cNvPr id="16" name="BlokTextu 15">
            <a:extLst>
              <a:ext uri="{FF2B5EF4-FFF2-40B4-BE49-F238E27FC236}">
                <a16:creationId xmlns:a16="http://schemas.microsoft.com/office/drawing/2014/main" id="{D79B68B4-DDE0-4359-8290-F5C1F4798D37}"/>
              </a:ext>
            </a:extLst>
          </p:cNvPr>
          <p:cNvSpPr txBox="1"/>
          <p:nvPr/>
        </p:nvSpPr>
        <p:spPr>
          <a:xfrm>
            <a:off x="7812600" y="604843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OPTIMIZER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715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4A1B49-BF61-456E-8FB0-4770E9E3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34" y="-75674"/>
            <a:ext cx="8203922" cy="1098958"/>
          </a:xfrm>
        </p:spPr>
        <p:txBody>
          <a:bodyPr/>
          <a:lstStyle/>
          <a:p>
            <a:r>
              <a:rPr lang="en-US" dirty="0"/>
              <a:t>POROVNANIE V</a:t>
            </a:r>
            <a:r>
              <a:rPr lang="sk-SK" dirty="0"/>
              <a:t>ÝSLEDKOV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88CA1B09-7FF7-49B2-A33C-35EDA6096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4" y="1278608"/>
            <a:ext cx="3370177" cy="1565260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9BC87AB-0952-45BF-83C0-7E5CF1E70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69" y="953730"/>
            <a:ext cx="2390351" cy="5468022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6AA8DE3F-D39B-4DB1-9A14-2FCAD31BC359}"/>
              </a:ext>
            </a:extLst>
          </p:cNvPr>
          <p:cNvSpPr txBox="1"/>
          <p:nvPr/>
        </p:nvSpPr>
        <p:spPr>
          <a:xfrm>
            <a:off x="5118750" y="6417537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 OPTIMIZER</a:t>
            </a:r>
            <a:endParaRPr lang="sk-SK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58560674-9ADF-4718-87B9-07368FE03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553" y="953730"/>
            <a:ext cx="2408989" cy="5468022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8060466E-5F95-4316-AC6B-E9FAA15EDEEA}"/>
              </a:ext>
            </a:extLst>
          </p:cNvPr>
          <p:cNvSpPr txBox="1"/>
          <p:nvPr/>
        </p:nvSpPr>
        <p:spPr>
          <a:xfrm>
            <a:off x="9073919" y="641753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OPTIMIZER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804BA47-137E-4E0A-9668-D1E51C343670}"/>
              </a:ext>
            </a:extLst>
          </p:cNvPr>
          <p:cNvSpPr txBox="1"/>
          <p:nvPr/>
        </p:nvSpPr>
        <p:spPr>
          <a:xfrm>
            <a:off x="155979" y="3099192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bez ohľadu na to, aké bolo moje nastavenie, </a:t>
            </a:r>
            <a:br>
              <a:rPr lang="en-US" dirty="0"/>
            </a:br>
            <a:r>
              <a:rPr lang="sk-SK" dirty="0"/>
              <a:t>chyba s</a:t>
            </a:r>
            <a:r>
              <a:rPr lang="en-US" dirty="0"/>
              <a:t> </a:t>
            </a:r>
            <a:r>
              <a:rPr lang="sk-SK" dirty="0"/>
              <a:t>Gradient</a:t>
            </a:r>
            <a:r>
              <a:rPr lang="en-US" dirty="0"/>
              <a:t>Descent</a:t>
            </a:r>
            <a:r>
              <a:rPr lang="sk-SK" dirty="0" err="1"/>
              <a:t>Optimizer</a:t>
            </a:r>
            <a:r>
              <a:rPr lang="sk-SK" dirty="0"/>
              <a:t> </a:t>
            </a:r>
            <a:br>
              <a:rPr lang="en-US" dirty="0"/>
            </a:br>
            <a:r>
              <a:rPr lang="sk-SK" dirty="0"/>
              <a:t>klesala oveľa pomalšie ako</a:t>
            </a:r>
            <a:r>
              <a:rPr lang="en-US" dirty="0"/>
              <a:t> </a:t>
            </a:r>
            <a:r>
              <a:rPr lang="sk-SK" dirty="0" err="1"/>
              <a:t>AdamOptimizer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sk-SK" dirty="0"/>
              <a:t> skutočnosti </a:t>
            </a:r>
            <a:r>
              <a:rPr lang="sk-SK" dirty="0" err="1"/>
              <a:t>AdamOptimizer</a:t>
            </a:r>
            <a:r>
              <a:rPr lang="sk-SK" dirty="0"/>
              <a:t> priniesol skutočne dobré výsledky už po </a:t>
            </a:r>
            <a:r>
              <a:rPr lang="en-US" dirty="0"/>
              <a:t>1</a:t>
            </a:r>
            <a:r>
              <a:rPr lang="sk-SK" dirty="0"/>
              <a:t>00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sk-SK" dirty="0" err="1"/>
              <a:t>áciach</a:t>
            </a:r>
            <a:r>
              <a:rPr lang="sk-SK" dirty="0"/>
              <a:t> (v závislosti od miery vzdelávania, kde pri 0.01 mal najlepšie výsledky), zatiaľ čo </a:t>
            </a:r>
            <a:r>
              <a:rPr lang="sk-SK" dirty="0" err="1"/>
              <a:t>GradientDescentOptimizer</a:t>
            </a:r>
            <a:r>
              <a:rPr lang="sk-SK" dirty="0"/>
              <a:t> vždy potreboval viac ako </a:t>
            </a:r>
            <a:r>
              <a:rPr lang="en-US" dirty="0"/>
              <a:t>800-1000 </a:t>
            </a:r>
            <a:r>
              <a:rPr lang="en-US" dirty="0" err="1"/>
              <a:t>iter</a:t>
            </a:r>
            <a:r>
              <a:rPr lang="sk-SK" dirty="0" err="1"/>
              <a:t>ácií</a:t>
            </a:r>
            <a:r>
              <a:rPr lang="sk-SK" dirty="0"/>
              <a:t> bez ohľadu na to, č</a:t>
            </a:r>
            <a:r>
              <a:rPr lang="en-US" dirty="0" err="1"/>
              <a:t>i</a:t>
            </a:r>
            <a:r>
              <a:rPr lang="sk-SK" dirty="0"/>
              <a:t> </a:t>
            </a:r>
            <a:r>
              <a:rPr lang="en-US" dirty="0"/>
              <a:t>b</a:t>
            </a:r>
            <a:r>
              <a:rPr lang="sk-SK" dirty="0" err="1"/>
              <a:t>ol</a:t>
            </a:r>
            <a:r>
              <a:rPr lang="sk-SK" dirty="0"/>
              <a:t> použitý výpočet krížovej entropie alebo miera učenia</a:t>
            </a:r>
          </a:p>
        </p:txBody>
      </p:sp>
    </p:spTree>
    <p:extLst>
      <p:ext uri="{BB962C8B-B14F-4D97-AF65-F5344CB8AC3E}">
        <p14:creationId xmlns:p14="http://schemas.microsoft.com/office/powerpoint/2010/main" val="377393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B43786-BEF0-47F2-8875-3A12DDA4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D6B45B-449E-4961-804C-AB6BA6CF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356"/>
            <a:ext cx="9905998" cy="4689445"/>
          </a:xfrm>
        </p:spPr>
        <p:txBody>
          <a:bodyPr>
            <a:normAutofit fontScale="77500" lnSpcReduction="20000"/>
          </a:bodyPr>
          <a:lstStyle/>
          <a:p>
            <a:r>
              <a:rPr lang="sk-SK" dirty="0">
                <a:hlinkClick r:id="rId2"/>
              </a:rPr>
              <a:t>https://www.tutorialspoint.com/tensorflow/tensorflow_single_layer_perceptron.htm</a:t>
            </a:r>
            <a:endParaRPr lang="sk-SK" dirty="0"/>
          </a:p>
          <a:p>
            <a:r>
              <a:rPr lang="sk-SK" dirty="0">
                <a:hlinkClick r:id="rId3"/>
              </a:rPr>
              <a:t>https://www.javatpoint.com/single-layer-perceptron-in-tensorflow</a:t>
            </a:r>
            <a:endParaRPr lang="sk-SK" dirty="0"/>
          </a:p>
          <a:p>
            <a:r>
              <a:rPr lang="sk-SK" dirty="0">
                <a:hlinkClick r:id="rId4"/>
              </a:rPr>
              <a:t>https://nasirml.wordpress.com/2017/11/19/single-layer-perceptron-in-tensorflow/</a:t>
            </a:r>
            <a:endParaRPr lang="sk-SK" dirty="0"/>
          </a:p>
          <a:p>
            <a:r>
              <a:rPr lang="sk-SK" dirty="0">
                <a:hlinkClick r:id="rId5"/>
              </a:rPr>
              <a:t>https://medium.com/@jaschaephraim/elementary-neural-networks-with-tensorflow-c2593ad3d60b</a:t>
            </a:r>
            <a:endParaRPr lang="en-US" dirty="0"/>
          </a:p>
          <a:p>
            <a:r>
              <a:rPr lang="sk-SK" dirty="0">
                <a:hlinkClick r:id="rId6"/>
              </a:rPr>
              <a:t>https://www.tensorflow.org/api_docs/python/tf/reshape</a:t>
            </a:r>
            <a:endParaRPr lang="en-US" dirty="0"/>
          </a:p>
          <a:p>
            <a:r>
              <a:rPr lang="sk-SK" dirty="0">
                <a:hlinkClick r:id="rId7"/>
              </a:rPr>
              <a:t>https://www.tensorflow.org/api_docs/python/tf/one_hot</a:t>
            </a:r>
            <a:endParaRPr lang="sk-SK" dirty="0"/>
          </a:p>
          <a:p>
            <a:r>
              <a:rPr lang="sk-SK" dirty="0">
                <a:hlinkClick r:id="rId8"/>
              </a:rPr>
              <a:t>https://www.tensorflow.org/api_docs/python/tf/compat/v1/train/GradientDescentOptimizer</a:t>
            </a:r>
            <a:endParaRPr lang="sk-SK" dirty="0"/>
          </a:p>
          <a:p>
            <a:r>
              <a:rPr lang="sk-SK" dirty="0">
                <a:hlinkClick r:id="rId9"/>
              </a:rPr>
              <a:t>https://www.tensorflow.org/api_docs/python/tf/compat/v1/train/AdamOptimizer</a:t>
            </a:r>
            <a:endParaRPr lang="sk-SK" dirty="0"/>
          </a:p>
          <a:p>
            <a:r>
              <a:rPr lang="sk-SK" dirty="0">
                <a:hlinkClick r:id="rId10"/>
              </a:rPr>
              <a:t>https://databricks.com/tensorflow/training-and-convergence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>
                <a:hlinkClick r:id="rId11"/>
              </a:rPr>
              <a:t>https://smnd.sk/mcibula/alg/linreg.html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12"/>
              </a:rPr>
              <a:t>https://seaborn.pydata.org/examples/many_pairwise_correlations.html</a:t>
            </a:r>
            <a:endParaRPr lang="sk-SK" dirty="0"/>
          </a:p>
          <a:p>
            <a:r>
              <a:rPr lang="sk-SK" dirty="0">
                <a:hlinkClick r:id="rId13"/>
              </a:rPr>
              <a:t>https://seaborn.pydata.org/generated/seaborn.heatmap.html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343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AC318A-42DF-4778-A4AC-A4466632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7065"/>
            <a:ext cx="9905998" cy="1905000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8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609BBA-8EBB-4768-B583-8D6E78C4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ANN</a:t>
            </a:r>
            <a:r>
              <a:rPr lang="sk-SK" dirty="0">
                <a:effectLst/>
              </a:rPr>
              <a:t>(</a:t>
            </a:r>
            <a:r>
              <a:rPr lang="sk-SK" dirty="0" err="1">
                <a:effectLst/>
              </a:rPr>
              <a:t>Artificial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Neural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Network</a:t>
            </a:r>
            <a:r>
              <a:rPr lang="sk-SK" dirty="0">
                <a:effectLst/>
              </a:rPr>
              <a:t>)</a:t>
            </a:r>
            <a:br>
              <a:rPr lang="sk-SK" dirty="0">
                <a:effectLst/>
              </a:rPr>
            </a:br>
            <a:r>
              <a:rPr lang="sk-SK" dirty="0"/>
              <a:t>a </a:t>
            </a:r>
            <a:r>
              <a:rPr lang="sk-SK" dirty="0">
                <a:effectLst/>
              </a:rPr>
              <a:t>SLP(Single </a:t>
            </a:r>
            <a:r>
              <a:rPr lang="sk-SK" dirty="0" err="1">
                <a:effectLst/>
              </a:rPr>
              <a:t>Layer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Perceptron</a:t>
            </a:r>
            <a:r>
              <a:rPr lang="sk-SK" dirty="0">
                <a:effectLst/>
              </a:rPr>
              <a:t>)</a:t>
            </a:r>
            <a:r>
              <a:rPr lang="en-US" dirty="0"/>
              <a:t>?</a:t>
            </a:r>
            <a:endParaRPr lang="sk-SK" dirty="0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95E4E51A-3DD1-4FFC-B82A-580CCED1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642"/>
            <a:ext cx="4952999" cy="31242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Základná rovnica ANN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(</a:t>
            </a:r>
            <a:r>
              <a:rPr lang="sk-SK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SLP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</a:p>
          <a:p>
            <a:r>
              <a:rPr lang="sk-SK" b="1" dirty="0">
                <a:effectLst/>
              </a:rPr>
              <a:t>Output = </a:t>
            </a:r>
            <a:r>
              <a:rPr lang="en-US" b="1" dirty="0">
                <a:effectLst/>
              </a:rPr>
              <a:t>(</a:t>
            </a:r>
            <a:r>
              <a:rPr lang="sk-SK" b="1" dirty="0" err="1">
                <a:effectLst/>
              </a:rPr>
              <a:t>Input</a:t>
            </a:r>
            <a:r>
              <a:rPr lang="en-US" b="1" dirty="0">
                <a:effectLst/>
              </a:rPr>
              <a:t> * </a:t>
            </a:r>
            <a:r>
              <a:rPr lang="sk-SK" b="1" dirty="0" err="1">
                <a:effectLst/>
              </a:rPr>
              <a:t>Weight</a:t>
            </a:r>
            <a:r>
              <a:rPr lang="en-US" b="1" dirty="0">
                <a:effectLst/>
              </a:rPr>
              <a:t>)</a:t>
            </a:r>
            <a:r>
              <a:rPr lang="sk-SK" b="1" dirty="0">
                <a:effectLst/>
              </a:rPr>
              <a:t> + </a:t>
            </a:r>
            <a:r>
              <a:rPr lang="sk-SK" b="1" dirty="0" err="1">
                <a:effectLst/>
              </a:rPr>
              <a:t>Bias</a:t>
            </a:r>
            <a:endParaRPr lang="en-US" b="1" dirty="0">
              <a:effectLst/>
            </a:endParaRPr>
          </a:p>
          <a:p>
            <a:r>
              <a:rPr lang="en-US" dirty="0"/>
              <a:t>Pre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rovnicu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máme</a:t>
            </a:r>
            <a:r>
              <a:rPr lang="en-US" dirty="0"/>
              <a:t> </a:t>
            </a:r>
            <a:r>
              <a:rPr lang="en-US" dirty="0" err="1"/>
              <a:t>výstupné</a:t>
            </a:r>
            <a:r>
              <a:rPr lang="en-US" dirty="0"/>
              <a:t> </a:t>
            </a:r>
            <a:r>
              <a:rPr lang="en-US" dirty="0" err="1"/>
              <a:t>vrstvy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sk-SK" dirty="0" err="1"/>
              <a:t>áme</a:t>
            </a:r>
            <a:r>
              <a:rPr lang="en-US" dirty="0"/>
              <a:t> </a:t>
            </a:r>
            <a:r>
              <a:rPr lang="en-US" dirty="0" err="1"/>
              <a:t>však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sk-SK" dirty="0"/>
              <a:t>y </a:t>
            </a:r>
            <a:r>
              <a:rPr lang="sk-SK" dirty="0" err="1"/>
              <a:t>weights</a:t>
            </a:r>
            <a:r>
              <a:rPr lang="sk-SK" dirty="0"/>
              <a:t> a </a:t>
            </a:r>
            <a:r>
              <a:rPr lang="sk-SK" dirty="0" err="1"/>
              <a:t>bias</a:t>
            </a:r>
            <a:endParaRPr lang="en-US" dirty="0"/>
          </a:p>
          <a:p>
            <a:r>
              <a:rPr lang="sk-SK" b="1" dirty="0" err="1"/>
              <a:t>Perceptrón</a:t>
            </a:r>
            <a:r>
              <a:rPr lang="sk-SK" dirty="0"/>
              <a:t> je najjednoduchšia forma neurónovej siete, používaná na klasifikáciu vzorov, ktoré sú lineárne separovateľné, napr. </a:t>
            </a:r>
            <a:r>
              <a:rPr lang="sk-SK" dirty="0" err="1"/>
              <a:t>booleanovský</a:t>
            </a:r>
            <a:r>
              <a:rPr lang="sk-SK" dirty="0"/>
              <a:t> AND, OR,</a:t>
            </a:r>
            <a:br>
              <a:rPr lang="sk-SK" dirty="0"/>
            </a:br>
            <a:r>
              <a:rPr lang="sk-SK" dirty="0"/>
              <a:t>(problém XOR nie je lineárne separovateľný). </a:t>
            </a:r>
            <a:endParaRPr lang="en-US" dirty="0"/>
          </a:p>
          <a:p>
            <a:r>
              <a:rPr lang="en-US" b="1" dirty="0"/>
              <a:t>Bias</a:t>
            </a:r>
            <a:r>
              <a:rPr lang="sk-SK" b="1" dirty="0"/>
              <a:t> - </a:t>
            </a:r>
            <a:r>
              <a:rPr lang="sk-SK" dirty="0"/>
              <a:t>je doplnkový vstupný neurón </a:t>
            </a:r>
            <a:br>
              <a:rPr lang="sk-SK" dirty="0"/>
            </a:br>
            <a:r>
              <a:rPr lang="sk-SK" dirty="0"/>
              <a:t>s hodnotou +1, a</a:t>
            </a:r>
            <a:r>
              <a:rPr lang="pt-BR" dirty="0"/>
              <a:t>k si predstav</a:t>
            </a:r>
            <a:r>
              <a:rPr lang="sk-SK" dirty="0"/>
              <a:t>í</a:t>
            </a:r>
            <a:r>
              <a:rPr lang="pt-BR" dirty="0"/>
              <a:t>me line</a:t>
            </a:r>
            <a:r>
              <a:rPr lang="sk-SK" dirty="0"/>
              <a:t>á</a:t>
            </a:r>
            <a:r>
              <a:rPr lang="pt-BR" dirty="0"/>
              <a:t>rne separovate</a:t>
            </a:r>
            <a:r>
              <a:rPr lang="sk-SK" dirty="0"/>
              <a:t>ľ</a:t>
            </a:r>
            <a:r>
              <a:rPr lang="pt-BR" dirty="0"/>
              <a:t>n</a:t>
            </a:r>
            <a:r>
              <a:rPr lang="sk-SK" dirty="0"/>
              <a:t>é</a:t>
            </a:r>
            <a:r>
              <a:rPr lang="pt-BR" dirty="0"/>
              <a:t> probl</a:t>
            </a:r>
            <a:r>
              <a:rPr lang="sk-SK" dirty="0"/>
              <a:t>é</a:t>
            </a:r>
            <a:r>
              <a:rPr lang="pt-BR" dirty="0"/>
              <a:t>my na grafe, pr</a:t>
            </a:r>
            <a:r>
              <a:rPr lang="sk-SK" dirty="0"/>
              <a:t>á</a:t>
            </a:r>
            <a:r>
              <a:rPr lang="pt-BR" dirty="0"/>
              <a:t>ve bias n</a:t>
            </a:r>
            <a:r>
              <a:rPr lang="sk-SK" dirty="0"/>
              <a:t>á</a:t>
            </a:r>
            <a:r>
              <a:rPr lang="pt-BR" dirty="0"/>
              <a:t>m um</a:t>
            </a:r>
            <a:r>
              <a:rPr lang="sk-SK" dirty="0" err="1"/>
              <a:t>ožň</a:t>
            </a:r>
            <a:r>
              <a:rPr lang="pt-BR" dirty="0"/>
              <a:t>uje aby priamka rozde</a:t>
            </a:r>
            <a:r>
              <a:rPr lang="sk-SK" dirty="0"/>
              <a:t>ľ</a:t>
            </a:r>
            <a:r>
              <a:rPr lang="pt-BR" dirty="0"/>
              <a:t>uj</a:t>
            </a:r>
            <a:r>
              <a:rPr lang="sk-SK" dirty="0"/>
              <a:t>ú</a:t>
            </a:r>
            <a:r>
              <a:rPr lang="pt-BR" dirty="0"/>
              <a:t>c</a:t>
            </a:r>
            <a:r>
              <a:rPr lang="sk-SK" dirty="0"/>
              <a:t>a</a:t>
            </a:r>
            <a:r>
              <a:rPr lang="pt-BR" dirty="0"/>
              <a:t> d</a:t>
            </a:r>
            <a:r>
              <a:rPr lang="sk-SK" dirty="0"/>
              <a:t>á</a:t>
            </a:r>
            <a:r>
              <a:rPr lang="pt-BR" dirty="0"/>
              <a:t>ta nemusela prech</a:t>
            </a:r>
            <a:r>
              <a:rPr lang="sk-SK" dirty="0"/>
              <a:t>á</a:t>
            </a:r>
            <a:r>
              <a:rPr lang="pt-BR" dirty="0"/>
              <a:t>dza</a:t>
            </a:r>
            <a:r>
              <a:rPr lang="sk-SK" dirty="0"/>
              <a:t>ť</a:t>
            </a:r>
            <a:r>
              <a:rPr lang="pt-BR" dirty="0"/>
              <a:t> stredom grafu</a:t>
            </a:r>
            <a:endParaRPr lang="sk-SK" dirty="0"/>
          </a:p>
        </p:txBody>
      </p:sp>
      <p:pic>
        <p:nvPicPr>
          <p:cNvPr id="8" name="Zástupný objekt pre obsah 4">
            <a:extLst>
              <a:ext uri="{FF2B5EF4-FFF2-40B4-BE49-F238E27FC236}">
                <a16:creationId xmlns:a16="http://schemas.microsoft.com/office/drawing/2014/main" id="{7D077373-774F-4747-843A-E10A5F7F5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415972"/>
            <a:ext cx="5698821" cy="32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8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075FB-432E-4229-847B-A82CC5A9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effectLst/>
              </a:rPr>
              <a:t>One</a:t>
            </a:r>
            <a:r>
              <a:rPr lang="sk-SK" dirty="0">
                <a:effectLst/>
              </a:rPr>
              <a:t>-Hot </a:t>
            </a:r>
            <a:r>
              <a:rPr lang="sk-SK" dirty="0" err="1">
                <a:effectLst/>
              </a:rPr>
              <a:t>Encoding</a:t>
            </a:r>
            <a:br>
              <a:rPr lang="sk-SK" dirty="0">
                <a:effectLst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7EA04B-CB63-4D42-8FA6-2A07D743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4905"/>
            <a:ext cx="9361604" cy="23713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1800" dirty="0"/>
              <a:t>Ak sú výsledky predpovede viac ako 2 faktory, je pohodlnejšie používať </a:t>
            </a:r>
            <a:r>
              <a:rPr lang="sk-SK" sz="1800" dirty="0" err="1"/>
              <a:t>One</a:t>
            </a:r>
            <a:r>
              <a:rPr lang="sk-SK" sz="1800" dirty="0"/>
              <a:t>-Hot </a:t>
            </a:r>
            <a:r>
              <a:rPr lang="en-US" sz="1800" dirty="0"/>
              <a:t>(</a:t>
            </a:r>
            <a:r>
              <a:rPr lang="en-US" sz="1800" dirty="0" err="1"/>
              <a:t>jednorazové</a:t>
            </a:r>
            <a:r>
              <a:rPr lang="en-US" sz="1800" dirty="0"/>
              <a:t>)</a:t>
            </a:r>
            <a:r>
              <a:rPr lang="sk-SK" sz="1800" dirty="0"/>
              <a:t> kódovanie.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One-hot</a:t>
            </a:r>
            <a:r>
              <a:rPr lang="sk-SK" sz="1800" dirty="0"/>
              <a:t> kódovanie nám umožňuje premeniť nominálne kategorické údaje na vlastnosti s číselnými hodnotami, zatiaľ čo matematicky neimplikujú žiadny ordinálny vzťah medzi triedami.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CB714F4-3915-418B-917C-BDC31C4C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96" y="4030682"/>
            <a:ext cx="793543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D8E55D-C32E-472A-9D15-754435BC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ML(machine learning) V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(python)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0847D8D-F9B5-4FA6-8726-7E849483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90993"/>
            <a:ext cx="6458851" cy="2114845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5681D33-C812-402D-8F49-5C698D625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874216"/>
            <a:ext cx="7943533" cy="28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1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6FA41-5575-490E-A8B9-B7DCDD50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AA7EFAF-01F0-4EC5-A527-22D45AC4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47560"/>
            <a:ext cx="9906000" cy="2980020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488180F-1EE6-435F-961E-A8D140E1F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48" y="1737570"/>
            <a:ext cx="5460063" cy="49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2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90866-9988-4F93-B05F-CFFE711C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78D623BE-7539-4665-8281-4DC85005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2" y="211512"/>
            <a:ext cx="6184614" cy="403082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30311BF-7433-495B-9916-D68442C4D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72" y="3037763"/>
            <a:ext cx="8168119" cy="36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6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A2527-B31D-4CD7-BD13-60FB1292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EAB993B-A03D-4DC5-A926-257FC5C00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17" y="890243"/>
            <a:ext cx="8754590" cy="5077513"/>
          </a:xfrm>
        </p:spPr>
      </p:pic>
    </p:spTree>
    <p:extLst>
      <p:ext uri="{BB962C8B-B14F-4D97-AF65-F5344CB8AC3E}">
        <p14:creationId xmlns:p14="http://schemas.microsoft.com/office/powerpoint/2010/main" val="53952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D9B8A4-6811-41A8-A575-F133C8D0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316" y="1276177"/>
            <a:ext cx="3701610" cy="3124201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- </a:t>
            </a:r>
            <a:r>
              <a:rPr lang="pl-PL" dirty="0"/>
              <a:t>normalizuje naše hodnoty na štandardný rozsah (0 až 1)</a:t>
            </a:r>
            <a:endParaRPr lang="en-US" dirty="0"/>
          </a:p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3FE78DD-BCBE-47A4-A0D2-57F548A0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7" y="1276177"/>
            <a:ext cx="5169578" cy="25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8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E20385-5EE4-4D94-8D38-EB83B332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7" y="1693876"/>
            <a:ext cx="7155808" cy="4933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/>
              <a:t>Najprv musíme vedieť ako funguje lineárna regresia</a:t>
            </a:r>
            <a:r>
              <a:rPr lang="en-US" b="1" dirty="0"/>
              <a:t>:</a:t>
            </a:r>
            <a:endParaRPr lang="sk-SK" b="1" dirty="0"/>
          </a:p>
          <a:p>
            <a:r>
              <a:rPr lang="sk-SK" dirty="0">
                <a:effectLst/>
              </a:rPr>
              <a:t>Lineárna regresia hľadá najlepšiu regresnú priamku pomocou techniky minimalizácie súčtu chýb na druhú</a:t>
            </a:r>
          </a:p>
          <a:p>
            <a:r>
              <a:rPr lang="sk-SK" dirty="0">
                <a:effectLst/>
              </a:rPr>
              <a:t>V tomto kontexte je chyba technický termín, ktorý označuje rozdiel medzi skutočnou hodnotou dátového bodu a hodnotou predpovedanou regresnou priamkou</a:t>
            </a:r>
          </a:p>
          <a:p>
            <a:r>
              <a:rPr lang="sk-SK" dirty="0">
                <a:effectLst/>
              </a:rPr>
              <a:t>Súčet chýb na druhú sa označuje aj ako r</a:t>
            </a:r>
            <a:r>
              <a:rPr lang="sk-SK" baseline="30000" dirty="0">
                <a:effectLst/>
              </a:rPr>
              <a:t>2</a:t>
            </a:r>
          </a:p>
          <a:p>
            <a:r>
              <a:rPr lang="sk-SK" dirty="0">
                <a:effectLst/>
              </a:rPr>
              <a:t>Cieľom funkcie lineárnej regresie je čo najviac minimalizovať r</a:t>
            </a:r>
            <a:r>
              <a:rPr lang="sk-SK" baseline="30000" dirty="0">
                <a:effectLst/>
              </a:rPr>
              <a:t>2</a:t>
            </a:r>
            <a:r>
              <a:rPr lang="sk-SK" dirty="0">
                <a:effectLst/>
              </a:rPr>
              <a:t>, teda čo najviac priblížiť jeho hodnotu k nule</a:t>
            </a:r>
          </a:p>
          <a:p>
            <a:r>
              <a:rPr lang="sk-SK" dirty="0">
                <a:effectLst/>
              </a:rPr>
              <a:t>Pomocou hodnoty r</a:t>
            </a:r>
            <a:r>
              <a:rPr lang="sk-SK" baseline="30000" dirty="0">
                <a:effectLst/>
              </a:rPr>
              <a:t>2</a:t>
            </a:r>
            <a:r>
              <a:rPr lang="sk-SK" dirty="0">
                <a:effectLst/>
              </a:rPr>
              <a:t> sa taktiež určuje úspešnosť lineárnej regresie, čo sa pri predchádzajúcich klasifikačných algoritmoch robilo pomocou techniky krížovej validácie</a:t>
            </a:r>
          </a:p>
          <a:p>
            <a:pPr marL="0" indent="0">
              <a:buNone/>
            </a:pPr>
            <a:r>
              <a:rPr lang="sk-SK" b="1" dirty="0">
                <a:effectLst/>
              </a:rPr>
              <a:t>Napríklad – </a:t>
            </a:r>
            <a:r>
              <a:rPr lang="sk-SK" b="1" dirty="0" err="1">
                <a:effectLst/>
              </a:rPr>
              <a:t>logits</a:t>
            </a:r>
            <a:r>
              <a:rPr lang="en-US" b="1" dirty="0">
                <a:effectLst/>
              </a:rPr>
              <a:t>(</a:t>
            </a:r>
            <a:r>
              <a:rPr lang="sk-SK" b="1" dirty="0">
                <a:effectLst/>
              </a:rPr>
              <a:t>červená čiara</a:t>
            </a:r>
            <a:r>
              <a:rPr lang="en-US" b="1" dirty="0">
                <a:effectLst/>
              </a:rPr>
              <a:t>)</a:t>
            </a:r>
            <a:r>
              <a:rPr lang="sk-SK" b="1" dirty="0">
                <a:effectLst/>
              </a:rPr>
              <a:t> a </a:t>
            </a:r>
            <a:r>
              <a:rPr lang="sk-SK" b="1" dirty="0" err="1">
                <a:effectLst/>
              </a:rPr>
              <a:t>dataset</a:t>
            </a:r>
            <a:r>
              <a:rPr lang="en-US" b="1" dirty="0">
                <a:effectLst/>
              </a:rPr>
              <a:t>(</a:t>
            </a:r>
            <a:r>
              <a:rPr lang="sk-SK" b="1" dirty="0">
                <a:effectLst/>
              </a:rPr>
              <a:t>m</a:t>
            </a:r>
            <a:r>
              <a:rPr lang="en-US" b="1" dirty="0" err="1">
                <a:effectLst/>
              </a:rPr>
              <a:t>odr</a:t>
            </a:r>
            <a:r>
              <a:rPr lang="sk-SK" b="1" dirty="0">
                <a:effectLst/>
              </a:rPr>
              <a:t>é bodky</a:t>
            </a:r>
            <a:r>
              <a:rPr lang="en-US" b="1" dirty="0">
                <a:effectLst/>
              </a:rPr>
              <a:t>)</a:t>
            </a:r>
            <a:endParaRPr lang="sk-SK" b="1" dirty="0">
              <a:effectLst/>
            </a:endParaRPr>
          </a:p>
          <a:p>
            <a:r>
              <a:rPr lang="sk-SK" dirty="0">
                <a:effectLst/>
              </a:rPr>
              <a:t>Na zistenie chýb</a:t>
            </a:r>
            <a:r>
              <a:rPr lang="en-US" dirty="0">
                <a:effectLst/>
              </a:rPr>
              <a:t>(cost/errors)</a:t>
            </a:r>
            <a:r>
              <a:rPr lang="sk-SK" dirty="0">
                <a:effectLst/>
              </a:rPr>
              <a:t> musí</a:t>
            </a:r>
            <a:r>
              <a:rPr lang="en-US" dirty="0">
                <a:effectLst/>
              </a:rPr>
              <a:t>m</a:t>
            </a:r>
            <a:r>
              <a:rPr lang="sk-SK" dirty="0">
                <a:effectLst/>
              </a:rPr>
              <a:t>e odčítať celú hodnotu modrých bodov červenou čiarou</a:t>
            </a:r>
            <a:endParaRPr lang="en-US" dirty="0">
              <a:effectLst/>
            </a:endParaRPr>
          </a:p>
          <a:p>
            <a:r>
              <a:rPr lang="sk-SK" dirty="0">
                <a:effectLst/>
              </a:rPr>
              <a:t>Ďalej </a:t>
            </a:r>
            <a:r>
              <a:rPr lang="en-US" dirty="0">
                <a:effectLst/>
              </a:rPr>
              <a:t>zo </a:t>
            </a:r>
            <a:r>
              <a:rPr lang="sk-SK" dirty="0">
                <a:effectLst/>
              </a:rPr>
              <a:t>všetkých nájdených vzdialeností spravíme priemer</a:t>
            </a:r>
            <a:endParaRPr lang="en-US" dirty="0">
              <a:effectLst/>
            </a:endParaRPr>
          </a:p>
          <a:p>
            <a:r>
              <a:rPr lang="sk-SK" dirty="0">
                <a:effectLst/>
              </a:rPr>
              <a:t>Pre dobrú pred</a:t>
            </a:r>
            <a:r>
              <a:rPr lang="en-US" dirty="0" err="1">
                <a:effectLst/>
              </a:rPr>
              <a:t>ikciu</a:t>
            </a:r>
            <a:r>
              <a:rPr lang="sk-SK" dirty="0">
                <a:effectLst/>
              </a:rPr>
              <a:t> musí byť táto priemerná vzdialenosť červenej čiary a modrej bodky minimálna hodnota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8C51A8B-AE20-4F4E-A881-F92F3666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7" y="483765"/>
            <a:ext cx="9905998" cy="1030447"/>
          </a:xfrm>
        </p:spPr>
        <p:txBody>
          <a:bodyPr/>
          <a:lstStyle/>
          <a:p>
            <a:r>
              <a:rPr lang="en-US" dirty="0"/>
              <a:t>CROSS ENTROPY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83F8C18-7D74-404B-963D-85879013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64" y="2577165"/>
            <a:ext cx="4116350" cy="26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1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Sieť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eť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eť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TM03457485[[fn=Sieťka]]</Template>
  <TotalTime>275</TotalTime>
  <Words>728</Words>
  <Application>Microsoft Office PowerPoint</Application>
  <PresentationFormat>Širokouhlá</PresentationFormat>
  <Paragraphs>57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Sieťka</vt:lpstr>
      <vt:lpstr>Zoo Animal Classification</vt:lpstr>
      <vt:lpstr>Čo je to ANN(Artificial Neural Network) a SLP(Single Layer Perceptron)?</vt:lpstr>
      <vt:lpstr>One-Hot Encoding </vt:lpstr>
      <vt:lpstr>ML(machine learning) V programe jupyter (python)</vt:lpstr>
      <vt:lpstr>Prezentácia programu PowerPoint</vt:lpstr>
      <vt:lpstr>Prezentácia programu PowerPoint</vt:lpstr>
      <vt:lpstr>Prezentácia programu PowerPoint</vt:lpstr>
      <vt:lpstr>Prezentácia programu PowerPoint</vt:lpstr>
      <vt:lpstr>CROSS ENTROPY</vt:lpstr>
      <vt:lpstr>CROSS ENTROPY</vt:lpstr>
      <vt:lpstr>Gradient Descent Optimizer vs ADAM OPTIMIZER</vt:lpstr>
      <vt:lpstr>POROVNANIE: original vs Prediction data</vt:lpstr>
      <vt:lpstr>ACTIVATE MODEL</vt:lpstr>
      <vt:lpstr>Prezentácia programu PowerPoint</vt:lpstr>
      <vt:lpstr>POROVNANIE VÝSLEDKOV</vt:lpstr>
      <vt:lpstr>zdroje</vt:lpstr>
      <vt:lpstr>ĎAKUJEM ZA POZORNOSŤ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Animal Classification</dc:title>
  <dc:creator>Matt</dc:creator>
  <cp:lastModifiedBy>Matt</cp:lastModifiedBy>
  <cp:revision>31</cp:revision>
  <dcterms:created xsi:type="dcterms:W3CDTF">2020-04-27T13:12:11Z</dcterms:created>
  <dcterms:modified xsi:type="dcterms:W3CDTF">2020-04-28T08:21:50Z</dcterms:modified>
</cp:coreProperties>
</file>