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72" r:id="rId15"/>
    <p:sldId id="270" r:id="rId16"/>
    <p:sldId id="268" r:id="rId17"/>
    <p:sldId id="271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07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00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2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20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0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268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415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1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0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1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2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4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52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01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B7E7B0-E39C-45C8-8D05-17A1D38088B6}" type="datetimeFigureOut">
              <a:rPr lang="sk-SK" smtClean="0"/>
              <a:t>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25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zoo-animal-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nasirml.wordpress.com/2017/11/19/single-layer-perceptron-in-tensorflow/" TargetMode="External"/><Relationship Id="rId13" Type="http://schemas.openxmlformats.org/officeDocument/2006/relationships/hyperlink" Target="https://seaborn.pydata.org/generated/seaborn.heatmap.html" TargetMode="External"/><Relationship Id="rId3" Type="http://schemas.openxmlformats.org/officeDocument/2006/relationships/hyperlink" Target="https://www.tensorflow.org/api_docs/python/tf/reshape" TargetMode="External"/><Relationship Id="rId7" Type="http://schemas.openxmlformats.org/officeDocument/2006/relationships/hyperlink" Target="https://www.javatpoint.com/single-layer-perceptron-in-tensorflow" TargetMode="External"/><Relationship Id="rId12" Type="http://schemas.openxmlformats.org/officeDocument/2006/relationships/hyperlink" Target="https://seaborn.pydata.org/examples/many_pairwise_correlations.html" TargetMode="External"/><Relationship Id="rId2" Type="http://schemas.openxmlformats.org/officeDocument/2006/relationships/hyperlink" Target="https://www.tutorialspoint.com/tensorflow/tensorflow_single_layer_perceptr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api_docs/python/tf/compat/v1/train/AdamOptimizer" TargetMode="External"/><Relationship Id="rId11" Type="http://schemas.openxmlformats.org/officeDocument/2006/relationships/hyperlink" Target="https://smnd.sk/mcibula/alg/linreg.html" TargetMode="External"/><Relationship Id="rId5" Type="http://schemas.openxmlformats.org/officeDocument/2006/relationships/hyperlink" Target="https://www.tensorflow.org/api_docs/python/tf/compat/v1/train/GradientDescentOptimizer" TargetMode="External"/><Relationship Id="rId10" Type="http://schemas.openxmlformats.org/officeDocument/2006/relationships/hyperlink" Target="https://databricks.com/tensorflow/training-and-convergence" TargetMode="External"/><Relationship Id="rId4" Type="http://schemas.openxmlformats.org/officeDocument/2006/relationships/hyperlink" Target="https://www.tensorflow.org/api_docs/python/tf/one_hot" TargetMode="External"/><Relationship Id="rId9" Type="http://schemas.openxmlformats.org/officeDocument/2006/relationships/hyperlink" Target="https://medium.com/@jaschaephraim/elementary-neural-networks-with-tensorflow-c2593ad3d60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B768F-33BA-4C97-A907-DE1CFF4C8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effectLst/>
                <a:hlinkClick r:id="rId2"/>
              </a:rPr>
              <a:t>Zoo </a:t>
            </a:r>
            <a:r>
              <a:rPr lang="sk-SK" dirty="0" err="1">
                <a:effectLst/>
                <a:hlinkClick r:id="rId2"/>
              </a:rPr>
              <a:t>Animal</a:t>
            </a:r>
            <a:r>
              <a:rPr lang="sk-SK" dirty="0">
                <a:effectLst/>
                <a:hlinkClick r:id="rId2"/>
              </a:rPr>
              <a:t> </a:t>
            </a:r>
            <a:r>
              <a:rPr lang="sk-SK" dirty="0" err="1">
                <a:effectLst/>
                <a:hlinkClick r:id="rId2"/>
              </a:rPr>
              <a:t>Classification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C635AA-4862-4313-B65F-6406483D0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D07E9A-DAC0-4A3A-97B5-EA5A4E807A34}"/>
              </a:ext>
            </a:extLst>
          </p:cNvPr>
          <p:cNvSpPr txBox="1"/>
          <p:nvPr/>
        </p:nvSpPr>
        <p:spPr>
          <a:xfrm>
            <a:off x="10125231" y="61811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Bc. </a:t>
            </a:r>
            <a:r>
              <a:rPr lang="en-US" dirty="0"/>
              <a:t>Mat</a:t>
            </a:r>
            <a:r>
              <a:rPr lang="sk-SK" dirty="0" err="1"/>
              <a:t>úš</a:t>
            </a:r>
            <a:r>
              <a:rPr lang="sk-SK" dirty="0"/>
              <a:t> </a:t>
            </a:r>
            <a:r>
              <a:rPr lang="sk-SK" dirty="0" err="1"/>
              <a:t>Vaš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51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D9B8A4-6811-41A8-A575-F133C8D0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646" y="1385234"/>
            <a:ext cx="3701610" cy="3124201"/>
          </a:xfrm>
        </p:spPr>
        <p:txBody>
          <a:bodyPr/>
          <a:lstStyle/>
          <a:p>
            <a:r>
              <a:rPr lang="en-US" b="1" dirty="0" err="1"/>
              <a:t>Softmax</a:t>
            </a:r>
            <a:r>
              <a:rPr lang="en-US" dirty="0"/>
              <a:t> - </a:t>
            </a:r>
            <a:r>
              <a:rPr lang="pl-PL" dirty="0"/>
              <a:t>normalizuje naše hodnoty na štandardný rozsah (0 až 1)</a:t>
            </a:r>
            <a:endParaRPr lang="en-US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3FE78DD-BCBE-47A4-A0D2-57F548A0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2" y="1385234"/>
            <a:ext cx="5169578" cy="25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20385-5EE4-4D94-8D38-EB83B332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7" y="1693876"/>
            <a:ext cx="7155808" cy="4933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/>
              <a:t>Najprv musíme vedieť ako funguje lineárna regresia</a:t>
            </a:r>
            <a:r>
              <a:rPr lang="en-US" b="1" dirty="0"/>
              <a:t>:</a:t>
            </a:r>
            <a:endParaRPr lang="sk-SK" b="1" dirty="0"/>
          </a:p>
          <a:p>
            <a:r>
              <a:rPr lang="sk-SK" dirty="0">
                <a:effectLst/>
              </a:rPr>
              <a:t>Lineárna regresia hľadá najlepšiu regresnú priamku pomocou techniky minimalizácie súčtu chýb na druhú</a:t>
            </a:r>
          </a:p>
          <a:p>
            <a:r>
              <a:rPr lang="sk-SK" dirty="0">
                <a:effectLst/>
              </a:rPr>
              <a:t>V tomto kontexte je chyba technický termín, ktorý označuje rozdiel medzi skutočnou hodnotou dátového bodu a hodnotou predpovedanou regresnou priamkou</a:t>
            </a:r>
          </a:p>
          <a:p>
            <a:r>
              <a:rPr lang="sk-SK" dirty="0">
                <a:effectLst/>
              </a:rPr>
              <a:t>Súčet chýb na druhú sa označuje aj ako r</a:t>
            </a:r>
            <a:r>
              <a:rPr lang="sk-SK" baseline="30000" dirty="0">
                <a:effectLst/>
              </a:rPr>
              <a:t>2</a:t>
            </a:r>
          </a:p>
          <a:p>
            <a:r>
              <a:rPr lang="sk-SK" dirty="0">
                <a:effectLst/>
              </a:rPr>
              <a:t>Cieľom funkcie lineárnej regresie je čo najviac minimalizovať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, teda čo najviac priblížiť jeho hodnotu k nule</a:t>
            </a:r>
          </a:p>
          <a:p>
            <a:r>
              <a:rPr lang="sk-SK" dirty="0">
                <a:effectLst/>
              </a:rPr>
              <a:t>Pomocou hodnoty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 sa taktiež určuje úspešnosť lineárnej regresie, čo sa pri predchádzajúcich klasifikačných algoritmoch robilo pomocou techniky krížovej validácie</a:t>
            </a:r>
          </a:p>
          <a:p>
            <a:pPr marL="0" indent="0">
              <a:buNone/>
            </a:pPr>
            <a:r>
              <a:rPr lang="sk-SK" b="1" dirty="0">
                <a:effectLst/>
              </a:rPr>
              <a:t>Napríklad – </a:t>
            </a:r>
            <a:r>
              <a:rPr lang="sk-SK" b="1" dirty="0" err="1">
                <a:effectLst/>
              </a:rPr>
              <a:t>logits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červená čiara</a:t>
            </a:r>
            <a:r>
              <a:rPr lang="en-US" b="1" dirty="0">
                <a:effectLst/>
              </a:rPr>
              <a:t>)</a:t>
            </a:r>
            <a:r>
              <a:rPr lang="sk-SK" b="1" dirty="0">
                <a:effectLst/>
              </a:rPr>
              <a:t> a </a:t>
            </a:r>
            <a:r>
              <a:rPr lang="sk-SK" b="1" dirty="0" err="1">
                <a:effectLst/>
              </a:rPr>
              <a:t>dataset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m</a:t>
            </a:r>
            <a:r>
              <a:rPr lang="en-US" b="1" dirty="0" err="1">
                <a:effectLst/>
              </a:rPr>
              <a:t>odr</a:t>
            </a:r>
            <a:r>
              <a:rPr lang="sk-SK" b="1" dirty="0">
                <a:effectLst/>
              </a:rPr>
              <a:t>é bodky</a:t>
            </a:r>
            <a:r>
              <a:rPr lang="en-US" b="1" dirty="0">
                <a:effectLst/>
              </a:rPr>
              <a:t>)</a:t>
            </a:r>
            <a:endParaRPr lang="sk-SK" b="1" dirty="0">
              <a:effectLst/>
            </a:endParaRPr>
          </a:p>
          <a:p>
            <a:r>
              <a:rPr lang="sk-SK" dirty="0">
                <a:effectLst/>
              </a:rPr>
              <a:t>Na zistenie chýb</a:t>
            </a:r>
            <a:r>
              <a:rPr lang="en-US" dirty="0">
                <a:effectLst/>
              </a:rPr>
              <a:t>(cost/errors)</a:t>
            </a:r>
            <a:r>
              <a:rPr lang="sk-SK" dirty="0">
                <a:effectLst/>
              </a:rPr>
              <a:t> musí</a:t>
            </a:r>
            <a:r>
              <a:rPr lang="en-US" dirty="0">
                <a:effectLst/>
              </a:rPr>
              <a:t>m</a:t>
            </a:r>
            <a:r>
              <a:rPr lang="sk-SK" dirty="0">
                <a:effectLst/>
              </a:rPr>
              <a:t>e odčítať celú hodnotu modrých bodov červenou čiarou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Ďalej </a:t>
            </a:r>
            <a:r>
              <a:rPr lang="en-US" dirty="0">
                <a:effectLst/>
              </a:rPr>
              <a:t>zo </a:t>
            </a:r>
            <a:r>
              <a:rPr lang="sk-SK" dirty="0">
                <a:effectLst/>
              </a:rPr>
              <a:t>všetkých nájdených vzdialeností spravíme priemer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Pre dobrú pred</a:t>
            </a:r>
            <a:r>
              <a:rPr lang="en-US" dirty="0" err="1">
                <a:effectLst/>
              </a:rPr>
              <a:t>ikciu</a:t>
            </a:r>
            <a:r>
              <a:rPr lang="sk-SK" dirty="0">
                <a:effectLst/>
              </a:rPr>
              <a:t> musí byť táto priemerná vzdialenosť červenej čiary a modrej bodky minimálna hodnota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8C51A8B-AE20-4F4E-A881-F92F3666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7" y="483765"/>
            <a:ext cx="9905998" cy="1030447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83F8C18-7D74-404B-963D-85879013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4" y="2108606"/>
            <a:ext cx="4116350" cy="26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E50B1-4D08-466F-84C6-2AC9E888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7923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6BAD2A4-7163-487A-9752-59C47A6A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80945"/>
            <a:ext cx="7649643" cy="1648055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41116960-91B5-4605-94A2-C7575B4A3F14}"/>
              </a:ext>
            </a:extLst>
          </p:cNvPr>
          <p:cNvSpPr txBox="1">
            <a:spLocks/>
          </p:cNvSpPr>
          <p:nvPr/>
        </p:nvSpPr>
        <p:spPr>
          <a:xfrm>
            <a:off x="1141413" y="3038244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Krížová entropia sa môže použiť na definovanie stratovej funkcie (nákladovej funkcie) pri strojovom učení a optimalizácii</a:t>
            </a:r>
            <a:endParaRPr lang="en-US" dirty="0"/>
          </a:p>
          <a:p>
            <a:r>
              <a:rPr lang="sk-SK" dirty="0"/>
              <a:t>Je definovaná na rozdelení pravdepodobnosti, nie na jednotlivých hodnotách</a:t>
            </a:r>
          </a:p>
          <a:p>
            <a:r>
              <a:rPr lang="sk-SK" dirty="0"/>
              <a:t>Funguje pre klasifikáciu, pretože výstup </a:t>
            </a:r>
            <a:r>
              <a:rPr lang="sk-SK" dirty="0" err="1"/>
              <a:t>klasifikátora</a:t>
            </a:r>
            <a:r>
              <a:rPr lang="sk-SK" dirty="0"/>
              <a:t> je (často) rozdelenie pravdepodobnosti cez o</a:t>
            </a:r>
            <a:r>
              <a:rPr lang="en-US" dirty="0" err="1"/>
              <a:t>zna</a:t>
            </a:r>
            <a:r>
              <a:rPr lang="sk-SK" dirty="0" err="1"/>
              <a:t>čenie</a:t>
            </a:r>
            <a:r>
              <a:rPr lang="sk-SK" dirty="0"/>
              <a:t> triedy</a:t>
            </a:r>
          </a:p>
        </p:txBody>
      </p:sp>
    </p:spTree>
    <p:extLst>
      <p:ext uri="{BB962C8B-B14F-4D97-AF65-F5344CB8AC3E}">
        <p14:creationId xmlns:p14="http://schemas.microsoft.com/office/powerpoint/2010/main" val="27486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3B59E-7850-4F3B-8AB8-37DC432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effectLst/>
              </a:rPr>
              <a:t>Gradient </a:t>
            </a:r>
            <a:r>
              <a:rPr lang="sk-SK" sz="2800" dirty="0" err="1">
                <a:effectLst/>
              </a:rPr>
              <a:t>Descent</a:t>
            </a:r>
            <a:r>
              <a:rPr lang="sk-SK" sz="2800" dirty="0">
                <a:effectLst/>
              </a:rPr>
              <a:t> </a:t>
            </a:r>
            <a:r>
              <a:rPr lang="sk-SK" sz="2800" dirty="0" err="1">
                <a:effectLst/>
              </a:rPr>
              <a:t>Optimizer</a:t>
            </a:r>
            <a:r>
              <a:rPr lang="en-US" sz="2800" dirty="0">
                <a:effectLst/>
              </a:rPr>
              <a:t> vs ADAM OPTIMIZER</a:t>
            </a:r>
            <a:endParaRPr lang="sk-SK" sz="2800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47B5D29D-2033-4269-B498-AC617A4A0D82}"/>
              </a:ext>
            </a:extLst>
          </p:cNvPr>
          <p:cNvSpPr txBox="1">
            <a:spLocks/>
          </p:cNvSpPr>
          <p:nvPr/>
        </p:nvSpPr>
        <p:spPr>
          <a:xfrm>
            <a:off x="1141413" y="1182834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V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veľa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optimalizačných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metód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GradientDescent</a:t>
            </a:r>
            <a:r>
              <a:rPr lang="en-US" dirty="0">
                <a:effectLst/>
              </a:rPr>
              <a:t>, Adam, </a:t>
            </a:r>
            <a:r>
              <a:rPr lang="en-US" dirty="0" err="1">
                <a:effectLst/>
              </a:rPr>
              <a:t>RMSProp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atď</a:t>
            </a:r>
            <a:r>
              <a:rPr lang="en-US" dirty="0">
                <a:effectLst/>
              </a:rPr>
              <a:t>.)</a:t>
            </a:r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EF0DBBD-9B69-40C1-BAF0-64889BCD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9" y="3426903"/>
            <a:ext cx="6716062" cy="12955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F97C80C-D104-446D-B803-CF0C70AC7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9" y="4952819"/>
            <a:ext cx="681132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EF063-A476-4C9D-95C3-C98BE18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POROVNANIE: original vs Prediction data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F7704FD-3396-46B6-9B39-4D21B24F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3" y="2616329"/>
            <a:ext cx="10374697" cy="1625342"/>
          </a:xfrm>
        </p:spPr>
      </p:pic>
    </p:spTree>
    <p:extLst>
      <p:ext uri="{BB962C8B-B14F-4D97-AF65-F5344CB8AC3E}">
        <p14:creationId xmlns:p14="http://schemas.microsoft.com/office/powerpoint/2010/main" val="113466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5EF4FF-CD08-43FF-9660-A1ACC9A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9817"/>
            <a:ext cx="9905998" cy="1905000"/>
          </a:xfrm>
        </p:spPr>
        <p:txBody>
          <a:bodyPr/>
          <a:lstStyle/>
          <a:p>
            <a:r>
              <a:rPr lang="en-US" dirty="0"/>
              <a:t>ACTIVATE MODEL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46C01AD-EE59-46AC-89D5-E325AE103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21" y="1648786"/>
            <a:ext cx="8492158" cy="4737650"/>
          </a:xfrm>
        </p:spPr>
      </p:pic>
    </p:spTree>
    <p:extLst>
      <p:ext uri="{BB962C8B-B14F-4D97-AF65-F5344CB8AC3E}">
        <p14:creationId xmlns:p14="http://schemas.microsoft.com/office/powerpoint/2010/main" val="296212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D401B41C-5F4C-49C8-B78B-8A2A54465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3" y="2147702"/>
            <a:ext cx="4674166" cy="3909028"/>
          </a:xfr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018F8E2B-7BD5-41D1-9CF4-F64D2AB52DCB}"/>
              </a:ext>
            </a:extLst>
          </p:cNvPr>
          <p:cNvSpPr txBox="1">
            <a:spLocks/>
          </p:cNvSpPr>
          <p:nvPr/>
        </p:nvSpPr>
        <p:spPr>
          <a:xfrm>
            <a:off x="1378212" y="242702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2800" dirty="0">
                <a:effectLst/>
              </a:rPr>
              <a:t>Gradient </a:t>
            </a:r>
            <a:r>
              <a:rPr lang="sk-SK" sz="2800" dirty="0" err="1">
                <a:effectLst/>
              </a:rPr>
              <a:t>Descent</a:t>
            </a:r>
            <a:r>
              <a:rPr lang="sk-SK" sz="2800" dirty="0">
                <a:effectLst/>
              </a:rPr>
              <a:t> </a:t>
            </a:r>
            <a:r>
              <a:rPr lang="sk-SK" sz="2800" dirty="0" err="1">
                <a:effectLst/>
              </a:rPr>
              <a:t>Optimizer</a:t>
            </a:r>
            <a:r>
              <a:rPr lang="en-US" sz="2800" dirty="0">
                <a:effectLst/>
              </a:rPr>
              <a:t> vs ADAM OPTIMIZER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2D6BA74-39CB-4FC2-BBBD-159370EA4908}"/>
              </a:ext>
            </a:extLst>
          </p:cNvPr>
          <p:cNvSpPr txBox="1"/>
          <p:nvPr/>
        </p:nvSpPr>
        <p:spPr>
          <a:xfrm>
            <a:off x="1378212" y="6056730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OPTIMIZER</a:t>
            </a:r>
            <a:endParaRPr lang="sk-SK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AEB12669-0C3E-4F0F-8F81-0B6AB1E9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45" y="2147702"/>
            <a:ext cx="4674166" cy="3909028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D79B68B4-DDE0-4359-8290-F5C1F4798D37}"/>
              </a:ext>
            </a:extLst>
          </p:cNvPr>
          <p:cNvSpPr txBox="1"/>
          <p:nvPr/>
        </p:nvSpPr>
        <p:spPr>
          <a:xfrm>
            <a:off x="7812600" y="604843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71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A1B49-BF61-456E-8FB0-4770E9E3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34" y="-75674"/>
            <a:ext cx="8203922" cy="1098958"/>
          </a:xfrm>
        </p:spPr>
        <p:txBody>
          <a:bodyPr/>
          <a:lstStyle/>
          <a:p>
            <a:r>
              <a:rPr lang="en-US" dirty="0"/>
              <a:t>POROVNANIE V</a:t>
            </a:r>
            <a:r>
              <a:rPr lang="sk-SK" dirty="0"/>
              <a:t>ÝSLEDKOV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8CA1B09-7FF7-49B2-A33C-35EDA609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0" y="1278608"/>
            <a:ext cx="3370177" cy="156526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9BC87AB-0952-45BF-83C0-7E5CF1E70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69" y="953730"/>
            <a:ext cx="2390351" cy="54680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6AA8DE3F-D39B-4DB1-9A14-2FCAD31BC359}"/>
              </a:ext>
            </a:extLst>
          </p:cNvPr>
          <p:cNvSpPr txBox="1"/>
          <p:nvPr/>
        </p:nvSpPr>
        <p:spPr>
          <a:xfrm>
            <a:off x="5118750" y="6417537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OPTIMIZER</a:t>
            </a:r>
            <a:endParaRPr lang="sk-SK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58560674-9ADF-4718-87B9-07368FE03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53" y="953730"/>
            <a:ext cx="2408989" cy="5468022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8060466E-5F95-4316-AC6B-E9FAA15EDEEA}"/>
              </a:ext>
            </a:extLst>
          </p:cNvPr>
          <p:cNvSpPr txBox="1"/>
          <p:nvPr/>
        </p:nvSpPr>
        <p:spPr>
          <a:xfrm>
            <a:off x="9073919" y="641753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804BA47-137E-4E0A-9668-D1E51C343670}"/>
              </a:ext>
            </a:extLst>
          </p:cNvPr>
          <p:cNvSpPr txBox="1"/>
          <p:nvPr/>
        </p:nvSpPr>
        <p:spPr>
          <a:xfrm>
            <a:off x="155979" y="3099192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bez ohľadu na to, aké bolo moje nastavenie, </a:t>
            </a:r>
            <a:br>
              <a:rPr lang="en-US" dirty="0"/>
            </a:br>
            <a:r>
              <a:rPr lang="sk-SK" dirty="0"/>
              <a:t>chyba s</a:t>
            </a:r>
            <a:r>
              <a:rPr lang="en-US" dirty="0"/>
              <a:t> </a:t>
            </a:r>
            <a:r>
              <a:rPr lang="sk-SK" dirty="0"/>
              <a:t>Gradient</a:t>
            </a:r>
            <a:r>
              <a:rPr lang="en-US" dirty="0"/>
              <a:t>Descent</a:t>
            </a:r>
            <a:r>
              <a:rPr lang="sk-SK" dirty="0" err="1"/>
              <a:t>Optimizer</a:t>
            </a:r>
            <a:r>
              <a:rPr lang="sk-SK" dirty="0"/>
              <a:t> </a:t>
            </a:r>
            <a:br>
              <a:rPr lang="en-US" dirty="0"/>
            </a:br>
            <a:r>
              <a:rPr lang="sk-SK" dirty="0"/>
              <a:t>klesala oveľa pomalšie ako</a:t>
            </a:r>
            <a:r>
              <a:rPr lang="en-US" dirty="0"/>
              <a:t> </a:t>
            </a:r>
            <a:r>
              <a:rPr lang="sk-SK" dirty="0" err="1"/>
              <a:t>AdamOptimizer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sk-SK" dirty="0"/>
              <a:t> skutočnosti </a:t>
            </a:r>
            <a:r>
              <a:rPr lang="sk-SK" dirty="0" err="1"/>
              <a:t>AdamOptimizer</a:t>
            </a:r>
            <a:r>
              <a:rPr lang="sk-SK" dirty="0"/>
              <a:t> priniesol skutočne dobré výsledky už po </a:t>
            </a:r>
            <a:r>
              <a:rPr lang="en-US" dirty="0"/>
              <a:t>1</a:t>
            </a:r>
            <a:r>
              <a:rPr lang="sk-SK" dirty="0"/>
              <a:t>00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sk-SK" dirty="0" err="1"/>
              <a:t>áciach</a:t>
            </a:r>
            <a:r>
              <a:rPr lang="sk-SK" dirty="0"/>
              <a:t> (v závislosti od miery vzdelávania, kde pri 0.01 mal najlepšie výsledky), zatiaľ čo </a:t>
            </a:r>
            <a:r>
              <a:rPr lang="sk-SK" dirty="0" err="1"/>
              <a:t>GradientDescentOptimizer</a:t>
            </a:r>
            <a:r>
              <a:rPr lang="sk-SK" dirty="0"/>
              <a:t> vždy potreboval viac ako </a:t>
            </a:r>
            <a:r>
              <a:rPr lang="en-US" dirty="0"/>
              <a:t>800-1000 </a:t>
            </a:r>
            <a:r>
              <a:rPr lang="en-US" dirty="0" err="1"/>
              <a:t>iter</a:t>
            </a:r>
            <a:r>
              <a:rPr lang="sk-SK" dirty="0" err="1"/>
              <a:t>ácií</a:t>
            </a:r>
            <a:r>
              <a:rPr lang="sk-SK" dirty="0"/>
              <a:t> bez ohľadu na to, č</a:t>
            </a:r>
            <a:r>
              <a:rPr lang="en-US" dirty="0" err="1"/>
              <a:t>i</a:t>
            </a:r>
            <a:r>
              <a:rPr lang="sk-SK" dirty="0"/>
              <a:t> </a:t>
            </a:r>
            <a:r>
              <a:rPr lang="en-US" dirty="0"/>
              <a:t>b</a:t>
            </a:r>
            <a:r>
              <a:rPr lang="sk-SK" dirty="0" err="1"/>
              <a:t>ol</a:t>
            </a:r>
            <a:r>
              <a:rPr lang="sk-SK" dirty="0"/>
              <a:t> použitý výpočet krížovej entropie alebo miera učenia</a:t>
            </a:r>
          </a:p>
        </p:txBody>
      </p:sp>
    </p:spTree>
    <p:extLst>
      <p:ext uri="{BB962C8B-B14F-4D97-AF65-F5344CB8AC3E}">
        <p14:creationId xmlns:p14="http://schemas.microsoft.com/office/powerpoint/2010/main" val="37739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43786-BEF0-47F2-8875-3A12DDA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D6B45B-449E-4961-804C-AB6BA6CF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356"/>
            <a:ext cx="9905998" cy="468944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https://www.tensorflow.org/about</a:t>
            </a:r>
          </a:p>
          <a:p>
            <a:r>
              <a:rPr lang="sk-SK" dirty="0">
                <a:hlinkClick r:id="rId3"/>
              </a:rPr>
              <a:t>https://www.tensorflow.org/api_docs/python/tf/reshape</a:t>
            </a:r>
            <a:endParaRPr lang="en-US" dirty="0"/>
          </a:p>
          <a:p>
            <a:r>
              <a:rPr lang="sk-SK" dirty="0">
                <a:hlinkClick r:id="rId4"/>
              </a:rPr>
              <a:t>https://www.tensorflow.org/api_docs/python/tf/one_hot</a:t>
            </a:r>
            <a:endParaRPr lang="sk-SK" dirty="0"/>
          </a:p>
          <a:p>
            <a:r>
              <a:rPr lang="sk-SK" dirty="0">
                <a:hlinkClick r:id="rId5"/>
              </a:rPr>
              <a:t>https://www.tensorflow.org/api_docs/python/tf/compat/v1/train/GradientDescentOptimizer</a:t>
            </a:r>
            <a:endParaRPr lang="sk-SK" dirty="0"/>
          </a:p>
          <a:p>
            <a:r>
              <a:rPr lang="sk-SK" dirty="0">
                <a:hlinkClick r:id="rId6"/>
              </a:rPr>
              <a:t>https://www.tensorflow.org/api_docs/python/tf/compat/v1/train/AdamOptimizer</a:t>
            </a:r>
            <a:endParaRPr lang="sk-SK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sk-SK" dirty="0">
                <a:hlinkClick r:id="rId2"/>
              </a:rPr>
              <a:t>https://www.tutorialspoint.com/tensorflow/tensorflow_single_layer_perceptron.htm</a:t>
            </a:r>
            <a:endParaRPr lang="sk-SK" dirty="0"/>
          </a:p>
          <a:p>
            <a:r>
              <a:rPr lang="sk-SK" dirty="0">
                <a:hlinkClick r:id="rId7"/>
              </a:rPr>
              <a:t>https://www.javatpoint.com/single-layer-perceptron-in-tensorflow</a:t>
            </a:r>
            <a:endParaRPr lang="sk-SK" dirty="0"/>
          </a:p>
          <a:p>
            <a:r>
              <a:rPr lang="sk-SK" dirty="0">
                <a:hlinkClick r:id="rId8"/>
              </a:rPr>
              <a:t>https://nasirml.wordpress.com/2017/11/19/single-layer-perceptron-in-tensorflow/</a:t>
            </a:r>
            <a:endParaRPr lang="sk-SK" dirty="0"/>
          </a:p>
          <a:p>
            <a:r>
              <a:rPr lang="sk-SK" dirty="0">
                <a:hlinkClick r:id="rId9"/>
              </a:rPr>
              <a:t>https://medium.com/@jaschaephraim/elementary-neural-networks-with-tensorflow-c2593ad3d60b</a:t>
            </a:r>
            <a:endParaRPr lang="en-US" dirty="0"/>
          </a:p>
          <a:p>
            <a:r>
              <a:rPr lang="sk-SK" dirty="0">
                <a:hlinkClick r:id="rId10"/>
              </a:rPr>
              <a:t>https://databricks.com/tensorflow/training-and-convergence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>
                <a:hlinkClick r:id="rId11"/>
              </a:rPr>
              <a:t>https://smnd.sk/mcibula/alg/linreg.html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12"/>
              </a:rPr>
              <a:t>https://seaborn.pydata.org/examples/many_pairwise_correlations.html</a:t>
            </a:r>
            <a:endParaRPr lang="sk-SK" dirty="0"/>
          </a:p>
          <a:p>
            <a:r>
              <a:rPr lang="sk-SK" dirty="0">
                <a:hlinkClick r:id="rId13"/>
              </a:rPr>
              <a:t>https://seaborn.pydata.org/generated/seaborn.heatmap.html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3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C318A-42DF-4778-A4AC-A4466632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7065"/>
            <a:ext cx="9905998" cy="1905000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8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95920D-E01A-4876-8C2B-14CB114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problematiky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C745A8-9427-4EB7-A8D4-CB5D431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Našou úlohou je naučiť NS klasifikovať zvieratá v ZOO</a:t>
            </a:r>
            <a:r>
              <a:rPr lang="en-US" dirty="0"/>
              <a:t> </a:t>
            </a:r>
            <a:r>
              <a:rPr lang="sk-SK" dirty="0"/>
              <a:t>o aký druh zvieraťa sa jedná na základe jeho vlastností </a:t>
            </a:r>
            <a:r>
              <a:rPr lang="en-US" dirty="0"/>
              <a:t>(</a:t>
            </a:r>
            <a:r>
              <a:rPr lang="sk-SK" dirty="0" err="1"/>
              <a:t>features</a:t>
            </a:r>
            <a:r>
              <a:rPr lang="en-US" dirty="0"/>
              <a:t>)</a:t>
            </a:r>
            <a:endParaRPr lang="sk-SK" dirty="0"/>
          </a:p>
          <a:p>
            <a:r>
              <a:rPr lang="sk-SK" dirty="0"/>
              <a:t>Máme </a:t>
            </a:r>
            <a:r>
              <a:rPr lang="en-US" dirty="0"/>
              <a:t>16 </a:t>
            </a:r>
            <a:r>
              <a:rPr lang="sk-SK" dirty="0"/>
              <a:t>druhov vlastností</a:t>
            </a:r>
            <a:r>
              <a:rPr lang="en-US" dirty="0"/>
              <a:t> </a:t>
            </a:r>
            <a:r>
              <a:rPr lang="sk-SK" dirty="0"/>
              <a:t>a </a:t>
            </a:r>
            <a:r>
              <a:rPr lang="en-US" dirty="0"/>
              <a:t>7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zvierat</a:t>
            </a:r>
            <a:endParaRPr lang="sk-SK" dirty="0"/>
          </a:p>
          <a:p>
            <a:r>
              <a:rPr lang="sk-SK" dirty="0"/>
              <a:t>Máme </a:t>
            </a:r>
            <a:r>
              <a:rPr lang="en-US" dirty="0"/>
              <a:t>100 </a:t>
            </a:r>
            <a:r>
              <a:rPr lang="en-US" dirty="0" err="1"/>
              <a:t>zvierat</a:t>
            </a:r>
            <a:r>
              <a:rPr lang="en-US" dirty="0"/>
              <a:t> (z</a:t>
            </a:r>
            <a:r>
              <a:rPr lang="sk-SK" dirty="0" err="1"/>
              <a:t>áz</a:t>
            </a:r>
            <a:r>
              <a:rPr lang="en-US" dirty="0" err="1"/>
              <a:t>namov</a:t>
            </a:r>
            <a:r>
              <a:rPr lang="en-US" dirty="0"/>
              <a:t>), </a:t>
            </a:r>
            <a:r>
              <a:rPr lang="en-US" dirty="0" err="1"/>
              <a:t>ktor</a:t>
            </a:r>
            <a:r>
              <a:rPr lang="sk-SK" dirty="0"/>
              <a:t>é sme si </a:t>
            </a:r>
            <a:r>
              <a:rPr lang="sk-SK" dirty="0" err="1"/>
              <a:t>ro</a:t>
            </a:r>
            <a:r>
              <a:rPr lang="en-US" dirty="0" err="1"/>
              <a:t>zdelili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tr</a:t>
            </a:r>
            <a:r>
              <a:rPr lang="sk-SK" dirty="0" err="1"/>
              <a:t>énovacie</a:t>
            </a:r>
            <a:r>
              <a:rPr lang="sk-SK" dirty="0"/>
              <a:t> a testovacie dáta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09BBA-8EBB-4768-B583-8D6E78C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ANN</a:t>
            </a:r>
            <a:r>
              <a:rPr lang="sk-SK" dirty="0">
                <a:effectLst/>
              </a:rPr>
              <a:t>(</a:t>
            </a:r>
            <a:r>
              <a:rPr lang="sk-SK" dirty="0" err="1">
                <a:effectLst/>
              </a:rPr>
              <a:t>Artificial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Neural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Network</a:t>
            </a:r>
            <a:r>
              <a:rPr lang="sk-SK" dirty="0">
                <a:effectLst/>
              </a:rPr>
              <a:t>)</a:t>
            </a:r>
            <a:br>
              <a:rPr lang="sk-SK" dirty="0">
                <a:effectLst/>
              </a:rPr>
            </a:br>
            <a:r>
              <a:rPr lang="sk-SK" dirty="0"/>
              <a:t>a </a:t>
            </a:r>
            <a:r>
              <a:rPr lang="sk-SK" dirty="0">
                <a:effectLst/>
              </a:rPr>
              <a:t>SLP(Single </a:t>
            </a:r>
            <a:r>
              <a:rPr lang="sk-SK" dirty="0" err="1">
                <a:effectLst/>
              </a:rPr>
              <a:t>Layer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Perceptron</a:t>
            </a:r>
            <a:r>
              <a:rPr lang="sk-SK" dirty="0">
                <a:effectLst/>
              </a:rPr>
              <a:t>)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5E4E51A-3DD1-4FFC-B82A-580CCED1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8526"/>
            <a:ext cx="4952999" cy="44420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sz="26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PERCEPTRÓN</a:t>
            </a:r>
            <a:r>
              <a:rPr lang="sk-SK" sz="2600" dirty="0"/>
              <a:t> je najjednoduchšia forma</a:t>
            </a:r>
            <a:r>
              <a:rPr lang="en-US" sz="2600" dirty="0"/>
              <a:t> </a:t>
            </a:r>
            <a:r>
              <a:rPr lang="sk-SK" sz="2600" dirty="0"/>
              <a:t>neurónovej siete, používaná na klasifikáciu vzorov, ktoré sú lineárne separovateľné, napr. </a:t>
            </a:r>
            <a:r>
              <a:rPr lang="sk-SK" sz="2600" dirty="0" err="1"/>
              <a:t>booleanovský</a:t>
            </a:r>
            <a:r>
              <a:rPr lang="sk-SK" sz="2600" dirty="0"/>
              <a:t> </a:t>
            </a:r>
            <a:r>
              <a:rPr lang="sk-SK" sz="2600" b="1" dirty="0"/>
              <a:t>AND, OR</a:t>
            </a:r>
            <a:r>
              <a:rPr lang="sk-SK" sz="2600" dirty="0"/>
              <a:t>,</a:t>
            </a:r>
            <a:r>
              <a:rPr lang="en-US" sz="2600" dirty="0"/>
              <a:t> </a:t>
            </a:r>
            <a:r>
              <a:rPr lang="sk-SK" sz="2600" dirty="0"/>
              <a:t>(problém XOR nie je lineárne separovateľný). </a:t>
            </a:r>
            <a:endParaRPr lang="en-US" sz="26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sk-SK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ZÁKLADNÁ ROVNICA ANN</a:t>
            </a:r>
            <a:r>
              <a:rPr lang="en-US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</a:t>
            </a:r>
            <a:r>
              <a:rPr lang="sk-SK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SLP</a:t>
            </a:r>
            <a:r>
              <a:rPr lang="en-US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r>
              <a:rPr lang="sk-SK" sz="2100" b="1" dirty="0">
                <a:effectLst/>
              </a:rPr>
              <a:t>OUTPUT = </a:t>
            </a:r>
            <a:r>
              <a:rPr lang="en-US" sz="2100" b="1" dirty="0">
                <a:effectLst/>
              </a:rPr>
              <a:t>(</a:t>
            </a:r>
            <a:r>
              <a:rPr lang="sk-SK" sz="2100" b="1" dirty="0">
                <a:effectLst/>
              </a:rPr>
              <a:t>INPUT</a:t>
            </a:r>
            <a:r>
              <a:rPr lang="en-US" sz="2100" b="1" dirty="0">
                <a:effectLst/>
              </a:rPr>
              <a:t> * </a:t>
            </a:r>
            <a:r>
              <a:rPr lang="sk-SK" sz="2100" b="1" dirty="0">
                <a:effectLst/>
              </a:rPr>
              <a:t>WEIGHT</a:t>
            </a:r>
            <a:r>
              <a:rPr lang="en-US" sz="2100" b="1" dirty="0">
                <a:effectLst/>
              </a:rPr>
              <a:t>)</a:t>
            </a:r>
            <a:r>
              <a:rPr lang="sk-SK" sz="2100" b="1" dirty="0">
                <a:effectLst/>
              </a:rPr>
              <a:t> + BIAS</a:t>
            </a:r>
            <a:endParaRPr lang="en-US" sz="2100" b="1" dirty="0">
              <a:effectLst/>
            </a:endParaRPr>
          </a:p>
          <a:p>
            <a:r>
              <a:rPr lang="en-US" sz="2200" dirty="0"/>
              <a:t>pre </a:t>
            </a:r>
            <a:r>
              <a:rPr lang="en-US" sz="2200" dirty="0" err="1"/>
              <a:t>túto</a:t>
            </a:r>
            <a:r>
              <a:rPr lang="en-US" sz="2200" dirty="0"/>
              <a:t> </a:t>
            </a:r>
            <a:r>
              <a:rPr lang="en-US" sz="2200" dirty="0" err="1"/>
              <a:t>rovnicu</a:t>
            </a:r>
            <a:r>
              <a:rPr lang="en-US" sz="2200" dirty="0"/>
              <a:t> </a:t>
            </a:r>
            <a:r>
              <a:rPr lang="en-US" sz="2200" dirty="0" err="1"/>
              <a:t>už</a:t>
            </a:r>
            <a:r>
              <a:rPr lang="en-US" sz="2200" dirty="0"/>
              <a:t> </a:t>
            </a:r>
            <a:r>
              <a:rPr lang="en-US" sz="2200" dirty="0" err="1"/>
              <a:t>máme</a:t>
            </a:r>
            <a:r>
              <a:rPr lang="en-US" sz="2200" dirty="0"/>
              <a:t> </a:t>
            </a:r>
            <a:r>
              <a:rPr lang="en-US" sz="2200" dirty="0" err="1"/>
              <a:t>výstupné</a:t>
            </a:r>
            <a:r>
              <a:rPr lang="en-US" sz="2200" dirty="0"/>
              <a:t> </a:t>
            </a:r>
            <a:r>
              <a:rPr lang="en-US" sz="2200" dirty="0" err="1"/>
              <a:t>vrstvy</a:t>
            </a:r>
            <a:r>
              <a:rPr lang="en-US" sz="2200" dirty="0"/>
              <a:t>, </a:t>
            </a:r>
            <a:r>
              <a:rPr lang="en-US" sz="2200" dirty="0" err="1"/>
              <a:t>nem</a:t>
            </a:r>
            <a:r>
              <a:rPr lang="sk-SK" sz="2200" dirty="0" err="1"/>
              <a:t>áme</a:t>
            </a:r>
            <a:r>
              <a:rPr lang="en-US" sz="2200" dirty="0"/>
              <a:t> </a:t>
            </a:r>
            <a:r>
              <a:rPr lang="en-US" sz="2200" dirty="0" err="1"/>
              <a:t>však</a:t>
            </a:r>
            <a:r>
              <a:rPr lang="en-US" sz="2200" dirty="0"/>
              <a:t> </a:t>
            </a:r>
            <a:r>
              <a:rPr lang="en-US" sz="2200" dirty="0" err="1"/>
              <a:t>hodnot</a:t>
            </a:r>
            <a:r>
              <a:rPr lang="sk-SK" sz="2200" dirty="0"/>
              <a:t>y </a:t>
            </a:r>
            <a:r>
              <a:rPr lang="sk-SK" sz="2200" dirty="0" err="1"/>
              <a:t>weights</a:t>
            </a:r>
            <a:r>
              <a:rPr lang="sk-SK" sz="2200" dirty="0"/>
              <a:t> a </a:t>
            </a:r>
            <a:r>
              <a:rPr lang="sk-SK" sz="2200" dirty="0" err="1"/>
              <a:t>bias</a:t>
            </a:r>
            <a:endParaRPr lang="en-US" sz="2200" dirty="0"/>
          </a:p>
          <a:p>
            <a:r>
              <a:rPr lang="en-US" sz="21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WEIGHT (V</a:t>
            </a:r>
            <a:r>
              <a:rPr lang="sk-SK" sz="21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ÁHY</a:t>
            </a:r>
            <a:r>
              <a:rPr lang="en-US" sz="21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 – </a:t>
            </a:r>
            <a:r>
              <a:rPr lang="en-US" sz="2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skal</a:t>
            </a:r>
            <a:r>
              <a:rPr lang="sk-SK" sz="2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árne</a:t>
            </a:r>
            <a:r>
              <a:rPr lang="sk-SK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hodnoty, ktorými vynásobíme každý vstup skôr ako vstúpi do aktivačnej metódy, hodnoty váh sú také, ktoré sa v </a:t>
            </a:r>
            <a:r>
              <a:rPr lang="sk-SK" sz="2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perceptróne</a:t>
            </a:r>
            <a:r>
              <a:rPr lang="sk-SK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natrénujú takým spôsobom, aby sa minimalizovala určitá metrika chýb medzi </a:t>
            </a:r>
            <a:r>
              <a:rPr lang="sk-SK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 </a:t>
            </a:r>
            <a:r>
              <a:rPr lang="sk-SK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 </a:t>
            </a:r>
            <a:r>
              <a:rPr lang="sk-SK" sz="2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y′</a:t>
            </a:r>
          </a:p>
          <a:p>
            <a:r>
              <a:rPr lang="en-US" sz="21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BIAS</a:t>
            </a:r>
            <a:r>
              <a:rPr lang="sk-SK" sz="2100" b="1" dirty="0"/>
              <a:t> </a:t>
            </a:r>
            <a:r>
              <a:rPr lang="en-US" sz="21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–</a:t>
            </a:r>
            <a:r>
              <a:rPr lang="sk-SK" sz="2100" b="1" dirty="0"/>
              <a:t> </a:t>
            </a:r>
            <a:r>
              <a:rPr lang="sk-SK" sz="2200" dirty="0"/>
              <a:t>je doplnkový vstupný neurón s hodnotou </a:t>
            </a:r>
            <a:r>
              <a:rPr lang="sk-SK" sz="2200" b="1" dirty="0"/>
              <a:t>+1</a:t>
            </a:r>
            <a:r>
              <a:rPr lang="sk-SK" sz="2200" dirty="0"/>
              <a:t>, a</a:t>
            </a:r>
            <a:r>
              <a:rPr lang="pt-BR" sz="2200" dirty="0"/>
              <a:t>k si predstav</a:t>
            </a:r>
            <a:r>
              <a:rPr lang="sk-SK" sz="2200" dirty="0"/>
              <a:t>í</a:t>
            </a:r>
            <a:r>
              <a:rPr lang="pt-BR" sz="2200" dirty="0"/>
              <a:t>me line</a:t>
            </a:r>
            <a:r>
              <a:rPr lang="sk-SK" sz="2200" dirty="0"/>
              <a:t>á</a:t>
            </a:r>
            <a:r>
              <a:rPr lang="pt-BR" sz="2200" dirty="0"/>
              <a:t>rne separovate</a:t>
            </a:r>
            <a:r>
              <a:rPr lang="sk-SK" sz="2200" dirty="0"/>
              <a:t>ľ</a:t>
            </a:r>
            <a:r>
              <a:rPr lang="pt-BR" sz="2200" dirty="0"/>
              <a:t>n</a:t>
            </a:r>
            <a:r>
              <a:rPr lang="sk-SK" sz="2200" dirty="0"/>
              <a:t>é</a:t>
            </a:r>
            <a:r>
              <a:rPr lang="pt-BR" sz="2200" dirty="0"/>
              <a:t> probl</a:t>
            </a:r>
            <a:r>
              <a:rPr lang="sk-SK" sz="2200" dirty="0"/>
              <a:t>é</a:t>
            </a:r>
            <a:r>
              <a:rPr lang="pt-BR" sz="2200" dirty="0"/>
              <a:t>my na grafe, pr</a:t>
            </a:r>
            <a:r>
              <a:rPr lang="sk-SK" sz="2200" dirty="0"/>
              <a:t>á</a:t>
            </a:r>
            <a:r>
              <a:rPr lang="pt-BR" sz="2200" dirty="0"/>
              <a:t>ve bias n</a:t>
            </a:r>
            <a:r>
              <a:rPr lang="sk-SK" sz="2200" dirty="0"/>
              <a:t>á</a:t>
            </a:r>
            <a:r>
              <a:rPr lang="pt-BR" sz="2200" dirty="0"/>
              <a:t>m um</a:t>
            </a:r>
            <a:r>
              <a:rPr lang="sk-SK" sz="2200" dirty="0" err="1"/>
              <a:t>ožň</a:t>
            </a:r>
            <a:r>
              <a:rPr lang="pt-BR" sz="2200" dirty="0"/>
              <a:t>uje aby priamka rozde</a:t>
            </a:r>
            <a:r>
              <a:rPr lang="sk-SK" sz="2200" dirty="0"/>
              <a:t>ľ</a:t>
            </a:r>
            <a:r>
              <a:rPr lang="pt-BR" sz="2200" dirty="0"/>
              <a:t>uj</a:t>
            </a:r>
            <a:r>
              <a:rPr lang="sk-SK" sz="2200" dirty="0"/>
              <a:t>ú</a:t>
            </a:r>
            <a:r>
              <a:rPr lang="pt-BR" sz="2200" dirty="0"/>
              <a:t>c</a:t>
            </a:r>
            <a:r>
              <a:rPr lang="sk-SK" sz="2200" dirty="0"/>
              <a:t>a</a:t>
            </a:r>
            <a:r>
              <a:rPr lang="pt-BR" sz="2200" dirty="0"/>
              <a:t> d</a:t>
            </a:r>
            <a:r>
              <a:rPr lang="sk-SK" sz="2200" dirty="0"/>
              <a:t>á</a:t>
            </a:r>
            <a:r>
              <a:rPr lang="pt-BR" sz="2200" dirty="0"/>
              <a:t>ta nemusela prech</a:t>
            </a:r>
            <a:r>
              <a:rPr lang="sk-SK" sz="2200" dirty="0"/>
              <a:t>á</a:t>
            </a:r>
            <a:r>
              <a:rPr lang="pt-BR" sz="2200" dirty="0"/>
              <a:t>dza</a:t>
            </a:r>
            <a:r>
              <a:rPr lang="sk-SK" sz="2200" dirty="0"/>
              <a:t>ť</a:t>
            </a:r>
            <a:r>
              <a:rPr lang="pt-BR" sz="2200" dirty="0"/>
              <a:t> stredom grafu</a:t>
            </a:r>
            <a:endParaRPr lang="sk-SK" sz="2200" dirty="0"/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7D077373-774F-4747-843A-E10A5F7F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59" y="2917214"/>
            <a:ext cx="5698821" cy="32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F275A3-C7EE-4A11-AB19-2BC0ED0E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85769"/>
            <a:ext cx="9905998" cy="1905000"/>
          </a:xfrm>
        </p:spPr>
        <p:txBody>
          <a:bodyPr/>
          <a:lstStyle/>
          <a:p>
            <a:r>
              <a:rPr lang="en-US" dirty="0" err="1"/>
              <a:t>Tensorflow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9F2A42-349E-430B-A067-C89334EA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189527"/>
            <a:ext cx="10661896" cy="405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</a:t>
            </a:r>
            <a:r>
              <a:rPr lang="sk-SK" dirty="0" err="1"/>
              <a:t>TensorFlow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platforma typu end-to-end, ktorá </a:t>
            </a:r>
            <a:r>
              <a:rPr lang="en-US" dirty="0"/>
              <a:t>n</a:t>
            </a:r>
            <a:r>
              <a:rPr lang="sk-SK" dirty="0" err="1"/>
              <a:t>ám</a:t>
            </a:r>
            <a:r>
              <a:rPr lang="sk-SK" dirty="0"/>
              <a:t> uľahčuje vytváranie a nasadzovanie modelov M</a:t>
            </a:r>
            <a:r>
              <a:rPr lang="en-US" dirty="0"/>
              <a:t>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Výkonné</a:t>
            </a:r>
            <a:r>
              <a:rPr lang="en-US" dirty="0"/>
              <a:t> </a:t>
            </a:r>
            <a:r>
              <a:rPr lang="en-US" dirty="0" err="1"/>
              <a:t>experimentovanie</a:t>
            </a:r>
            <a:r>
              <a:rPr lang="en-US" dirty="0"/>
              <a:t> pre </a:t>
            </a:r>
            <a:r>
              <a:rPr lang="en-US" dirty="0" err="1"/>
              <a:t>výskum</a:t>
            </a:r>
            <a:endParaRPr lang="en-US" dirty="0"/>
          </a:p>
          <a:p>
            <a:r>
              <a:rPr lang="en-US" dirty="0" err="1"/>
              <a:t>Sl</a:t>
            </a:r>
            <a:r>
              <a:rPr lang="sk-SK" dirty="0"/>
              <a:t>úži na </a:t>
            </a:r>
            <a:r>
              <a:rPr lang="en-US" dirty="0"/>
              <a:t>bud</a:t>
            </a:r>
            <a:r>
              <a:rPr lang="sk-SK" dirty="0"/>
              <a:t>ovanie</a:t>
            </a:r>
            <a:r>
              <a:rPr lang="en-US" dirty="0"/>
              <a:t> a </a:t>
            </a:r>
            <a:r>
              <a:rPr lang="en-US" dirty="0" err="1"/>
              <a:t>tré</a:t>
            </a:r>
            <a:r>
              <a:rPr lang="sk-SK" dirty="0" err="1"/>
              <a:t>novanie</a:t>
            </a:r>
            <a:r>
              <a:rPr lang="en-US" dirty="0"/>
              <a:t> </a:t>
            </a:r>
            <a:r>
              <a:rPr lang="en-US" dirty="0" err="1"/>
              <a:t>najmodernejš</a:t>
            </a:r>
            <a:r>
              <a:rPr lang="sk-SK" dirty="0" err="1"/>
              <a:t>ích</a:t>
            </a:r>
            <a:r>
              <a:rPr lang="en-US" dirty="0"/>
              <a:t> model</a:t>
            </a:r>
            <a:r>
              <a:rPr lang="sk-SK" dirty="0" err="1"/>
              <a:t>ov</a:t>
            </a:r>
            <a:r>
              <a:rPr lang="en-US" dirty="0"/>
              <a:t> bez </a:t>
            </a:r>
            <a:r>
              <a:rPr lang="en-US" dirty="0" err="1"/>
              <a:t>zníženia</a:t>
            </a:r>
            <a:r>
              <a:rPr lang="en-US" dirty="0"/>
              <a:t> </a:t>
            </a:r>
            <a:r>
              <a:rPr lang="en-US" dirty="0" err="1"/>
              <a:t>rýchlosti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výkonu</a:t>
            </a:r>
            <a:endParaRPr lang="sk-SK" dirty="0"/>
          </a:p>
          <a:p>
            <a:r>
              <a:rPr lang="en-US" dirty="0"/>
              <a:t>TensorFlow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flexibilitu</a:t>
            </a:r>
            <a:r>
              <a:rPr lang="en-US" dirty="0"/>
              <a:t> a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Functional API a Model </a:t>
            </a:r>
            <a:r>
              <a:rPr lang="en-US" dirty="0" err="1"/>
              <a:t>Subclassing</a:t>
            </a:r>
            <a:r>
              <a:rPr lang="en-US" dirty="0"/>
              <a:t> API,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komplexných</a:t>
            </a:r>
            <a:r>
              <a:rPr lang="en-US" dirty="0"/>
              <a:t> </a:t>
            </a:r>
            <a:r>
              <a:rPr lang="en-US" dirty="0" err="1"/>
              <a:t>topológií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93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075FB-432E-4229-847B-A82CC5A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/>
              </a:rPr>
              <a:t>One</a:t>
            </a:r>
            <a:r>
              <a:rPr lang="sk-SK" dirty="0">
                <a:effectLst/>
              </a:rPr>
              <a:t>-Hot </a:t>
            </a:r>
            <a:r>
              <a:rPr lang="sk-SK" dirty="0" err="1">
                <a:effectLst/>
              </a:rPr>
              <a:t>Encoding</a:t>
            </a:r>
            <a:br>
              <a:rPr lang="sk-SK" dirty="0">
                <a:effectLst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7EA04B-CB63-4D42-8FA6-2A07D74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4905"/>
            <a:ext cx="9361604" cy="23713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Ak sú výsledky predpovede viac ako 2 faktory, je </a:t>
            </a:r>
            <a:r>
              <a:rPr lang="en-US" sz="1800" dirty="0" err="1"/>
              <a:t>lep</a:t>
            </a:r>
            <a:r>
              <a:rPr lang="sk-SK" sz="1800" dirty="0" err="1"/>
              <a:t>šie</a:t>
            </a:r>
            <a:r>
              <a:rPr lang="sk-SK" sz="1800" dirty="0"/>
              <a:t> používať </a:t>
            </a:r>
            <a:r>
              <a:rPr lang="sk-SK" sz="1800" dirty="0" err="1"/>
              <a:t>One</a:t>
            </a:r>
            <a:r>
              <a:rPr lang="sk-SK" sz="1800" dirty="0"/>
              <a:t>-Hot </a:t>
            </a:r>
            <a:r>
              <a:rPr lang="sk-SK" sz="1800" dirty="0" err="1"/>
              <a:t>encoding</a:t>
            </a:r>
            <a:r>
              <a:rPr lang="sk-SK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jednorazové</a:t>
            </a:r>
            <a:r>
              <a:rPr lang="sk-SK" sz="1800" dirty="0"/>
              <a:t> kódovanie</a:t>
            </a:r>
            <a:r>
              <a:rPr lang="en-US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One-hot</a:t>
            </a:r>
            <a:r>
              <a:rPr lang="sk-SK" sz="1800" dirty="0"/>
              <a:t> kódovanie nám umožňuje premeniť nominálne kategorické údaje na vlastnosti s číselnými hodnotami, zatiaľ čo matematicky neimplikujú žiadny ordinálny vzťah medzi triedami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CB714F4-3915-418B-917C-BDC31C4C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6" y="3980348"/>
            <a:ext cx="7935432" cy="2638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1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D8E55D-C32E-472A-9D15-754435BC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ML(machine learning) V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(python) – </a:t>
            </a:r>
            <a:r>
              <a:rPr lang="en-US" dirty="0" err="1"/>
              <a:t>Tensorflow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0847D8D-F9B5-4FA6-8726-7E849483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0993"/>
            <a:ext cx="6458851" cy="2114845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5681D33-C812-402D-8F49-5C698D62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874216"/>
            <a:ext cx="7943533" cy="2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AA7EFAF-01F0-4EC5-A527-22D45AC4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8" y="247560"/>
            <a:ext cx="9906000" cy="298002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488180F-1EE6-435F-961E-A8D140E1F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90" y="1527846"/>
            <a:ext cx="5460063" cy="49318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6392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>
            <a:extLst>
              <a:ext uri="{FF2B5EF4-FFF2-40B4-BE49-F238E27FC236}">
                <a16:creationId xmlns:a16="http://schemas.microsoft.com/office/drawing/2014/main" id="{78D623BE-7539-4665-8281-4DC85005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8" y="171704"/>
            <a:ext cx="6184614" cy="403082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30311BF-7433-495B-9916-D68442C4D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83" y="3012596"/>
            <a:ext cx="8168119" cy="36737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676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EAB993B-A03D-4DC5-A926-257FC5C0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05" y="890243"/>
            <a:ext cx="8754590" cy="5077513"/>
          </a:xfrm>
        </p:spPr>
      </p:pic>
    </p:spTree>
    <p:extLst>
      <p:ext uri="{BB962C8B-B14F-4D97-AF65-F5344CB8AC3E}">
        <p14:creationId xmlns:p14="http://schemas.microsoft.com/office/powerpoint/2010/main" val="53952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357</TotalTime>
  <Words>898</Words>
  <Application>Microsoft Office PowerPoint</Application>
  <PresentationFormat>Širokouhlá</PresentationFormat>
  <Paragraphs>73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Sieťka</vt:lpstr>
      <vt:lpstr>Zoo Animal Classification</vt:lpstr>
      <vt:lpstr>Úvod do problematiky</vt:lpstr>
      <vt:lpstr>Čo je to ANN(Artificial Neural Network) a SLP(Single Layer Perceptron)?</vt:lpstr>
      <vt:lpstr>Tensorflow</vt:lpstr>
      <vt:lpstr>One-Hot Encoding </vt:lpstr>
      <vt:lpstr>ML(machine learning) V programe jupyter (python) – Tensorflow</vt:lpstr>
      <vt:lpstr>Prezentácia programu PowerPoint</vt:lpstr>
      <vt:lpstr>Prezentácia programu PowerPoint</vt:lpstr>
      <vt:lpstr>Prezentácia programu PowerPoint</vt:lpstr>
      <vt:lpstr>Prezentácia programu PowerPoint</vt:lpstr>
      <vt:lpstr>CROSS ENTROPY</vt:lpstr>
      <vt:lpstr>CROSS ENTROPY</vt:lpstr>
      <vt:lpstr>Gradient Descent Optimizer vs ADAM OPTIMIZER</vt:lpstr>
      <vt:lpstr>POROVNANIE: original vs Prediction data</vt:lpstr>
      <vt:lpstr>ACTIVATE MODEL</vt:lpstr>
      <vt:lpstr>Prezentácia programu PowerPoint</vt:lpstr>
      <vt:lpstr>POROVNANIE VÝSLEDKOV</vt:lpstr>
      <vt:lpstr>zdroje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Animal Classification</dc:title>
  <dc:creator>Matt</dc:creator>
  <cp:lastModifiedBy>Matt</cp:lastModifiedBy>
  <cp:revision>63</cp:revision>
  <dcterms:created xsi:type="dcterms:W3CDTF">2020-04-27T13:12:11Z</dcterms:created>
  <dcterms:modified xsi:type="dcterms:W3CDTF">2020-05-01T08:19:03Z</dcterms:modified>
</cp:coreProperties>
</file>