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Lexen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8CEBB9-CF76-4E78-9C22-98EB37EC4A4F}">
  <a:tblStyle styleId="{AA8CEBB9-CF76-4E78-9C22-98EB37EC4A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exend-bold.fntdata"/><Relationship Id="rId16" Type="http://schemas.openxmlformats.org/officeDocument/2006/relationships/font" Target="fonts/Lexe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455a8b7c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455a8b7c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assume we all know </a:t>
            </a:r>
            <a:r>
              <a:rPr lang="en"/>
              <a:t>at least</a:t>
            </a:r>
            <a:r>
              <a:rPr lang="en"/>
              <a:t> the general idea about </a:t>
            </a:r>
            <a:r>
              <a:rPr lang="en"/>
              <a:t>RAG, it is powerful for grounding LLMs with external data, to reduce </a:t>
            </a:r>
            <a:r>
              <a:rPr lang="en"/>
              <a:t>hallucinations</a:t>
            </a:r>
            <a:r>
              <a:rPr lang="en"/>
              <a:t> and overall improve generated output. But it’s limited: </a:t>
            </a:r>
            <a:r>
              <a:rPr lang="en"/>
              <a:t>retrieval</a:t>
            </a:r>
            <a:r>
              <a:rPr lang="en"/>
              <a:t> results are just chunks of text with no structure, making it hard to answer multi-step or exact questions. To fix some of this issues, we can replace the well-known vector storage with a knowledge graph.</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55a8b7c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55a8b7c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Knowledge Graphs give us structured data with relationships. Store facts </a:t>
            </a:r>
            <a:r>
              <a:rPr i="1" lang="en">
                <a:solidFill>
                  <a:schemeClr val="dk1"/>
                </a:solidFill>
              </a:rPr>
              <a:t>and</a:t>
            </a:r>
            <a:r>
              <a:rPr lang="en">
                <a:solidFill>
                  <a:schemeClr val="dk1"/>
                </a:solidFill>
              </a:rPr>
              <a:t> their connections, and them retrieve them when needed.</a:t>
            </a:r>
            <a:endParaRPr>
              <a:solidFill>
                <a:schemeClr val="dk1"/>
              </a:solidFill>
            </a:endParaRPr>
          </a:p>
          <a:p>
            <a:pPr indent="0" lvl="0" marL="0" rtl="0" algn="l">
              <a:spcBef>
                <a:spcPts val="0"/>
              </a:spcBef>
              <a:spcAft>
                <a:spcPts val="0"/>
              </a:spcAft>
              <a:buNone/>
            </a:pPr>
            <a:r>
              <a:rPr lang="en"/>
              <a:t>Today we’ll explore how Knowledge Graphs can enhance Retrieval-Augmented Generation. </a:t>
            </a:r>
            <a:r>
              <a:rPr lang="en">
                <a:solidFill>
                  <a:schemeClr val="dk1"/>
                </a:solidFill>
              </a:rPr>
              <a:t>I’ll explain why graphs add value over standard vector-based retrieval, and show some sort of a demo.</a:t>
            </a:r>
            <a:endParaRPr>
              <a:solidFill>
                <a:schemeClr val="dk1"/>
              </a:solidFill>
            </a:endParaRPr>
          </a:p>
          <a:p>
            <a:pPr indent="0" lvl="0" marL="0" rtl="0" algn="l">
              <a:spcBef>
                <a:spcPts val="0"/>
              </a:spcBef>
              <a:spcAft>
                <a:spcPts val="0"/>
              </a:spcAft>
              <a:buNone/>
            </a:pPr>
            <a:r>
              <a:rPr lang="en">
                <a:solidFill>
                  <a:schemeClr val="dk1"/>
                </a:solidFill>
              </a:rPr>
              <a:t>Let’s start from “What Is a Knowledge Graph?”</a:t>
            </a:r>
            <a:endParaRPr>
              <a:solidFill>
                <a:schemeClr val="dk1"/>
              </a:solidFill>
            </a:endParaRPr>
          </a:p>
          <a:p>
            <a:pPr indent="0" lvl="0" marL="0" rtl="0" algn="l">
              <a:spcBef>
                <a:spcPts val="0"/>
              </a:spcBef>
              <a:spcAft>
                <a:spcPts val="0"/>
              </a:spcAft>
              <a:buNone/>
            </a:pPr>
            <a:r>
              <a:rPr lang="en">
                <a:solidFill>
                  <a:schemeClr val="dk1"/>
                </a:solidFill>
              </a:rPr>
              <a:t>It’s obviously a graph, that captures information about data points or entities in a domain and the relationships between them. Data is described as nodes and relationships within a knowledge graph. Nodes represent data points or entities like people, organizations, and locations, whole edges represent relationships. In the microservice graph example, nodes describe people, teams, microservices, and tasks and relationships are used to define the connections between these entities, like dependencies between microservices or task owners.</a:t>
            </a:r>
            <a:endParaRPr>
              <a:solidFill>
                <a:schemeClr val="dk1"/>
              </a:solidFill>
            </a:endParaRPr>
          </a:p>
          <a:p>
            <a:pPr indent="0" lvl="0" marL="0" rtl="0" algn="l">
              <a:spcBef>
                <a:spcPts val="0"/>
              </a:spcBef>
              <a:spcAft>
                <a:spcPts val="0"/>
              </a:spcAft>
              <a:buNone/>
            </a:pPr>
            <a:r>
              <a:rPr lang="en">
                <a:solidFill>
                  <a:schemeClr val="dk1"/>
                </a:solidFill>
              </a:rPr>
              <a:t>Both nodes and relationships can have property values stored as key-value pairs.</a:t>
            </a:r>
            <a:endParaRPr>
              <a:solidFill>
                <a:schemeClr val="dk1"/>
              </a:solidFill>
            </a:endParaRPr>
          </a:p>
          <a:p>
            <a:pPr indent="0" lvl="0" marL="0" rtl="0" algn="l">
              <a:spcBef>
                <a:spcPts val="0"/>
              </a:spcBef>
              <a:spcAft>
                <a:spcPts val="0"/>
              </a:spcAft>
              <a:buNone/>
            </a:pPr>
            <a:r>
              <a:rPr lang="en">
                <a:solidFill>
                  <a:schemeClr val="dk1"/>
                </a:solidFill>
              </a:rPr>
              <a:t>And the cool part is that we can also store text embedding values as node properties allowing us to perform a vector similarity search the same way as if the tasks were stored in a vector database.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55a8b7ca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55a8b7ca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workshop, we’ll query the database using a language called </a:t>
            </a:r>
            <a:r>
              <a:rPr b="1" lang="en">
                <a:solidFill>
                  <a:schemeClr val="dk1"/>
                </a:solidFill>
              </a:rPr>
              <a:t>Cypher</a:t>
            </a:r>
            <a:r>
              <a:rPr lang="en">
                <a:solidFill>
                  <a:schemeClr val="dk1"/>
                </a:solidFill>
              </a:rPr>
              <a:t>. Cypher is the standard query language for property graphs, especially in Neo4j, and it’s widely adopted. It works by describing patterns of nodes and relationships, and then matching those patterns against the data stored in the graph. While Cypher is the most common choice, there are also alternative graph query languages, so if you are interested you may also explore them. On the slide we see</a:t>
            </a:r>
            <a:r>
              <a:rPr lang="en"/>
              <a:t> the</a:t>
            </a:r>
            <a:r>
              <a:rPr lang="en"/>
              <a:t> example of query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may seem </a:t>
            </a:r>
            <a:r>
              <a:rPr lang="en"/>
              <a:t>pretty</a:t>
            </a:r>
            <a:r>
              <a:rPr lang="en"/>
              <a:t> difficult to </a:t>
            </a:r>
            <a:r>
              <a:rPr lang="en"/>
              <a:t>understand</a:t>
            </a:r>
            <a:r>
              <a:rPr lang="en"/>
              <a:t>, moreover write one, but </a:t>
            </a:r>
            <a:r>
              <a:rPr lang="en"/>
              <a:t>generally</a:t>
            </a:r>
            <a:r>
              <a:rPr lang="en"/>
              <a:t> we </a:t>
            </a:r>
            <a:r>
              <a:rPr lang="en"/>
              <a:t>won't</a:t>
            </a:r>
            <a:r>
              <a:rPr lang="en"/>
              <a:t> need to, and i’ll explain why later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55a8b7c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55a8b7c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verall, advantages can be generalized to this table</a:t>
            </a:r>
            <a:endParaRPr/>
          </a:p>
          <a:p>
            <a:pPr indent="0" lvl="0" marL="0" rtl="0" algn="l">
              <a:spcBef>
                <a:spcPts val="0"/>
              </a:spcBef>
              <a:spcAft>
                <a:spcPts val="0"/>
              </a:spcAft>
              <a:buClr>
                <a:schemeClr val="dk1"/>
              </a:buClr>
              <a:buSzPts val="1100"/>
              <a:buFont typeface="Arial"/>
              <a:buNone/>
            </a:pPr>
            <a:r>
              <a:rPr lang="en"/>
              <a:t>KG-RAG is better in:</a:t>
            </a:r>
            <a:endParaRPr/>
          </a:p>
          <a:p>
            <a:pPr indent="-298450" lvl="0" marL="457200" rtl="0" algn="l">
              <a:spcBef>
                <a:spcPts val="0"/>
              </a:spcBef>
              <a:spcAft>
                <a:spcPts val="0"/>
              </a:spcAft>
              <a:buSzPts val="1100"/>
              <a:buChar char="-"/>
            </a:pPr>
            <a:r>
              <a:rPr lang="en"/>
              <a:t>Structured/complicated exact answers (counts, filters, joins)</a:t>
            </a:r>
            <a:endParaRPr/>
          </a:p>
          <a:p>
            <a:pPr indent="-298450" lvl="0" marL="457200" rtl="0" algn="l">
              <a:spcBef>
                <a:spcPts val="0"/>
              </a:spcBef>
              <a:spcAft>
                <a:spcPts val="0"/>
              </a:spcAft>
              <a:buSzPts val="1100"/>
              <a:buChar char="-"/>
            </a:pPr>
            <a:r>
              <a:rPr lang="en"/>
              <a:t>Multi-hop reasoning over connected facts</a:t>
            </a:r>
            <a:endParaRPr/>
          </a:p>
          <a:p>
            <a:pPr indent="-298450" lvl="0" marL="457200" rtl="0" algn="l">
              <a:spcBef>
                <a:spcPts val="0"/>
              </a:spcBef>
              <a:spcAft>
                <a:spcPts val="0"/>
              </a:spcAft>
              <a:buSzPts val="1100"/>
              <a:buChar char="-"/>
            </a:pPr>
            <a:r>
              <a:rPr lang="en"/>
              <a:t>Explainability</a:t>
            </a:r>
            <a:endParaRPr/>
          </a:p>
          <a:p>
            <a:pPr indent="-298450" lvl="0" marL="457200" rtl="0" algn="l">
              <a:spcBef>
                <a:spcPts val="0"/>
              </a:spcBef>
              <a:spcAft>
                <a:spcPts val="0"/>
              </a:spcAft>
              <a:buSzPts val="1100"/>
              <a:buChar char="-"/>
            </a:pPr>
            <a:r>
              <a:rPr lang="en"/>
              <a:t>Ontology-driven expansion (synonyms, hierarchies)</a:t>
            </a:r>
            <a:endParaRPr/>
          </a:p>
          <a:p>
            <a:pPr indent="-298450" lvl="0" marL="457200" rtl="0" algn="l">
              <a:spcBef>
                <a:spcPts val="0"/>
              </a:spcBef>
              <a:spcAft>
                <a:spcPts val="0"/>
              </a:spcAft>
              <a:buSzPts val="1100"/>
              <a:buChar char="-"/>
            </a:pPr>
            <a:r>
              <a:rPr lang="en"/>
              <a:t>As a u</a:t>
            </a:r>
            <a:r>
              <a:rPr lang="en"/>
              <a:t>nified storage for structured + unstructured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But, as in everything, there are </a:t>
            </a:r>
            <a:r>
              <a:rPr lang="en"/>
              <a:t>always some obvious and no soo t</a:t>
            </a:r>
            <a:r>
              <a:rPr lang="en"/>
              <a:t>rade-offs:</a:t>
            </a:r>
            <a:endParaRPr/>
          </a:p>
          <a:p>
            <a:pPr indent="-298450" lvl="0" marL="457200" rtl="0" algn="l">
              <a:spcBef>
                <a:spcPts val="0"/>
              </a:spcBef>
              <a:spcAft>
                <a:spcPts val="0"/>
              </a:spcAft>
              <a:buSzPts val="1100"/>
              <a:buChar char="-"/>
            </a:pPr>
            <a:r>
              <a:rPr lang="en"/>
              <a:t>Firstly there is Setup complexity: need schema design, KG construction, and maintenance (harder than just storing embeddings).</a:t>
            </a:r>
            <a:endParaRPr/>
          </a:p>
          <a:p>
            <a:pPr indent="-298450" lvl="0" marL="457200" rtl="0" algn="l">
              <a:spcBef>
                <a:spcPts val="0"/>
              </a:spcBef>
              <a:spcAft>
                <a:spcPts val="0"/>
              </a:spcAft>
              <a:buSzPts val="1100"/>
              <a:buChar char="-"/>
            </a:pPr>
            <a:r>
              <a:rPr lang="en"/>
              <a:t>Then is Modeling overhead: like deciding what entities/relationships to include, and it often takes some domain knowledge.</a:t>
            </a:r>
            <a:endParaRPr/>
          </a:p>
          <a:p>
            <a:pPr indent="-298450" lvl="0" marL="457200" rtl="0" algn="l">
              <a:spcBef>
                <a:spcPts val="0"/>
              </a:spcBef>
              <a:spcAft>
                <a:spcPts val="0"/>
              </a:spcAft>
              <a:buSzPts val="1100"/>
              <a:buChar char="-"/>
            </a:pPr>
            <a:r>
              <a:rPr lang="en"/>
              <a:t>Then there is Performance: graph queries can be slower and hybrid retrieval adds latency.</a:t>
            </a:r>
            <a:endParaRPr/>
          </a:p>
          <a:p>
            <a:pPr indent="-298450" lvl="0" marL="457200" rtl="0" algn="l">
              <a:spcBef>
                <a:spcPts val="0"/>
              </a:spcBef>
              <a:spcAft>
                <a:spcPts val="0"/>
              </a:spcAft>
              <a:buSzPts val="1100"/>
              <a:buChar char="-"/>
            </a:pPr>
            <a:r>
              <a:rPr lang="en"/>
              <a:t>We can also mention Scaling: large graphs are harder to distribute than vector DBs.</a:t>
            </a:r>
            <a:endParaRPr/>
          </a:p>
          <a:p>
            <a:pPr indent="-298450" lvl="0" marL="457200" rtl="0" algn="l">
              <a:spcBef>
                <a:spcPts val="0"/>
              </a:spcBef>
              <a:spcAft>
                <a:spcPts val="0"/>
              </a:spcAft>
              <a:buSzPts val="1100"/>
              <a:buChar char="-"/>
            </a:pPr>
            <a:r>
              <a:rPr lang="en"/>
              <a:t>I can also mention LLM reliability (but i’ll explain this later)</a:t>
            </a:r>
            <a:endParaRPr/>
          </a:p>
          <a:p>
            <a:pPr indent="-298450" lvl="0" marL="457200" rtl="0" algn="l">
              <a:spcBef>
                <a:spcPts val="0"/>
              </a:spcBef>
              <a:spcAft>
                <a:spcPts val="0"/>
              </a:spcAft>
              <a:buSzPts val="1100"/>
              <a:buChar char="-"/>
            </a:pPr>
            <a:r>
              <a:rPr lang="en"/>
              <a:t>Overkill for simple Q&amp;A: plain RAG is cheaper and faster if you don’t need multi-hop reasoning or explainability in a majority of solutions.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55a8b7c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55a8b7c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IT / DevOps Knowledge Assistants</a:t>
            </a:r>
            <a:endParaRPr/>
          </a:p>
          <a:p>
            <a:pPr indent="-298450" lvl="0" marL="457200" rtl="0" algn="l">
              <a:spcBef>
                <a:spcPts val="0"/>
              </a:spcBef>
              <a:spcAft>
                <a:spcPts val="0"/>
              </a:spcAft>
              <a:buSzPts val="1100"/>
              <a:buChar char="-"/>
            </a:pPr>
            <a:r>
              <a:rPr lang="en"/>
              <a:t>Problem with plain RAG: A vector DB can retrieve “similar incident reports,” but cannot join facts (e.g., “which team owns the service with most open incidents”).</a:t>
            </a:r>
            <a:endParaRPr/>
          </a:p>
          <a:p>
            <a:pPr indent="-298450" lvl="0" marL="457200" rtl="0" algn="l">
              <a:spcBef>
                <a:spcPts val="0"/>
              </a:spcBef>
              <a:spcAft>
                <a:spcPts val="0"/>
              </a:spcAft>
              <a:buSzPts val="1100"/>
              <a:buChar char="-"/>
            </a:pPr>
            <a:r>
              <a:rPr lang="en"/>
              <a:t>KG-RAG Encode services, teams, incidents as a graph → supports questions like: “Which services depend on AuthService?” “How many open incidents are linked to Team Beta?”</a:t>
            </a:r>
            <a:endParaRPr/>
          </a:p>
          <a:p>
            <a:pPr indent="-298450" lvl="0" marL="457200" rtl="0" algn="l">
              <a:spcBef>
                <a:spcPts val="0"/>
              </a:spcBef>
              <a:spcAft>
                <a:spcPts val="0"/>
              </a:spcAft>
              <a:buSzPts val="1100"/>
              <a:buChar char="-"/>
            </a:pPr>
            <a:r>
              <a:rPr lang="en"/>
              <a:t>Value: Faster root-cause analysis, clearer ownership.</a:t>
            </a:r>
            <a:endParaRPr/>
          </a:p>
          <a:p>
            <a:pPr indent="-298450" lvl="0" marL="457200" rtl="0" algn="l">
              <a:spcBef>
                <a:spcPts val="0"/>
              </a:spcBef>
              <a:spcAft>
                <a:spcPts val="0"/>
              </a:spcAft>
              <a:buSzPts val="1100"/>
              <a:buAutoNum type="arabicPeriod"/>
            </a:pPr>
            <a:r>
              <a:rPr lang="en"/>
              <a:t>Customer Support &amp; Product Knowledge</a:t>
            </a:r>
            <a:endParaRPr/>
          </a:p>
          <a:p>
            <a:pPr indent="-298450" lvl="0" marL="457200" rtl="0" algn="l">
              <a:spcBef>
                <a:spcPts val="0"/>
              </a:spcBef>
              <a:spcAft>
                <a:spcPts val="0"/>
              </a:spcAft>
              <a:buSzPts val="1100"/>
              <a:buChar char="-"/>
            </a:pPr>
            <a:r>
              <a:rPr lang="en"/>
              <a:t>Problem: Customer asks about “laptop battery overheating issue.” A vector DB returns documents, but may miss related known issue → fix → product version chain.</a:t>
            </a:r>
            <a:endParaRPr/>
          </a:p>
          <a:p>
            <a:pPr indent="-298450" lvl="0" marL="457200" rtl="0" algn="l">
              <a:spcBef>
                <a:spcPts val="0"/>
              </a:spcBef>
              <a:spcAft>
                <a:spcPts val="0"/>
              </a:spcAft>
              <a:buSzPts val="1100"/>
              <a:buChar char="-"/>
            </a:pPr>
            <a:r>
              <a:rPr lang="en"/>
              <a:t>KG-RAG advantage: Graph stores products, versions, issues, and fixes explicitly.</a:t>
            </a:r>
            <a:endParaRPr/>
          </a:p>
          <a:p>
            <a:pPr indent="-298450" lvl="0" marL="457200" rtl="0" algn="l">
              <a:spcBef>
                <a:spcPts val="0"/>
              </a:spcBef>
              <a:spcAft>
                <a:spcPts val="0"/>
              </a:spcAft>
              <a:buSzPts val="1100"/>
              <a:buAutoNum type="arabicPeriod"/>
            </a:pPr>
            <a:r>
              <a:rPr lang="en"/>
              <a:t>Cybersecurity</a:t>
            </a:r>
            <a:endParaRPr/>
          </a:p>
          <a:p>
            <a:pPr indent="-298450" lvl="0" marL="457200" rtl="0" algn="l">
              <a:spcBef>
                <a:spcPts val="0"/>
              </a:spcBef>
              <a:spcAft>
                <a:spcPts val="0"/>
              </a:spcAft>
              <a:buSzPts val="1100"/>
              <a:buChar char="-"/>
            </a:pPr>
            <a:r>
              <a:rPr lang="en"/>
              <a:t>Problem: A SOC analyst wants to know: “What assets are at risk if CVE-2024-1234 is exploited?”</a:t>
            </a:r>
            <a:endParaRPr/>
          </a:p>
          <a:p>
            <a:pPr indent="457200" lvl="0" marL="0" rtl="0" algn="l">
              <a:spcBef>
                <a:spcPts val="0"/>
              </a:spcBef>
              <a:spcAft>
                <a:spcPts val="0"/>
              </a:spcAft>
              <a:buClr>
                <a:schemeClr val="dk1"/>
              </a:buClr>
              <a:buSzPts val="1100"/>
              <a:buFont typeface="Arial"/>
              <a:buNone/>
            </a:pPr>
            <a:r>
              <a:rPr lang="en"/>
              <a:t>Vector-only: Might just pull text about CVE.</a:t>
            </a:r>
            <a:endParaRPr/>
          </a:p>
          <a:p>
            <a:pPr indent="457200" lvl="0" marL="0" rtl="0" algn="l">
              <a:spcBef>
                <a:spcPts val="0"/>
              </a:spcBef>
              <a:spcAft>
                <a:spcPts val="0"/>
              </a:spcAft>
              <a:buClr>
                <a:schemeClr val="dk1"/>
              </a:buClr>
              <a:buSzPts val="1100"/>
              <a:buFont typeface="Arial"/>
              <a:buNone/>
            </a:pPr>
            <a:r>
              <a:rPr lang="en"/>
              <a:t>KG-RAG: CVE node → exploits vulnerability → affects software → runs on asset → belongs to system.</a:t>
            </a:r>
            <a:endParaRPr/>
          </a:p>
          <a:p>
            <a:pPr indent="457200" lvl="0" marL="0" rtl="0" algn="l">
              <a:spcBef>
                <a:spcPts val="0"/>
              </a:spcBef>
              <a:spcAft>
                <a:spcPts val="0"/>
              </a:spcAft>
              <a:buClr>
                <a:schemeClr val="dk1"/>
              </a:buClr>
              <a:buSzPts val="1100"/>
              <a:buFont typeface="Arial"/>
              <a:buNone/>
            </a:pPr>
            <a:r>
              <a:rPr lang="en"/>
              <a:t>Value: Multi-hop reasoning across threat intelligence graphs; supports “attack path” discovery.</a:t>
            </a:r>
            <a:endParaRPr/>
          </a:p>
          <a:p>
            <a:pPr indent="-298450" lvl="0" marL="457200" rtl="0" algn="l">
              <a:spcBef>
                <a:spcPts val="0"/>
              </a:spcBef>
              <a:spcAft>
                <a:spcPts val="0"/>
              </a:spcAft>
              <a:buSzPts val="1100"/>
              <a:buAutoNum type="arabicPeriod"/>
            </a:pPr>
            <a:r>
              <a:rPr lang="en"/>
              <a:t>Healthcare &amp; Biomedicine</a:t>
            </a:r>
            <a:endParaRPr/>
          </a:p>
          <a:p>
            <a:pPr indent="457200" lvl="0" marL="0" rtl="0" algn="l">
              <a:spcBef>
                <a:spcPts val="0"/>
              </a:spcBef>
              <a:spcAft>
                <a:spcPts val="0"/>
              </a:spcAft>
              <a:buClr>
                <a:schemeClr val="dk1"/>
              </a:buClr>
              <a:buSzPts val="1100"/>
              <a:buFont typeface="Arial"/>
              <a:buNone/>
            </a:pPr>
            <a:r>
              <a:rPr lang="en"/>
              <a:t>Problem: A researcher asks: “What drugs target genes associated with Alzheimer’s?”</a:t>
            </a:r>
            <a:endParaRPr/>
          </a:p>
          <a:p>
            <a:pPr indent="457200" lvl="0" marL="0" rtl="0" algn="l">
              <a:spcBef>
                <a:spcPts val="0"/>
              </a:spcBef>
              <a:spcAft>
                <a:spcPts val="0"/>
              </a:spcAft>
              <a:buClr>
                <a:schemeClr val="dk1"/>
              </a:buClr>
              <a:buSzPts val="1100"/>
              <a:buFont typeface="Arial"/>
              <a:buNone/>
            </a:pPr>
            <a:r>
              <a:rPr lang="en"/>
              <a:t>KG-RAG: Encodes relationships: Disease ↔ Gene ↔ Drug.</a:t>
            </a:r>
            <a:endParaRPr/>
          </a:p>
          <a:p>
            <a:pPr indent="457200" lvl="0" marL="0" rtl="0" algn="l">
              <a:spcBef>
                <a:spcPts val="0"/>
              </a:spcBef>
              <a:spcAft>
                <a:spcPts val="0"/>
              </a:spcAft>
              <a:buClr>
                <a:schemeClr val="dk1"/>
              </a:buClr>
              <a:buSzPts val="1100"/>
              <a:buFont typeface="Arial"/>
              <a:buNone/>
            </a:pPr>
            <a:r>
              <a:rPr lang="en"/>
              <a:t>Value: Enables explainable biomedical Q&amp;A with transparent paths, not just “text snippets.”</a:t>
            </a:r>
            <a:endParaRPr/>
          </a:p>
          <a:p>
            <a:pPr indent="457200" lvl="0" marL="0" rtl="0" algn="l">
              <a:spcBef>
                <a:spcPts val="0"/>
              </a:spcBef>
              <a:spcAft>
                <a:spcPts val="0"/>
              </a:spcAft>
              <a:buClr>
                <a:schemeClr val="dk1"/>
              </a:buClr>
              <a:buSzPts val="1100"/>
              <a:buFont typeface="Arial"/>
              <a:buNone/>
            </a:pPr>
            <a:r>
              <a:rPr lang="en"/>
              <a:t>Already used in: systems like MedGraphRAG (for safe, evidence-grounded answers).</a:t>
            </a:r>
            <a:endParaRPr/>
          </a:p>
          <a:p>
            <a:pPr indent="-298450" lvl="0" marL="457200" rtl="0" algn="l">
              <a:spcBef>
                <a:spcPts val="0"/>
              </a:spcBef>
              <a:spcAft>
                <a:spcPts val="0"/>
              </a:spcAft>
              <a:buSzPts val="1100"/>
              <a:buAutoNum type="arabicPeriod"/>
            </a:pPr>
            <a:r>
              <a:rPr lang="en"/>
              <a:t>Enterprise Compliance &amp; Governance</a:t>
            </a:r>
            <a:endParaRPr/>
          </a:p>
          <a:p>
            <a:pPr indent="457200" lvl="0" marL="0" rtl="0" algn="l">
              <a:spcBef>
                <a:spcPts val="0"/>
              </a:spcBef>
              <a:spcAft>
                <a:spcPts val="0"/>
              </a:spcAft>
              <a:buClr>
                <a:schemeClr val="dk1"/>
              </a:buClr>
              <a:buSzPts val="1100"/>
              <a:buFont typeface="Arial"/>
              <a:buNone/>
            </a:pPr>
            <a:r>
              <a:rPr lang="en"/>
              <a:t>Problem: Auditors ask: “Which policies apply to customer data in EU systems?”</a:t>
            </a:r>
            <a:endParaRPr/>
          </a:p>
          <a:p>
            <a:pPr indent="457200" lvl="0" marL="0" rtl="0" algn="l">
              <a:spcBef>
                <a:spcPts val="0"/>
              </a:spcBef>
              <a:spcAft>
                <a:spcPts val="0"/>
              </a:spcAft>
              <a:buClr>
                <a:schemeClr val="dk1"/>
              </a:buClr>
              <a:buSzPts val="1100"/>
              <a:buFont typeface="Arial"/>
              <a:buNone/>
            </a:pPr>
            <a:r>
              <a:rPr lang="en"/>
              <a:t>Vector-only: Returns some documents mentioning GDPR.</a:t>
            </a:r>
            <a:endParaRPr/>
          </a:p>
          <a:p>
            <a:pPr indent="457200" lvl="0" marL="0" rtl="0" algn="l">
              <a:spcBef>
                <a:spcPts val="0"/>
              </a:spcBef>
              <a:spcAft>
                <a:spcPts val="0"/>
              </a:spcAft>
              <a:buClr>
                <a:schemeClr val="dk1"/>
              </a:buClr>
              <a:buSzPts val="1100"/>
              <a:buFont typeface="Arial"/>
              <a:buNone/>
            </a:pPr>
            <a:r>
              <a:rPr lang="en"/>
              <a:t>KG-RAG: Graph links policies → business processes → data assets → regions.</a:t>
            </a:r>
            <a:endParaRPr/>
          </a:p>
          <a:p>
            <a:pPr indent="457200" lvl="0" marL="0" rtl="0" algn="l">
              <a:spcBef>
                <a:spcPts val="0"/>
              </a:spcBef>
              <a:spcAft>
                <a:spcPts val="0"/>
              </a:spcAft>
              <a:buNone/>
            </a:pPr>
            <a:r>
              <a:rPr lang="en"/>
              <a:t>Value: Reliable, auditable answers with traceability — critical in finance, law, regulated industries.</a:t>
            </a:r>
            <a:endParaRPr/>
          </a:p>
          <a:p>
            <a:pPr indent="457200" lvl="0" marL="0" rtl="0" algn="l">
              <a:spcBef>
                <a:spcPts val="0"/>
              </a:spcBef>
              <a:spcAft>
                <a:spcPts val="0"/>
              </a:spcAft>
              <a:buNone/>
            </a:pPr>
            <a:r>
              <a:rPr lang="en"/>
              <a:t>These are the main domains where KG-RAG is especially valuable and often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as you can see, it’s not just theory — Microsoft, AWS, Neo4j, Cisco, and Databricks already apply it in production.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55a8b7c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55a8b7c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a </a:t>
            </a:r>
            <a:r>
              <a:rPr lang="en">
                <a:solidFill>
                  <a:schemeClr val="dk1"/>
                </a:solidFill>
              </a:rPr>
              <a:t>quick</a:t>
            </a:r>
            <a:r>
              <a:rPr lang="en">
                <a:solidFill>
                  <a:schemeClr val="dk1"/>
                </a:solidFill>
              </a:rPr>
              <a:t> sidestep, obviously KG is not only for RAG, but is </a:t>
            </a:r>
            <a:r>
              <a:rPr b="1" lang="en">
                <a:solidFill>
                  <a:schemeClr val="dk1"/>
                </a:solidFill>
              </a:rPr>
              <a:t>already mainstream in industry</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Each area is backed by </a:t>
            </a:r>
            <a:r>
              <a:rPr b="1" lang="en">
                <a:solidFill>
                  <a:schemeClr val="dk1"/>
                </a:solidFill>
              </a:rPr>
              <a:t>real-world products/companies that </a:t>
            </a:r>
            <a:r>
              <a:rPr b="1" lang="en">
                <a:solidFill>
                  <a:schemeClr val="dk1"/>
                </a:solidFill>
              </a:rPr>
              <a:t>already</a:t>
            </a:r>
            <a:r>
              <a:rPr b="1" lang="en">
                <a:solidFill>
                  <a:schemeClr val="dk1"/>
                </a:solidFill>
              </a:rPr>
              <a:t> use KG</a:t>
            </a:r>
            <a:r>
              <a:rPr lang="en">
                <a:solidFill>
                  <a:schemeClr val="dk1"/>
                </a:solidFill>
              </a:rPr>
              <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55a8b7c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55a8b7c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55a8b7c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55a8b7c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67950"/>
            <a:ext cx="8520600" cy="908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Knowledge Graphs for RAG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72350" y="2267137"/>
            <a:ext cx="8799300" cy="2412825"/>
          </a:xfrm>
          <a:prstGeom prst="rect">
            <a:avLst/>
          </a:prstGeom>
          <a:noFill/>
          <a:ln>
            <a:noFill/>
          </a:ln>
        </p:spPr>
      </p:pic>
      <p:sp>
        <p:nvSpPr>
          <p:cNvPr id="60" name="Google Shape;60;p14"/>
          <p:cNvSpPr/>
          <p:nvPr/>
        </p:nvSpPr>
        <p:spPr>
          <a:xfrm>
            <a:off x="3961549" y="1524138"/>
            <a:ext cx="467275" cy="1556900"/>
          </a:xfrm>
          <a:custGeom>
            <a:rect b="b" l="l" r="r" t="t"/>
            <a:pathLst>
              <a:path extrusionOk="0" h="62276" w="18691">
                <a:moveTo>
                  <a:pt x="9004" y="0"/>
                </a:moveTo>
                <a:cubicBezTo>
                  <a:pt x="7543" y="6074"/>
                  <a:pt x="-1375" y="26064"/>
                  <a:pt x="239" y="36443"/>
                </a:cubicBezTo>
                <a:cubicBezTo>
                  <a:pt x="1854" y="46822"/>
                  <a:pt x="15616" y="57971"/>
                  <a:pt x="18691" y="62276"/>
                </a:cubicBezTo>
              </a:path>
            </a:pathLst>
          </a:custGeom>
          <a:noFill/>
          <a:ln cap="flat" cmpd="sng" w="38100">
            <a:solidFill>
              <a:schemeClr val="dk2"/>
            </a:solidFill>
            <a:prstDash val="solid"/>
            <a:round/>
            <a:headEnd len="med" w="med" type="none"/>
            <a:tailEnd len="med" w="med" type="stealth"/>
          </a:ln>
        </p:spPr>
      </p:sp>
      <p:sp>
        <p:nvSpPr>
          <p:cNvPr id="61" name="Google Shape;61;p14"/>
          <p:cNvSpPr/>
          <p:nvPr/>
        </p:nvSpPr>
        <p:spPr>
          <a:xfrm rot="-10374716">
            <a:off x="4476633" y="1524099"/>
            <a:ext cx="467295" cy="1556966"/>
          </a:xfrm>
          <a:custGeom>
            <a:rect b="b" l="l" r="r" t="t"/>
            <a:pathLst>
              <a:path extrusionOk="0" h="62276" w="18691">
                <a:moveTo>
                  <a:pt x="9004" y="0"/>
                </a:moveTo>
                <a:cubicBezTo>
                  <a:pt x="7543" y="6074"/>
                  <a:pt x="-1375" y="26064"/>
                  <a:pt x="239" y="36443"/>
                </a:cubicBezTo>
                <a:cubicBezTo>
                  <a:pt x="1854" y="46822"/>
                  <a:pt x="15616" y="57971"/>
                  <a:pt x="18691" y="62276"/>
                </a:cubicBezTo>
              </a:path>
            </a:pathLst>
          </a:custGeom>
          <a:noFill/>
          <a:ln cap="flat" cmpd="sng" w="38100">
            <a:solidFill>
              <a:schemeClr val="dk2"/>
            </a:solidFill>
            <a:prstDash val="solid"/>
            <a:round/>
            <a:headEnd len="med" w="med" type="none"/>
            <a:tailEnd len="med" w="med" type="stealth"/>
          </a:ln>
        </p:spPr>
      </p:sp>
      <p:pic>
        <p:nvPicPr>
          <p:cNvPr id="62" name="Google Shape;62;p14"/>
          <p:cNvPicPr preferRelativeResize="0"/>
          <p:nvPr/>
        </p:nvPicPr>
        <p:blipFill>
          <a:blip r:embed="rId4">
            <a:alphaModFix/>
          </a:blip>
          <a:stretch>
            <a:fillRect/>
          </a:stretch>
        </p:blipFill>
        <p:spPr>
          <a:xfrm>
            <a:off x="3695225" y="210475"/>
            <a:ext cx="1409700" cy="1181100"/>
          </a:xfrm>
          <a:prstGeom prst="rect">
            <a:avLst/>
          </a:prstGeom>
          <a:noFill/>
          <a:ln>
            <a:noFill/>
          </a:ln>
        </p:spPr>
      </p:pic>
      <p:sp>
        <p:nvSpPr>
          <p:cNvPr id="63" name="Google Shape;63;p14"/>
          <p:cNvSpPr txBox="1"/>
          <p:nvPr/>
        </p:nvSpPr>
        <p:spPr>
          <a:xfrm>
            <a:off x="5285200" y="570175"/>
            <a:ext cx="227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Lexend"/>
                <a:ea typeface="Lexend"/>
                <a:cs typeface="Lexend"/>
                <a:sym typeface="Lexend"/>
              </a:rPr>
              <a:t>Knowledge graph</a:t>
            </a:r>
            <a:endParaRPr sz="180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7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Graphs for RAG</a:t>
            </a:r>
            <a:endParaRPr/>
          </a:p>
        </p:txBody>
      </p:sp>
      <p:pic>
        <p:nvPicPr>
          <p:cNvPr id="69" name="Google Shape;69;p15"/>
          <p:cNvPicPr preferRelativeResize="0"/>
          <p:nvPr/>
        </p:nvPicPr>
        <p:blipFill>
          <a:blip r:embed="rId3">
            <a:alphaModFix/>
          </a:blip>
          <a:stretch>
            <a:fillRect/>
          </a:stretch>
        </p:blipFill>
        <p:spPr>
          <a:xfrm>
            <a:off x="311700" y="1368700"/>
            <a:ext cx="5721075" cy="3223674"/>
          </a:xfrm>
          <a:prstGeom prst="rect">
            <a:avLst/>
          </a:prstGeom>
          <a:noFill/>
          <a:ln>
            <a:noFill/>
          </a:ln>
        </p:spPr>
      </p:pic>
      <p:pic>
        <p:nvPicPr>
          <p:cNvPr id="70" name="Google Shape;70;p15"/>
          <p:cNvPicPr preferRelativeResize="0"/>
          <p:nvPr/>
        </p:nvPicPr>
        <p:blipFill rotWithShape="1">
          <a:blip r:embed="rId4">
            <a:alphaModFix/>
          </a:blip>
          <a:srcRect b="0" l="50000" r="0" t="0"/>
          <a:stretch/>
        </p:blipFill>
        <p:spPr>
          <a:xfrm>
            <a:off x="6032774" y="1410313"/>
            <a:ext cx="2955001" cy="3140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0" l="14324" r="10875" t="0"/>
          <a:stretch/>
        </p:blipFill>
        <p:spPr>
          <a:xfrm>
            <a:off x="2648400" y="485850"/>
            <a:ext cx="3391850" cy="2085900"/>
          </a:xfrm>
          <a:prstGeom prst="rect">
            <a:avLst/>
          </a:prstGeom>
          <a:noFill/>
          <a:ln>
            <a:noFill/>
          </a:ln>
        </p:spPr>
      </p:pic>
      <p:pic>
        <p:nvPicPr>
          <p:cNvPr id="76" name="Google Shape;76;p16"/>
          <p:cNvPicPr preferRelativeResize="0"/>
          <p:nvPr/>
        </p:nvPicPr>
        <p:blipFill>
          <a:blip r:embed="rId4">
            <a:alphaModFix/>
          </a:blip>
          <a:stretch>
            <a:fillRect/>
          </a:stretch>
        </p:blipFill>
        <p:spPr>
          <a:xfrm>
            <a:off x="2081334" y="3002500"/>
            <a:ext cx="4981326" cy="1646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aphicFrame>
        <p:nvGraphicFramePr>
          <p:cNvPr id="81" name="Google Shape;81;p17"/>
          <p:cNvGraphicFramePr/>
          <p:nvPr/>
        </p:nvGraphicFramePr>
        <p:xfrm>
          <a:off x="601550" y="1126788"/>
          <a:ext cx="3000000" cy="3000000"/>
        </p:xfrm>
        <a:graphic>
          <a:graphicData uri="http://schemas.openxmlformats.org/drawingml/2006/table">
            <a:tbl>
              <a:tblPr>
                <a:noFill/>
                <a:tableStyleId>{AA8CEBB9-CF76-4E78-9C22-98EB37EC4A4F}</a:tableStyleId>
              </a:tblPr>
              <a:tblGrid>
                <a:gridCol w="3970450"/>
                <a:gridCol w="3970450"/>
              </a:tblGrid>
              <a:tr h="445700">
                <a:tc>
                  <a:txBody>
                    <a:bodyPr/>
                    <a:lstStyle/>
                    <a:p>
                      <a:pPr indent="0" lvl="0" marL="0" rtl="0" algn="ctr">
                        <a:lnSpc>
                          <a:spcPct val="115000"/>
                        </a:lnSpc>
                        <a:spcBef>
                          <a:spcPts val="0"/>
                        </a:spcBef>
                        <a:spcAft>
                          <a:spcPts val="0"/>
                        </a:spcAft>
                        <a:buNone/>
                      </a:pPr>
                      <a:r>
                        <a:rPr b="1" lang="en" sz="1300"/>
                        <a:t>Regular RAG</a:t>
                      </a:r>
                      <a:endParaRPr b="1" sz="1300"/>
                    </a:p>
                  </a:txBody>
                  <a:tcPr marT="91425" marB="91425" marR="91425" marL="91425"/>
                </a:tc>
                <a:tc>
                  <a:txBody>
                    <a:bodyPr/>
                    <a:lstStyle/>
                    <a:p>
                      <a:pPr indent="0" lvl="0" marL="0" rtl="0" algn="ctr">
                        <a:lnSpc>
                          <a:spcPct val="115000"/>
                        </a:lnSpc>
                        <a:spcBef>
                          <a:spcPts val="0"/>
                        </a:spcBef>
                        <a:spcAft>
                          <a:spcPts val="0"/>
                        </a:spcAft>
                        <a:buNone/>
                      </a:pPr>
                      <a:r>
                        <a:rPr b="1" lang="en" sz="1300"/>
                        <a:t>KG-RAG</a:t>
                      </a:r>
                      <a:endParaRPr b="1" sz="1300"/>
                    </a:p>
                  </a:txBody>
                  <a:tcPr marT="91425" marB="91425" marR="91425" marL="91425"/>
                </a:tc>
              </a:tr>
              <a:tr h="463475">
                <a:tc>
                  <a:txBody>
                    <a:bodyPr/>
                    <a:lstStyle/>
                    <a:p>
                      <a:pPr indent="0" lvl="0" marL="0" rtl="0" algn="ctr">
                        <a:spcBef>
                          <a:spcPts val="0"/>
                        </a:spcBef>
                        <a:spcAft>
                          <a:spcPts val="0"/>
                        </a:spcAft>
                        <a:buNone/>
                      </a:pPr>
                      <a:r>
                        <a:rPr lang="en" sz="1600"/>
                        <a:t>Vector DB only</a:t>
                      </a:r>
                      <a:endParaRPr sz="1600"/>
                    </a:p>
                  </a:txBody>
                  <a:tcPr marT="91425" marB="91425" marR="91425" marL="91425"/>
                </a:tc>
                <a:tc>
                  <a:txBody>
                    <a:bodyPr/>
                    <a:lstStyle/>
                    <a:p>
                      <a:pPr indent="0" lvl="0" marL="0" rtl="0" algn="ctr">
                        <a:spcBef>
                          <a:spcPts val="0"/>
                        </a:spcBef>
                        <a:spcAft>
                          <a:spcPts val="0"/>
                        </a:spcAft>
                        <a:buNone/>
                      </a:pPr>
                      <a:r>
                        <a:rPr lang="en" sz="1600"/>
                        <a:t>Graph DB + embeddings</a:t>
                      </a:r>
                      <a:endParaRPr sz="1600"/>
                    </a:p>
                  </a:txBody>
                  <a:tcPr marT="91425" marB="91425" marR="91425" marL="91425"/>
                </a:tc>
              </a:tr>
              <a:tr h="463475">
                <a:tc>
                  <a:txBody>
                    <a:bodyPr/>
                    <a:lstStyle/>
                    <a:p>
                      <a:pPr indent="0" lvl="0" marL="0" rtl="0" algn="ctr">
                        <a:spcBef>
                          <a:spcPts val="0"/>
                        </a:spcBef>
                        <a:spcAft>
                          <a:spcPts val="0"/>
                        </a:spcAft>
                        <a:buNone/>
                      </a:pPr>
                      <a:r>
                        <a:rPr lang="en" sz="1600"/>
                        <a:t>Retrieves similar text</a:t>
                      </a:r>
                      <a:endParaRPr sz="1600"/>
                    </a:p>
                  </a:txBody>
                  <a:tcPr marT="91425" marB="91425" marR="91425" marL="91425"/>
                </a:tc>
                <a:tc>
                  <a:txBody>
                    <a:bodyPr/>
                    <a:lstStyle/>
                    <a:p>
                      <a:pPr indent="0" lvl="0" marL="0" rtl="0" algn="ctr">
                        <a:spcBef>
                          <a:spcPts val="0"/>
                        </a:spcBef>
                        <a:spcAft>
                          <a:spcPts val="0"/>
                        </a:spcAft>
                        <a:buNone/>
                      </a:pPr>
                      <a:r>
                        <a:rPr lang="en" sz="1600"/>
                        <a:t>Traverses entities + relations</a:t>
                      </a:r>
                      <a:endParaRPr sz="1600"/>
                    </a:p>
                  </a:txBody>
                  <a:tcPr marT="91425" marB="91425" marR="91425" marL="91425"/>
                </a:tc>
              </a:tr>
              <a:tr h="463475">
                <a:tc>
                  <a:txBody>
                    <a:bodyPr/>
                    <a:lstStyle/>
                    <a:p>
                      <a:pPr indent="0" lvl="0" marL="0" rtl="0" algn="ctr">
                        <a:spcBef>
                          <a:spcPts val="0"/>
                        </a:spcBef>
                        <a:spcAft>
                          <a:spcPts val="0"/>
                        </a:spcAft>
                        <a:buNone/>
                      </a:pPr>
                      <a:r>
                        <a:rPr lang="en" sz="1600"/>
                        <a:t>No multi-hop</a:t>
                      </a:r>
                      <a:endParaRPr sz="1600"/>
                    </a:p>
                  </a:txBody>
                  <a:tcPr marT="91425" marB="91425" marR="91425" marL="91425"/>
                </a:tc>
                <a:tc>
                  <a:txBody>
                    <a:bodyPr/>
                    <a:lstStyle/>
                    <a:p>
                      <a:pPr indent="0" lvl="0" marL="0" rtl="0" algn="ctr">
                        <a:spcBef>
                          <a:spcPts val="0"/>
                        </a:spcBef>
                        <a:spcAft>
                          <a:spcPts val="0"/>
                        </a:spcAft>
                        <a:buNone/>
                      </a:pPr>
                      <a:r>
                        <a:rPr lang="en" sz="1600"/>
                        <a:t>Multi-hop reasoning (A → B → C)</a:t>
                      </a:r>
                      <a:endParaRPr sz="1600"/>
                    </a:p>
                  </a:txBody>
                  <a:tcPr marT="91425" marB="91425" marR="91425" marL="91425"/>
                </a:tc>
              </a:tr>
              <a:tr h="463475">
                <a:tc>
                  <a:txBody>
                    <a:bodyPr/>
                    <a:lstStyle/>
                    <a:p>
                      <a:pPr indent="0" lvl="0" marL="0" rtl="0" algn="ctr">
                        <a:spcBef>
                          <a:spcPts val="0"/>
                        </a:spcBef>
                        <a:spcAft>
                          <a:spcPts val="0"/>
                        </a:spcAft>
                        <a:buNone/>
                      </a:pPr>
                      <a:r>
                        <a:rPr lang="en" sz="1600"/>
                        <a:t>Black box recall</a:t>
                      </a:r>
                      <a:endParaRPr sz="1600"/>
                    </a:p>
                  </a:txBody>
                  <a:tcPr marT="91425" marB="91425" marR="91425" marL="91425"/>
                </a:tc>
                <a:tc>
                  <a:txBody>
                    <a:bodyPr/>
                    <a:lstStyle/>
                    <a:p>
                      <a:pPr indent="0" lvl="0" marL="0" rtl="0" algn="ctr">
                        <a:spcBef>
                          <a:spcPts val="0"/>
                        </a:spcBef>
                        <a:spcAft>
                          <a:spcPts val="0"/>
                        </a:spcAft>
                        <a:buNone/>
                      </a:pPr>
                      <a:r>
                        <a:rPr lang="en" sz="1600"/>
                        <a:t>Transparent Cypher/SPARQL queries</a:t>
                      </a:r>
                      <a:endParaRPr sz="1600"/>
                    </a:p>
                  </a:txBody>
                  <a:tcPr marT="91425" marB="91425" marR="91425" marL="91425"/>
                </a:tc>
              </a:tr>
              <a:tr h="463475">
                <a:tc>
                  <a:txBody>
                    <a:bodyPr/>
                    <a:lstStyle/>
                    <a:p>
                      <a:pPr indent="0" lvl="0" marL="0" rtl="0" algn="ctr">
                        <a:spcBef>
                          <a:spcPts val="0"/>
                        </a:spcBef>
                        <a:spcAft>
                          <a:spcPts val="0"/>
                        </a:spcAft>
                        <a:buNone/>
                      </a:pPr>
                      <a:r>
                        <a:rPr lang="en" sz="1600"/>
                        <a:t>Great for FAQs</a:t>
                      </a:r>
                      <a:endParaRPr sz="1600"/>
                    </a:p>
                  </a:txBody>
                  <a:tcPr marT="91425" marB="91425" marR="91425" marL="91425"/>
                </a:tc>
                <a:tc>
                  <a:txBody>
                    <a:bodyPr/>
                    <a:lstStyle/>
                    <a:p>
                      <a:pPr indent="0" lvl="0" marL="0" rtl="0" algn="ctr">
                        <a:spcBef>
                          <a:spcPts val="0"/>
                        </a:spcBef>
                        <a:spcAft>
                          <a:spcPts val="0"/>
                        </a:spcAft>
                        <a:buNone/>
                      </a:pPr>
                      <a:r>
                        <a:rPr lang="en" sz="1600"/>
                        <a:t>Best for complex, analytical, regulated Qs</a:t>
                      </a:r>
                      <a:endParaRPr sz="16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510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87" name="Google Shape;87;p18"/>
          <p:cNvSpPr txBox="1"/>
          <p:nvPr>
            <p:ph idx="1" type="body"/>
          </p:nvPr>
        </p:nvSpPr>
        <p:spPr>
          <a:xfrm>
            <a:off x="311700" y="1017725"/>
            <a:ext cx="8165400" cy="1554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IT / DevOps</a:t>
            </a:r>
            <a:r>
              <a:rPr lang="en" sz="1500">
                <a:solidFill>
                  <a:schemeClr val="dk1"/>
                </a:solidFill>
              </a:rPr>
              <a:t> → ownership, dependencies, open incidents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Customer Support</a:t>
            </a:r>
            <a:r>
              <a:rPr lang="en" sz="1500">
                <a:solidFill>
                  <a:schemeClr val="dk1"/>
                </a:solidFill>
              </a:rPr>
              <a:t> → product → issue → solution linking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Cybersecurity</a:t>
            </a:r>
            <a:r>
              <a:rPr lang="en" sz="1500">
                <a:solidFill>
                  <a:schemeClr val="dk1"/>
                </a:solidFill>
              </a:rPr>
              <a:t> → threat graphs, attack path analysis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Healthcare / Biomed</a:t>
            </a:r>
            <a:r>
              <a:rPr lang="en" sz="1500">
                <a:solidFill>
                  <a:schemeClr val="dk1"/>
                </a:solidFill>
              </a:rPr>
              <a:t> → disease–gene–drug relationships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Compliance / Enterprise</a:t>
            </a:r>
            <a:r>
              <a:rPr lang="en" sz="1500">
                <a:solidFill>
                  <a:schemeClr val="dk1"/>
                </a:solidFill>
              </a:rPr>
              <a:t> → policies, lineage, audit trails</a:t>
            </a:r>
            <a:endParaRPr sz="2000"/>
          </a:p>
        </p:txBody>
      </p:sp>
      <p:sp>
        <p:nvSpPr>
          <p:cNvPr id="88" name="Google Shape;88;p18"/>
          <p:cNvSpPr txBox="1"/>
          <p:nvPr/>
        </p:nvSpPr>
        <p:spPr>
          <a:xfrm>
            <a:off x="311700" y="3242100"/>
            <a:ext cx="8520600" cy="1477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200"/>
              </a:spcBef>
              <a:spcAft>
                <a:spcPts val="0"/>
              </a:spcAft>
              <a:buClr>
                <a:schemeClr val="dk1"/>
              </a:buClr>
              <a:buSzPts val="1500"/>
              <a:buChar char="●"/>
            </a:pPr>
            <a:r>
              <a:rPr b="1" lang="en" sz="1500">
                <a:solidFill>
                  <a:schemeClr val="dk1"/>
                </a:solidFill>
              </a:rPr>
              <a:t>Microsoft GraphRAG → </a:t>
            </a:r>
            <a:r>
              <a:rPr lang="en" sz="1500">
                <a:solidFill>
                  <a:schemeClr val="dk1"/>
                </a:solidFill>
              </a:rPr>
              <a:t>improves discovery &amp; aggregation across corpora</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b="1" lang="en" sz="1500">
                <a:solidFill>
                  <a:schemeClr val="dk1"/>
                </a:solidFill>
              </a:rPr>
              <a:t>AWS Neptune GraphRAG Toolkit → </a:t>
            </a:r>
            <a:r>
              <a:rPr lang="en" sz="1500">
                <a:solidFill>
                  <a:schemeClr val="dk1"/>
                </a:solidFill>
              </a:rPr>
              <a:t>graph-enhanced retrieval at scale</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b="1" lang="en" sz="1500">
                <a:solidFill>
                  <a:schemeClr val="dk1"/>
                </a:solidFill>
              </a:rPr>
              <a:t>Neo4j + LangChain → </a:t>
            </a:r>
            <a:r>
              <a:rPr lang="en" sz="1500">
                <a:solidFill>
                  <a:schemeClr val="dk1"/>
                </a:solidFill>
              </a:rPr>
              <a:t>tutorials, hybrid RAG with Cypher + embeddings</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b="1" lang="en" sz="1500">
                <a:solidFill>
                  <a:schemeClr val="dk1"/>
                </a:solidFill>
              </a:rPr>
              <a:t>Cisco Outshift → </a:t>
            </a:r>
            <a:r>
              <a:rPr lang="en" sz="1500">
                <a:solidFill>
                  <a:schemeClr val="dk1"/>
                </a:solidFill>
              </a:rPr>
              <a:t>guidance for enterprise AI reliability</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b="1" lang="en" sz="1500">
                <a:solidFill>
                  <a:schemeClr val="dk1"/>
                </a:solidFill>
              </a:rPr>
              <a:t>Databricks →</a:t>
            </a:r>
            <a:r>
              <a:rPr lang="en" sz="1500">
                <a:solidFill>
                  <a:schemeClr val="dk1"/>
                </a:solidFill>
              </a:rPr>
              <a:t> GraphRAG for manufacturing &amp; security domains</a:t>
            </a:r>
            <a:endParaRPr sz="1500">
              <a:solidFill>
                <a:schemeClr val="dk1"/>
              </a:solidFill>
            </a:endParaRPr>
          </a:p>
        </p:txBody>
      </p:sp>
      <p:sp>
        <p:nvSpPr>
          <p:cNvPr id="89" name="Google Shape;89;p18"/>
          <p:cNvSpPr txBox="1"/>
          <p:nvPr>
            <p:ph type="title"/>
          </p:nvPr>
        </p:nvSpPr>
        <p:spPr>
          <a:xfrm>
            <a:off x="311700" y="266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tools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454800" y="808375"/>
            <a:ext cx="4117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Enterprise &amp; Integration:</a:t>
            </a:r>
            <a:endParaRPr/>
          </a:p>
          <a:p>
            <a:pPr indent="-317500" lvl="0" marL="457200" rtl="0" algn="l">
              <a:spcBef>
                <a:spcPts val="0"/>
              </a:spcBef>
              <a:spcAft>
                <a:spcPts val="0"/>
              </a:spcAft>
              <a:buSzPts val="1400"/>
              <a:buChar char="●"/>
            </a:pPr>
            <a:r>
              <a:rPr lang="en"/>
              <a:t>Digital twins (Siemens, Airbus)</a:t>
            </a:r>
            <a:endParaRPr/>
          </a:p>
          <a:p>
            <a:pPr indent="-317500" lvl="0" marL="457200" rtl="0" algn="l">
              <a:spcBef>
                <a:spcPts val="0"/>
              </a:spcBef>
              <a:spcAft>
                <a:spcPts val="0"/>
              </a:spcAft>
              <a:buSzPts val="1400"/>
              <a:buChar char="●"/>
            </a:pPr>
            <a:r>
              <a:rPr lang="en"/>
              <a:t>Master Data, knowledge mgmt.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Healthcare &amp; Science:</a:t>
            </a:r>
            <a:endParaRPr/>
          </a:p>
          <a:p>
            <a:pPr indent="-317500" lvl="0" marL="457200" rtl="0" algn="l">
              <a:spcBef>
                <a:spcPts val="0"/>
              </a:spcBef>
              <a:spcAft>
                <a:spcPts val="0"/>
              </a:spcAft>
              <a:buSzPts val="1400"/>
              <a:buChar char="●"/>
            </a:pPr>
            <a:r>
              <a:rPr lang="en"/>
              <a:t>Drug discovery, biomedical ontologies</a:t>
            </a:r>
            <a:endParaRPr/>
          </a:p>
          <a:p>
            <a:pPr indent="-317500" lvl="0" marL="457200" rtl="0" algn="l">
              <a:spcBef>
                <a:spcPts val="0"/>
              </a:spcBef>
              <a:spcAft>
                <a:spcPts val="0"/>
              </a:spcAft>
              <a:buSzPts val="1400"/>
              <a:buChar char="●"/>
            </a:pPr>
            <a:r>
              <a:rPr lang="en"/>
              <a:t>Patient data integration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 Search &amp; Recommendations: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Google, Netflix, Spotify, Amazon, Alibaba</a:t>
            </a:r>
            <a:endParaRPr/>
          </a:p>
        </p:txBody>
      </p:sp>
      <p:sp>
        <p:nvSpPr>
          <p:cNvPr id="95" name="Google Shape;95;p19"/>
          <p:cNvSpPr txBox="1"/>
          <p:nvPr/>
        </p:nvSpPr>
        <p:spPr>
          <a:xfrm>
            <a:off x="4735375" y="808375"/>
            <a:ext cx="4117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Assistants &amp; NLU:</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Siri, Alexa, Google Assistant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Entity linking (Wikidata, DBpedia)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Business &amp; Analytics: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Supply chain optimization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Customer 360°, compliance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Social &amp; Geospatial: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Social graphs (Facebook, LinkedIn)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Smart cities, IoT, event tracking</a:t>
            </a:r>
            <a:endParaRPr>
              <a:solidFill>
                <a:schemeClr val="dk1"/>
              </a:solidFill>
            </a:endParaRPr>
          </a:p>
        </p:txBody>
      </p:sp>
      <p:sp>
        <p:nvSpPr>
          <p:cNvPr id="96" name="Google Shape;96;p19"/>
          <p:cNvSpPr txBox="1"/>
          <p:nvPr/>
        </p:nvSpPr>
        <p:spPr>
          <a:xfrm>
            <a:off x="2766450" y="3588125"/>
            <a:ext cx="361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Fraud &amp; Cybersecurity: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Banking (AML, fraud detection)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Cyber threat intelligence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