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Cabin"/>
      <p:regular r:id="rId25"/>
      <p:bold r:id="rId26"/>
      <p:italic r:id="rId27"/>
      <p:boldItalic r:id="rId28"/>
    </p:embeddedFont>
    <p:embeddedFont>
      <p:font typeface="Montserrat Black"/>
      <p:bold r:id="rId29"/>
      <p:boldItalic r:id="rId30"/>
    </p:embeddedFont>
    <p:embeddedFont>
      <p:font typeface="Arvo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Montserrat ExtraLight"/>
      <p:regular r:id="rId43"/>
      <p:bold r:id="rId44"/>
      <p:italic r:id="rId45"/>
      <p:boldItalic r:id="rId46"/>
    </p:embeddedFont>
    <p:embeddedFont>
      <p:font typeface="Bodoni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44" Type="http://schemas.openxmlformats.org/officeDocument/2006/relationships/font" Target="fonts/MontserratExtraLight-bold.fntdata"/><Relationship Id="rId43" Type="http://schemas.openxmlformats.org/officeDocument/2006/relationships/font" Target="fonts/MontserratExtraLight-regular.fntdata"/><Relationship Id="rId46" Type="http://schemas.openxmlformats.org/officeDocument/2006/relationships/font" Target="fonts/MontserratExtraLight-boldItalic.fntdata"/><Relationship Id="rId45" Type="http://schemas.openxmlformats.org/officeDocument/2006/relationships/font" Target="fonts/MontserratExtra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odoni-bold.fntdata"/><Relationship Id="rId47" Type="http://schemas.openxmlformats.org/officeDocument/2006/relationships/font" Target="fonts/Bodoni-regular.fntdata"/><Relationship Id="rId49" Type="http://schemas.openxmlformats.org/officeDocument/2006/relationships/font" Target="fonts/Bodoni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vo-regular.fntdata"/><Relationship Id="rId30" Type="http://schemas.openxmlformats.org/officeDocument/2006/relationships/font" Target="fonts/MontserratBlack-boldItalic.fntdata"/><Relationship Id="rId33" Type="http://schemas.openxmlformats.org/officeDocument/2006/relationships/font" Target="fonts/Arvo-italic.fntdata"/><Relationship Id="rId32" Type="http://schemas.openxmlformats.org/officeDocument/2006/relationships/font" Target="fonts/Arvo-bold.fntdata"/><Relationship Id="rId35" Type="http://schemas.openxmlformats.org/officeDocument/2006/relationships/font" Target="fonts/MontserratMedium-regular.fntdata"/><Relationship Id="rId34" Type="http://schemas.openxmlformats.org/officeDocument/2006/relationships/font" Target="fonts/Arvo-boldItalic.fntdata"/><Relationship Id="rId37" Type="http://schemas.openxmlformats.org/officeDocument/2006/relationships/font" Target="fonts/MontserratMedium-italic.fntdata"/><Relationship Id="rId36" Type="http://schemas.openxmlformats.org/officeDocument/2006/relationships/font" Target="fonts/MontserratMedium-bold.fntdata"/><Relationship Id="rId39" Type="http://schemas.openxmlformats.org/officeDocument/2006/relationships/font" Target="fonts/MontserratLight-regular.fntdata"/><Relationship Id="rId38" Type="http://schemas.openxmlformats.org/officeDocument/2006/relationships/font" Target="fonts/MontserratMedium-bold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29" Type="http://schemas.openxmlformats.org/officeDocument/2006/relationships/font" Target="fonts/MontserratBlack-bold.fntdata"/><Relationship Id="rId50" Type="http://schemas.openxmlformats.org/officeDocument/2006/relationships/font" Target="fonts/Bodoni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579f9b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579f9b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79f9b99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79f9b99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579f9b99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579f9b99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579f9b9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579f9b9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79f9b99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79f9b99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79f9b99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79f9b99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08e353b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08e353b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5564575" y="3086170"/>
            <a:ext cx="3588978" cy="206215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rot="10800000">
            <a:off x="5908431" y="4011835"/>
            <a:ext cx="3245119" cy="1136490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5908431" y="4271108"/>
            <a:ext cx="3245119" cy="877217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9604" y="0"/>
            <a:ext cx="4459954" cy="2596268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9540" y="0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9540" y="0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2" type="ctrTitle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Title &amp; Summar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 flipH="1">
            <a:off x="-17975" y="11"/>
            <a:ext cx="9108395" cy="515812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-17975" y="2085925"/>
            <a:ext cx="9191700" cy="1975800"/>
          </a:xfrm>
          <a:prstGeom prst="rect">
            <a:avLst/>
          </a:pr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3926900" y="1768658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1439125" y="1710508"/>
            <a:ext cx="1890300" cy="12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1439125" y="1283400"/>
            <a:ext cx="7866000" cy="7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 ExtraLight"/>
              <a:buNone/>
              <a:defRPr b="0" sz="36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6414675" y="1768400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subTitle"/>
          </p:nvPr>
        </p:nvSpPr>
        <p:spPr>
          <a:xfrm>
            <a:off x="1439125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3926900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subTitle"/>
          </p:nvPr>
        </p:nvSpPr>
        <p:spPr>
          <a:xfrm>
            <a:off x="6414675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 1">
  <p:cSld name="TITLE_AND_BODY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 flipH="1" rot="10800000">
            <a:off x="6095750" y="3297290"/>
            <a:ext cx="3060616" cy="186083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 rot="10800000">
            <a:off x="6388998" y="4132544"/>
            <a:ext cx="2767552" cy="102558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 rot="10800000">
            <a:off x="6388998" y="4366515"/>
            <a:ext cx="2767552" cy="791610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1601250" y="1117575"/>
            <a:ext cx="5941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601250" y="2161650"/>
            <a:ext cx="59415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 rot="10800000">
            <a:off x="0" y="-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2"/>
          <p:cNvSpPr/>
          <p:nvPr/>
        </p:nvSpPr>
        <p:spPr>
          <a:xfrm flipH="1">
            <a:off x="185" y="0"/>
            <a:ext cx="2999115" cy="1723370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0" y="0"/>
            <a:ext cx="2711777" cy="94982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0" y="0"/>
            <a:ext cx="2711777" cy="733139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TITLE_AND_BODY_4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 flipH="1" rot="10800000">
            <a:off x="6610100" y="361005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6853867" y="430490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>
            <a:off x="6853867" y="449955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-7151" y="-7362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7362" y="-7362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7362" y="-7362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33" name="Google Shape;133;p13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_AND_BODY_4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flipH="1" rot="10800000">
            <a:off x="6610100" y="361005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10800000">
            <a:off x="6853867" y="430490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10800000">
            <a:off x="6853867" y="449955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-7151" y="-7362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-7362" y="-7362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-7362" y="-7362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3" type="ctrTitle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TITLE_AND_BODY_4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15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3">
  <p:cSld name="TITLE_AND_BODY_4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16"/>
          <p:cNvSpPr txBox="1"/>
          <p:nvPr>
            <p:ph type="ctrTitle"/>
          </p:nvPr>
        </p:nvSpPr>
        <p:spPr>
          <a:xfrm>
            <a:off x="1999625" y="1000988"/>
            <a:ext cx="1550400" cy="17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2" type="ctrTitle"/>
          </p:nvPr>
        </p:nvSpPr>
        <p:spPr>
          <a:xfrm>
            <a:off x="1101426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5595300" y="1215400"/>
            <a:ext cx="31197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>
            <a:off x="1803732" y="785400"/>
            <a:ext cx="3094758" cy="3572704"/>
          </a:xfrm>
          <a:custGeom>
            <a:rect b="b" l="l" r="r" t="t"/>
            <a:pathLst>
              <a:path extrusionOk="0" h="59330" w="51393">
                <a:moveTo>
                  <a:pt x="1" y="0"/>
                </a:moveTo>
                <a:lnTo>
                  <a:pt x="1" y="59329"/>
                </a:lnTo>
                <a:lnTo>
                  <a:pt x="51393" y="29665"/>
                </a:lnTo>
                <a:lnTo>
                  <a:pt x="1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73787" y="1630238"/>
            <a:ext cx="1937679" cy="2237020"/>
          </a:xfrm>
          <a:custGeom>
            <a:rect b="b" l="l" r="r" t="t"/>
            <a:pathLst>
              <a:path extrusionOk="0" h="37149" w="32178">
                <a:moveTo>
                  <a:pt x="1" y="1"/>
                </a:moveTo>
                <a:lnTo>
                  <a:pt x="1" y="37148"/>
                </a:lnTo>
                <a:lnTo>
                  <a:pt x="32178" y="18574"/>
                </a:lnTo>
                <a:lnTo>
                  <a:pt x="1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675970" y="1765424"/>
            <a:ext cx="1705902" cy="1968269"/>
          </a:xfrm>
          <a:custGeom>
            <a:rect b="b" l="l" r="r" t="t"/>
            <a:pathLst>
              <a:path extrusionOk="0" h="32686" w="28329">
                <a:moveTo>
                  <a:pt x="28329" y="0"/>
                </a:moveTo>
                <a:lnTo>
                  <a:pt x="1" y="16329"/>
                </a:lnTo>
                <a:lnTo>
                  <a:pt x="28329" y="32685"/>
                </a:lnTo>
                <a:lnTo>
                  <a:pt x="28329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15950" y="1846878"/>
            <a:ext cx="600368" cy="692080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184164" y="2581298"/>
            <a:ext cx="1237650" cy="1429142"/>
          </a:xfrm>
          <a:custGeom>
            <a:rect b="b" l="l" r="r" t="t"/>
            <a:pathLst>
              <a:path extrusionOk="0" h="23733" w="20553">
                <a:moveTo>
                  <a:pt x="20552" y="1"/>
                </a:moveTo>
                <a:lnTo>
                  <a:pt x="1" y="11867"/>
                </a:lnTo>
                <a:lnTo>
                  <a:pt x="20552" y="23733"/>
                </a:lnTo>
                <a:lnTo>
                  <a:pt x="20552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379240" y="1068599"/>
            <a:ext cx="922171" cy="1065428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092465" y="1033849"/>
            <a:ext cx="922171" cy="1065428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538225" y="3223325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433075" y="3522200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90475" y="2314425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092475" y="3733708"/>
            <a:ext cx="249006" cy="287644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rot="3600098">
            <a:off x="491626" y="2698005"/>
            <a:ext cx="249018" cy="287642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5595300" y="2512925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 rot="10800000">
            <a:off x="5363659" y="1407245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>
  <p:cSld name="TITLE_AND_TWO_COLUMNS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4959637" y="2028975"/>
            <a:ext cx="3389700" cy="2223600"/>
          </a:xfrm>
          <a:prstGeom prst="rect">
            <a:avLst/>
          </a:prstGeom>
          <a:noFill/>
          <a:ln cap="flat" cmpd="sng" w="9525">
            <a:solidFill>
              <a:srgbClr val="E9AA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112825" y="2028975"/>
            <a:ext cx="3389700" cy="2223600"/>
          </a:xfrm>
          <a:prstGeom prst="rect">
            <a:avLst/>
          </a:prstGeom>
          <a:noFill/>
          <a:ln cap="flat" cmpd="sng" w="9525">
            <a:solidFill>
              <a:srgbClr val="3E51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1461450" y="2368250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idx="2" type="subTitle"/>
          </p:nvPr>
        </p:nvSpPr>
        <p:spPr>
          <a:xfrm>
            <a:off x="5335925" y="2376350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195" name="Google Shape;195;p18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1461450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5335925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19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8881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12" name="Google Shape;212;p19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8881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cxnSp>
        <p:nvCxnSpPr>
          <p:cNvPr id="214" name="Google Shape;214;p19"/>
          <p:cNvCxnSpPr/>
          <p:nvPr/>
        </p:nvCxnSpPr>
        <p:spPr>
          <a:xfrm>
            <a:off x="3279313" y="1878350"/>
            <a:ext cx="0" cy="19611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5848663" y="1871450"/>
            <a:ext cx="0" cy="19506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" name="Google Shape;216;p19"/>
          <p:cNvSpPr txBox="1"/>
          <p:nvPr>
            <p:ph idx="4" type="subTitle"/>
          </p:nvPr>
        </p:nvSpPr>
        <p:spPr>
          <a:xfrm>
            <a:off x="35209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5" type="subTitle"/>
          </p:nvPr>
        </p:nvSpPr>
        <p:spPr>
          <a:xfrm>
            <a:off x="35209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8" name="Google Shape;218;p19"/>
          <p:cNvSpPr txBox="1"/>
          <p:nvPr>
            <p:ph idx="6" type="subTitle"/>
          </p:nvPr>
        </p:nvSpPr>
        <p:spPr>
          <a:xfrm>
            <a:off x="61537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7" type="subTitle"/>
          </p:nvPr>
        </p:nvSpPr>
        <p:spPr>
          <a:xfrm>
            <a:off x="61537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&amp; 3 columns slide">
  <p:cSld name="TITLE_AND_TWO_COLUMNS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20"/>
          <p:cNvSpPr/>
          <p:nvPr/>
        </p:nvSpPr>
        <p:spPr>
          <a:xfrm flipH="1" rot="10800000">
            <a:off x="6836375" y="46558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idx="1" type="subTitle"/>
          </p:nvPr>
        </p:nvSpPr>
        <p:spPr>
          <a:xfrm>
            <a:off x="8961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8961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cxnSp>
        <p:nvCxnSpPr>
          <p:cNvPr id="228" name="Google Shape;228;p20"/>
          <p:cNvCxnSpPr/>
          <p:nvPr/>
        </p:nvCxnSpPr>
        <p:spPr>
          <a:xfrm>
            <a:off x="3287313" y="1878350"/>
            <a:ext cx="0" cy="19611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5856663" y="1871450"/>
            <a:ext cx="0" cy="19506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35289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35289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61617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61617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 1">
  <p:cSld name="TITLE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10800000">
            <a:off x="5564575" y="3086170"/>
            <a:ext cx="3588978" cy="206215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2155950" y="1856250"/>
            <a:ext cx="508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 rot="10800000">
            <a:off x="5908431" y="4011835"/>
            <a:ext cx="3245119" cy="1136490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5908431" y="4271108"/>
            <a:ext cx="3245119" cy="877217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9604" y="0"/>
            <a:ext cx="4459954" cy="2596268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9540" y="0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9540" y="0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2" type="ctrTitle"/>
          </p:nvPr>
        </p:nvSpPr>
        <p:spPr>
          <a:xfrm>
            <a:off x="2219600" y="3425738"/>
            <a:ext cx="4768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3E516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7" name="Google Shape;237;p21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1" name="Google Shape;241;p21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" type="subTitle"/>
          </p:nvPr>
        </p:nvSpPr>
        <p:spPr>
          <a:xfrm>
            <a:off x="144650" y="783575"/>
            <a:ext cx="8854800" cy="21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45" name="Google Shape;245;p21"/>
          <p:cNvSpPr txBox="1"/>
          <p:nvPr>
            <p:ph idx="3" type="subTitle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46" name="Google Shape;246;p21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 1 1">
  <p:cSld name="BIG_NUMBER_1_1">
    <p:bg>
      <p:bgPr>
        <a:solidFill>
          <a:srgbClr val="3E516C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22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3" name="Google Shape;253;p22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>
            <p:ph idx="1" type="subTitle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57" name="Google Shape;257;p22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 txBox="1"/>
          <p:nvPr>
            <p:ph hasCustomPrompt="1" type="title"/>
          </p:nvPr>
        </p:nvSpPr>
        <p:spPr>
          <a:xfrm>
            <a:off x="314550" y="1919975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with text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1229850" y="411893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photo">
  <p:cSld name="BLANK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E516C"/>
                </a:solidFill>
              </a:defRPr>
            </a:lvl1pPr>
            <a:lvl2pPr lvl="1" rtl="0">
              <a:buNone/>
              <a:defRPr>
                <a:solidFill>
                  <a:srgbClr val="3E516C"/>
                </a:solidFill>
              </a:defRPr>
            </a:lvl2pPr>
            <a:lvl3pPr lvl="2" rtl="0">
              <a:buNone/>
              <a:defRPr>
                <a:solidFill>
                  <a:srgbClr val="3E516C"/>
                </a:solidFill>
              </a:defRPr>
            </a:lvl3pPr>
            <a:lvl4pPr lvl="3" rtl="0">
              <a:buNone/>
              <a:defRPr>
                <a:solidFill>
                  <a:srgbClr val="3E516C"/>
                </a:solidFill>
              </a:defRPr>
            </a:lvl4pPr>
            <a:lvl5pPr lvl="4" rtl="0">
              <a:buNone/>
              <a:defRPr>
                <a:solidFill>
                  <a:srgbClr val="3E516C"/>
                </a:solidFill>
              </a:defRPr>
            </a:lvl5pPr>
            <a:lvl6pPr lvl="5" rtl="0">
              <a:buNone/>
              <a:defRPr>
                <a:solidFill>
                  <a:srgbClr val="3E516C"/>
                </a:solidFill>
              </a:defRPr>
            </a:lvl6pPr>
            <a:lvl7pPr lvl="6" rtl="0">
              <a:buNone/>
              <a:defRPr>
                <a:solidFill>
                  <a:srgbClr val="3E516C"/>
                </a:solidFill>
              </a:defRPr>
            </a:lvl7pPr>
            <a:lvl8pPr lvl="7" rtl="0">
              <a:buNone/>
              <a:defRPr>
                <a:solidFill>
                  <a:srgbClr val="3E516C"/>
                </a:solidFill>
              </a:defRPr>
            </a:lvl8pPr>
            <a:lvl9pPr lvl="8" rtl="0">
              <a:buNone/>
              <a:defRPr>
                <a:solidFill>
                  <a:srgbClr val="3E516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2">
            <a:alphaModFix/>
          </a:blip>
          <a:srcRect b="2076" l="0" r="0" t="1352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25"/>
          <p:cNvSpPr txBox="1"/>
          <p:nvPr>
            <p:ph type="ctrTitle"/>
          </p:nvPr>
        </p:nvSpPr>
        <p:spPr>
          <a:xfrm>
            <a:off x="2323600" y="1146190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percentage slide">
  <p:cSld name="TITL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3223125" y="475400"/>
            <a:ext cx="54348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10800000">
            <a:off x="2970009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71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&amp; presentation photo 2">
  <p:cSld name="TITLE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504435" y="705489"/>
            <a:ext cx="28708" cy="48590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ctrTitle"/>
          </p:nvPr>
        </p:nvSpPr>
        <p:spPr>
          <a:xfrm>
            <a:off x="4572000" y="473650"/>
            <a:ext cx="3731400" cy="18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2" type="ctrTitle"/>
          </p:nvPr>
        </p:nvSpPr>
        <p:spPr>
          <a:xfrm>
            <a:off x="4572000" y="2367100"/>
            <a:ext cx="43266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abin"/>
              <a:buNone/>
              <a:defRPr b="0" sz="1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&amp; subtitle slide 1">
  <p:cSld name="SECTION_HEADER_1">
    <p:bg>
      <p:bgPr>
        <a:solidFill>
          <a:srgbClr val="3E516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62550" y="1304275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2400"/>
              <a:buNone/>
              <a:defRPr>
                <a:solidFill>
                  <a:srgbClr val="FCCC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1062550" y="2512925"/>
            <a:ext cx="24546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rot="10800000">
            <a:off x="6317125" y="2545825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6947325" y="2582289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">
  <p:cSld name="SECTION_HEADER_1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 rot="-5400000">
            <a:off x="-539896" y="525540"/>
            <a:ext cx="280340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-5400000">
            <a:off x="-26359" y="11984"/>
            <a:ext cx="1777059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-5400000">
            <a:off x="159672" y="-174047"/>
            <a:ext cx="1380663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539896" y="525540"/>
            <a:ext cx="280340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 rot="-5400000">
            <a:off x="-26359" y="11984"/>
            <a:ext cx="1777059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 rot="-5400000">
            <a:off x="159672" y="-174047"/>
            <a:ext cx="1380663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>
  <p:cSld name="CUSTOM">
    <p:bg>
      <p:bgPr>
        <a:solidFill>
          <a:srgbClr val="E9AA1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2122200" y="1826900"/>
            <a:ext cx="4899600" cy="9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idx="1" type="subTitle"/>
          </p:nvPr>
        </p:nvSpPr>
        <p:spPr>
          <a:xfrm>
            <a:off x="2122200" y="2765302"/>
            <a:ext cx="489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">
  <p:cSld name="CUSTOM_1">
    <p:bg>
      <p:bgPr>
        <a:solidFill>
          <a:srgbClr val="E9AA1B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9"/>
          <p:cNvSpPr txBox="1"/>
          <p:nvPr>
            <p:ph hasCustomPrompt="1" type="title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9"/>
          <p:cNvSpPr txBox="1"/>
          <p:nvPr>
            <p:ph hasCustomPrompt="1" idx="2" type="title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9"/>
          <p:cNvSpPr txBox="1"/>
          <p:nvPr>
            <p:ph hasCustomPrompt="1" idx="3" type="title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1382875" y="159705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4" type="subTitle"/>
          </p:nvPr>
        </p:nvSpPr>
        <p:spPr>
          <a:xfrm>
            <a:off x="1382875" y="274460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5" type="subTitle"/>
          </p:nvPr>
        </p:nvSpPr>
        <p:spPr>
          <a:xfrm>
            <a:off x="1382875" y="393025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1 1">
  <p:cSld name="CUSTOM_1_1">
    <p:bg>
      <p:bgPr>
        <a:solidFill>
          <a:srgbClr val="E9AA1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2122200" y="2102550"/>
            <a:ext cx="48996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Montserrat"/>
              <a:buNone/>
              <a:defRPr b="1" sz="2400">
                <a:solidFill>
                  <a:srgbClr val="31425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●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○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■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●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○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■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●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○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Char char="■"/>
              <a:defRPr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javascript.ru/while-for#preryvanie-tsikla-break" TargetMode="External"/><Relationship Id="rId4" Type="http://schemas.openxmlformats.org/officeDocument/2006/relationships/hyperlink" Target="https://learn.javascript.ru/while-for#contin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1854350" y="2059100"/>
            <a:ext cx="51180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s">
                <a:solidFill>
                  <a:srgbClr val="3E516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Курс </a:t>
            </a:r>
            <a:r>
              <a:rPr lang="es"/>
              <a:t>Front-End Pro</a:t>
            </a:r>
            <a:br>
              <a:rPr lang="es"/>
            </a:br>
            <a:r>
              <a:rPr b="0" lang="es">
                <a:solidFill>
                  <a:srgbClr val="3E516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lesson 03</a:t>
            </a:r>
            <a:r>
              <a:rPr lang="es" sz="3600">
                <a:solidFill>
                  <a:srgbClr val="FFFFFF"/>
                </a:solidFill>
              </a:rPr>
              <a:t> </a:t>
            </a:r>
            <a:endParaRPr b="0" sz="3600">
              <a:solidFill>
                <a:srgbClr val="3E516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4504650" y="5159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6707850" y="119250"/>
            <a:ext cx="2260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Dmitry Mishchenko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ctrTitle"/>
          </p:nvPr>
        </p:nvSpPr>
        <p:spPr>
          <a:xfrm>
            <a:off x="1687225" y="909100"/>
            <a:ext cx="6863400" cy="3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Повторение изученного материала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Вопросы по дз.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условный оператор “if”.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условный оператор “?”.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&amp;&amp;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||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 !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/>
        </p:nvSpPr>
        <p:spPr>
          <a:xfrm>
            <a:off x="1461100" y="409475"/>
            <a:ext cx="719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Конструкция switch</a:t>
            </a:r>
            <a:endParaRPr b="1" sz="18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Конструкция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имеет один или более блок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 необязательный блок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'value1'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if (x === 'value1')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'value2'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if (x === 'value2')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1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Переменная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проверяется на строгое равенство первому значению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затем второму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 так далее.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Если соответствие установлено –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начинает выполняться от соответствующей директивы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 далее, до ближайшего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(или до конца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Если ни один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не совпал – выполняется (если есть) вариант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1665850" y="245650"/>
            <a:ext cx="6762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Пример работы</a:t>
            </a:r>
            <a:r>
              <a:rPr b="1" lang="es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switch</a:t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(a) 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1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alert( </a:t>
            </a:r>
            <a:r>
              <a:rPr lang="es" sz="11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‘ Меньше’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1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alert( </a:t>
            </a:r>
            <a:r>
              <a:rPr lang="es" sz="11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'Равно’'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1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alert( </a:t>
            </a:r>
            <a:r>
              <a:rPr lang="es" sz="11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'Много'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default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alert( </a:t>
            </a:r>
            <a:r>
              <a:rPr lang="es" sz="11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"Другое"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Если break нет, то выполнение пойдёт ниже по следующим case, при этом остальные проверки игнорируются.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/>
        </p:nvSpPr>
        <p:spPr>
          <a:xfrm>
            <a:off x="1657650" y="106425"/>
            <a:ext cx="719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Цикл for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написании скриптов зачастую встаёт задача сделать однотипное действие много раз.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Например, вывести товары из списка один за другим. Или просто перебрать все числа от 1 до 10 и для каждого выполнить одинаковый код.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многократного повторения одного участка кода предусмотрены </a:t>
            </a:r>
            <a:r>
              <a:rPr i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циклы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условие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шаг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... тело цикла ...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 i = 0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нет необходимости в "начале"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alert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0, 1, 2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5" y="3307253"/>
            <a:ext cx="6584998" cy="12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1428325" y="589650"/>
            <a:ext cx="719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мы уже имеем объявленную i с присвоенным значением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нет необходимости в "начале"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alert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0, 1, 2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Можно убрать и шаг: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alert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(;;)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будет выполняться вечно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Прерывание цикла: «break»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Переход к следующей итерации: continue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8100" marR="139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/>
        </p:nvSpPr>
        <p:spPr>
          <a:xfrm>
            <a:off x="1428325" y="589650"/>
            <a:ext cx="719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Цикл while </a:t>
            </a:r>
            <a:endParaRPr b="1" sz="18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Цикл </a:t>
            </a:r>
            <a:r>
              <a:rPr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имеет следующий синтаксис: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код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также называемый "телом цикла"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выводит 0, затем 1, затем 2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alert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i</a:t>
            </a:r>
            <a:r>
              <a:rPr b="1" lang="es" sz="120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/>
        </p:nvSpPr>
        <p:spPr>
          <a:xfrm>
            <a:off x="1370975" y="327575"/>
            <a:ext cx="6762000" cy="4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Домашнее задание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Дан массив [16,-37,54,-4,72,-56,47,4,-16,25,-37,46,4,-51,27,-63,4,-54,76,-4,12,-35,4,47]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Найти сумму и количество положительных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Найти минимальный элемент массива и его порядковый номер.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Найти максимальный элемент массива и его порядковый номер.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Определить количество отрицательных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Найти количество нечетных положительных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6. Найти количество четных положительных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7. Найти сумму четных положительных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8. Найти сумму нечетных положительных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9. Найти произведение положительных элементов.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10. Найти определить количество элементов, равных 4.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11. Найти наибольший среди элементов массива, остальные обнулить.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Взять еще один массив [46,4,-51,27,-63,4,-54,76,-4,12,-35,4,47,16,-37,54,-4,72,-56,47,4,-16,25,-37]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13. Вычислить разность соответствующих элементов массивов и записать в новый массив [-30, -41, 105...].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ellow Abstract Bussin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