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3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0"/>
    <p:restoredTop sz="94824"/>
  </p:normalViewPr>
  <p:slideViewPr>
    <p:cSldViewPr snapToGrid="0" snapToObjects="1">
      <p:cViewPr varScale="1">
        <p:scale>
          <a:sx n="144" d="100"/>
          <a:sy n="14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0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9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9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9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67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8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9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2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970C-B03C-3A49-991C-F85B88234C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3B1-5D6D-9640-8931-CC3AA9F93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8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7C4122-22EE-0742-B29E-7303D6C11900}"/>
              </a:ext>
            </a:extLst>
          </p:cNvPr>
          <p:cNvSpPr/>
          <p:nvPr/>
        </p:nvSpPr>
        <p:spPr>
          <a:xfrm>
            <a:off x="517070" y="271195"/>
            <a:ext cx="89665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退会、ログアウト画面の実装</a:t>
            </a:r>
            <a:endParaRPr lang="en-US" altLang="ja-JP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ja-JP" altLang="en-US">
                <a:solidFill>
                  <a:srgbClr val="222222"/>
                </a:solidFill>
                <a:latin typeface="Arial" panose="020B0604020202020204" pitchFamily="34" charset="0"/>
              </a:rPr>
              <a:t>退会</a:t>
            </a:r>
            <a:endParaRPr lang="en-US" altLang="ja-JP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・開発済みで未実装の機能を実装する</a:t>
            </a:r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ログアウト</a:t>
            </a:r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・メニュー内に動線を設け押すと、</a:t>
            </a:r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>
                <a:solidFill>
                  <a:srgbClr val="222222"/>
                </a:solidFill>
                <a:latin typeface="Arial" panose="020B0604020202020204" pitchFamily="34" charset="0"/>
              </a:rPr>
              <a:t>　　</a:t>
            </a:r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ログアウトしますか？はい・いいえ　</a:t>
            </a:r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>
                <a:solidFill>
                  <a:srgbClr val="222222"/>
                </a:solidFill>
                <a:latin typeface="Arial" panose="020B0604020202020204" pitchFamily="34" charset="0"/>
              </a:rPr>
              <a:t>　を表示</a:t>
            </a:r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C2BA2-86E0-9843-911D-F3FFEA25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71" y="271195"/>
            <a:ext cx="3505600" cy="60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55DAA4-D04B-B645-A280-B8DC63516CBD}"/>
              </a:ext>
            </a:extLst>
          </p:cNvPr>
          <p:cNvSpPr/>
          <p:nvPr/>
        </p:nvSpPr>
        <p:spPr>
          <a:xfrm>
            <a:off x="155302" y="228633"/>
            <a:ext cx="590254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友人招待の強化</a:t>
            </a:r>
            <a:endParaRPr lang="en-US" altLang="ja-JP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ja-JP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友人招待を案内する</a:t>
            </a:r>
            <a:r>
              <a:rPr lang="en-US" altLang="ja-JP" sz="1400" dirty="0"/>
              <a:t>HTML</a:t>
            </a:r>
            <a:r>
              <a:rPr lang="ja-JP" altLang="en-US" sz="1400"/>
              <a:t>メールとプッシュ通知を送信</a:t>
            </a:r>
            <a:endParaRPr lang="en-US" altLang="ja-JP" sz="1400" dirty="0"/>
          </a:p>
          <a:p>
            <a:r>
              <a:rPr lang="ja-JP" altLang="en-US" sz="1400"/>
              <a:t>　　・お試し購入</a:t>
            </a:r>
            <a:r>
              <a:rPr lang="en-US" altLang="ja-JP" sz="1400" dirty="0"/>
              <a:t>1</a:t>
            </a:r>
            <a:r>
              <a:rPr lang="ja-JP" altLang="en-US" sz="1400"/>
              <a:t>日後</a:t>
            </a:r>
            <a:endParaRPr lang="en-US" altLang="ja-JP" sz="1400" dirty="0"/>
          </a:p>
          <a:p>
            <a:r>
              <a:rPr lang="ja-JP" altLang="en-US" sz="1400"/>
              <a:t>　　・お試し商品配送完了の翌日</a:t>
            </a:r>
            <a:endParaRPr lang="en-US" altLang="ja-JP" sz="1400" dirty="0"/>
          </a:p>
          <a:p>
            <a:r>
              <a:rPr lang="ja-JP" altLang="en-US" sz="1400"/>
              <a:t>　　・定期購入商品配送完了の翌日</a:t>
            </a:r>
            <a:endParaRPr lang="en-US" altLang="ja-JP" sz="1400" dirty="0"/>
          </a:p>
          <a:p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自分が招待した人が招待コードを利用して購入したらメール送信</a:t>
            </a:r>
            <a:endParaRPr lang="en-US" altLang="ja-JP" sz="1400" dirty="0"/>
          </a:p>
          <a:p>
            <a:r>
              <a:rPr lang="ja-JP" altLang="en-US" sz="1400"/>
              <a:t>　　・招待したご友人がお試し購入をしました</a:t>
            </a:r>
            <a:endParaRPr lang="en-US" altLang="ja-JP" sz="1400" dirty="0"/>
          </a:p>
          <a:p>
            <a:r>
              <a:rPr lang="ja-JP" altLang="en-US" sz="1400"/>
              <a:t>　　・招待したご友人が定期購入を開始したのであなたも</a:t>
            </a:r>
            <a:r>
              <a:rPr lang="en-US" altLang="ja-JP" sz="1400" dirty="0"/>
              <a:t>1</a:t>
            </a:r>
            <a:r>
              <a:rPr lang="ja-JP" altLang="en-US" sz="1400"/>
              <a:t>ヶ月分無料になります</a:t>
            </a:r>
            <a:endParaRPr lang="en-US" altLang="ja-JP" sz="1400" dirty="0"/>
          </a:p>
          <a:p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招待したご友人購入が</a:t>
            </a:r>
            <a:r>
              <a:rPr lang="en-US" altLang="ja-JP" sz="1400" dirty="0"/>
              <a:t>3</a:t>
            </a:r>
            <a:r>
              <a:rPr lang="ja-JP" altLang="en-US" sz="1400"/>
              <a:t>回、</a:t>
            </a:r>
            <a:r>
              <a:rPr lang="en-US" altLang="ja-JP" sz="1400" dirty="0"/>
              <a:t>5</a:t>
            </a:r>
            <a:r>
              <a:rPr lang="ja-JP" altLang="en-US" sz="1400"/>
              <a:t>回でおめでとうございますメールを送信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r>
              <a:rPr lang="ja-JP" altLang="en-US" sz="1400"/>
              <a:t>これらを順次実装して、効果を検証する</a:t>
            </a:r>
            <a:endParaRPr lang="en-US" altLang="ja-JP" sz="1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98810-1717-0241-B40A-AA6E74D6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44" y="1231900"/>
            <a:ext cx="3670110" cy="33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D6103E-197E-564F-A3BA-5CF1224DC823}"/>
              </a:ext>
            </a:extLst>
          </p:cNvPr>
          <p:cNvSpPr/>
          <p:nvPr/>
        </p:nvSpPr>
        <p:spPr>
          <a:xfrm>
            <a:off x="373379" y="469485"/>
            <a:ext cx="83656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お試しと招待の悪用検知強化</a:t>
            </a:r>
            <a:endParaRPr lang="en-US" altLang="ja-JP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・電話番号と住所を重複検知＆ブロック項目に追加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・住所は完全一致でブロック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・検知したらブロックし注文者の情報を</a:t>
            </a:r>
            <a:r>
              <a:rPr lang="en" altLang="ja-JP" sz="1600" dirty="0">
                <a:solidFill>
                  <a:srgbClr val="222222"/>
                </a:solidFill>
                <a:latin typeface="Arial" panose="020B0604020202020204" pitchFamily="34" charset="0"/>
              </a:rPr>
              <a:t>info@</a:t>
            </a:r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宛にメール</a:t>
            </a:r>
          </a:p>
          <a:p>
            <a:endParaRPr lang="ja-JP" altLang="en-US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件名：重複注文の検知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内容：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・氏名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・住所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・メアド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・電話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・顧客</a:t>
            </a:r>
            <a:r>
              <a:rPr lang="en" altLang="ja-JP" sz="1600" dirty="0">
                <a:solidFill>
                  <a:srgbClr val="222222"/>
                </a:solidFill>
                <a:latin typeface="Arial" panose="020B0604020202020204" pitchFamily="34" charset="0"/>
              </a:rPr>
              <a:t>ID</a:t>
            </a:r>
            <a:r>
              <a:rPr lang="ja-JP" altLang="en" sz="1600">
                <a:solidFill>
                  <a:srgbClr val="222222"/>
                </a:solidFill>
                <a:latin typeface="Arial" panose="020B0604020202020204" pitchFamily="34" charset="0"/>
              </a:rPr>
              <a:t>（</a:t>
            </a:r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以前）</a:t>
            </a:r>
          </a:p>
          <a:p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・顧客</a:t>
            </a:r>
            <a:r>
              <a:rPr lang="en" altLang="ja-JP" sz="1600" dirty="0">
                <a:solidFill>
                  <a:srgbClr val="222222"/>
                </a:solidFill>
                <a:latin typeface="Arial" panose="020B0604020202020204" pitchFamily="34" charset="0"/>
              </a:rPr>
              <a:t>ID</a:t>
            </a:r>
            <a:r>
              <a:rPr lang="ja-JP" altLang="en" sz="1600">
                <a:solidFill>
                  <a:srgbClr val="222222"/>
                </a:solidFill>
                <a:latin typeface="Arial" panose="020B0604020202020204" pitchFamily="34" charset="0"/>
              </a:rPr>
              <a:t>（</a:t>
            </a:r>
            <a:r>
              <a:rPr lang="ja-JP" altLang="en-US" sz="1600">
                <a:solidFill>
                  <a:srgbClr val="222222"/>
                </a:solidFill>
                <a:latin typeface="Arial" panose="020B0604020202020204" pitchFamily="34" charset="0"/>
              </a:rPr>
              <a:t>今回）</a:t>
            </a:r>
            <a:endParaRPr lang="en-US" altLang="ja-JP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8D535C-450F-8143-8F64-80C2BDE0C2BE}"/>
              </a:ext>
            </a:extLst>
          </p:cNvPr>
          <p:cNvSpPr/>
          <p:nvPr/>
        </p:nvSpPr>
        <p:spPr>
          <a:xfrm>
            <a:off x="242752" y="1311269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>
                <a:solidFill>
                  <a:srgbClr val="222222"/>
                </a:solidFill>
                <a:latin typeface="Arial" panose="020B0604020202020204" pitchFamily="34" charset="0"/>
              </a:rPr>
              <a:t>週次</a:t>
            </a:r>
            <a:r>
              <a:rPr lang="ja-JP" altLang="en-US">
                <a:solidFill>
                  <a:srgbClr val="222222"/>
                </a:solidFill>
                <a:latin typeface="Arial" panose="020B0604020202020204" pitchFamily="34" charset="0"/>
              </a:rPr>
              <a:t>｜</a:t>
            </a:r>
            <a:r>
              <a:rPr lang="ja-JP" altLang="en-US" u="sng">
                <a:solidFill>
                  <a:srgbClr val="222222"/>
                </a:solidFill>
                <a:latin typeface="Arial" panose="020B0604020202020204" pitchFamily="34" charset="0"/>
              </a:rPr>
              <a:t>月次</a:t>
            </a:r>
            <a:endParaRPr lang="ja-JP" altLang="en-US" u="sng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DF1C33-5BD3-3443-9F5F-0B0EF58FC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5168"/>
              </p:ext>
            </p:extLst>
          </p:nvPr>
        </p:nvGraphicFramePr>
        <p:xfrm>
          <a:off x="68437" y="2032986"/>
          <a:ext cx="9783412" cy="17352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9941">
                  <a:extLst>
                    <a:ext uri="{9D8B030D-6E8A-4147-A177-3AD203B41FA5}">
                      <a16:colId xmlns:a16="http://schemas.microsoft.com/office/drawing/2014/main" val="3003399198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1649530897"/>
                    </a:ext>
                  </a:extLst>
                </a:gridCol>
                <a:gridCol w="623135">
                  <a:extLst>
                    <a:ext uri="{9D8B030D-6E8A-4147-A177-3AD203B41FA5}">
                      <a16:colId xmlns:a16="http://schemas.microsoft.com/office/drawing/2014/main" val="1636941887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2596699119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1310104951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3695845669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2693259752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2568962899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1520464300"/>
                    </a:ext>
                  </a:extLst>
                </a:gridCol>
                <a:gridCol w="500640">
                  <a:extLst>
                    <a:ext uri="{9D8B030D-6E8A-4147-A177-3AD203B41FA5}">
                      <a16:colId xmlns:a16="http://schemas.microsoft.com/office/drawing/2014/main" val="1182592007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3631010701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46139133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2815500205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237364531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3027955290"/>
                    </a:ext>
                  </a:extLst>
                </a:gridCol>
                <a:gridCol w="500640">
                  <a:extLst>
                    <a:ext uri="{9D8B030D-6E8A-4147-A177-3AD203B41FA5}">
                      <a16:colId xmlns:a16="http://schemas.microsoft.com/office/drawing/2014/main" val="1103223865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75307077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316681248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4178452169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3662725884"/>
                    </a:ext>
                  </a:extLst>
                </a:gridCol>
              </a:tblGrid>
              <a:tr h="257016">
                <a:tc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お試し購入の指標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600" dirty="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定期購入の指標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売上高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招待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57941"/>
                  </a:ext>
                </a:extLst>
              </a:tr>
              <a:tr h="249011">
                <a:tc>
                  <a:txBody>
                    <a:bodyPr/>
                    <a:lstStyle/>
                    <a:p>
                      <a:pPr algn="ctr"/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/>
                        <a:t>LP</a:t>
                      </a:r>
                      <a:r>
                        <a:rPr kumimoji="1" lang="ja-JP" altLang="en-US" sz="600"/>
                        <a:t>の</a:t>
                      </a:r>
                      <a:r>
                        <a:rPr kumimoji="1" lang="en-US" altLang="ja-JP" sz="600" dirty="0"/>
                        <a:t>UU</a:t>
                      </a:r>
                      <a:r>
                        <a:rPr kumimoji="1" lang="ja-JP" altLang="en-US" sz="600"/>
                        <a:t>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お試しボタン押下数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ボタン押下率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b="0"/>
                        <a:t>会員登録数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b="1"/>
                        <a:t>お試し購入数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お試し購入率</a:t>
                      </a:r>
                      <a:endParaRPr kumimoji="1" lang="en-US" altLang="ja-JP" sz="600" dirty="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初回定期購した人数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一時停止した人数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b="1"/>
                        <a:t>定期継続会員数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 b="1"/>
                        <a:t>定期会員純増数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定期出荷数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お試し売上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定期売上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売上合計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招待した人数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招待でのお試し購入数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お試しの内招待利用率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招待での定期開始数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初回定期のうち招待利用率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6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/>
                        <a:t>1</a:t>
                      </a:r>
                      <a:r>
                        <a:rPr kumimoji="1" lang="ja-JP" altLang="en-US" sz="600"/>
                        <a:t>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/>
                        <a:t>2</a:t>
                      </a:r>
                      <a:r>
                        <a:rPr kumimoji="1" lang="ja-JP" altLang="en-US" sz="600"/>
                        <a:t>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6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/>
                        <a:t>3</a:t>
                      </a:r>
                      <a:r>
                        <a:rPr kumimoji="1" lang="ja-JP" altLang="en-US" sz="600"/>
                        <a:t>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4227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868E13-5EE5-5544-971B-1B8F14306420}"/>
              </a:ext>
            </a:extLst>
          </p:cNvPr>
          <p:cNvSpPr/>
          <p:nvPr/>
        </p:nvSpPr>
        <p:spPr>
          <a:xfrm>
            <a:off x="242751" y="200266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ダッシュボード画面追加</a:t>
            </a:r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422480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195</Words>
  <Application>Microsoft Macintosh PowerPoint</Application>
  <PresentationFormat>A4 210 x 297 mm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山岸 延好</dc:creator>
  <cp:lastModifiedBy>山岸 延好</cp:lastModifiedBy>
  <cp:revision>36</cp:revision>
  <dcterms:created xsi:type="dcterms:W3CDTF">2018-10-18T14:28:58Z</dcterms:created>
  <dcterms:modified xsi:type="dcterms:W3CDTF">2019-01-23T09:49:39Z</dcterms:modified>
</cp:coreProperties>
</file>