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E013-8B4F-4A1A-801E-DF9F1BF709FB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3FE31-A75B-40CD-AF5E-CD6898411FC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500462"/>
          </a:xfrm>
        </p:spPr>
        <p:txBody>
          <a:bodyPr>
            <a:normAutofit/>
          </a:bodyPr>
          <a:lstStyle/>
          <a:p>
            <a:r>
              <a:rPr lang="ru-RU" b="1" dirty="0" smtClean="0"/>
              <a:t>Рынок заведений общественного питания Москвы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Рекомендации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В качестве типа заведения выбрать кафе ввиду их наибольшей распространённости и большей доступности.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Выбирать место ближе к центру города и/или к проходимым местам. Не рекомендуем размещать заведение на окраине из-за специфичного формата заведения (роботы).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Рекомендуется сделать не более 45-50 посадочных мест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6211669"/>
            <a:ext cx="7215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Источник данных: исследование «Рынок заведений общественного питания Москвы» студента </a:t>
            </a:r>
            <a:r>
              <a:rPr lang="ru-RU" dirty="0" err="1" smtClean="0"/>
              <a:t>Яндекс.Практикума</a:t>
            </a:r>
            <a:r>
              <a:rPr lang="en-US" dirty="0" smtClean="0"/>
              <a:t> </a:t>
            </a:r>
            <a:r>
              <a:rPr lang="ru-RU" dirty="0" smtClean="0"/>
              <a:t>Матвеевского А.А.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оотношение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видов объектов общепита 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 количеству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5568" y="1571612"/>
            <a:ext cx="1998432" cy="268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AutoShape 6" descr="data:image/png;base64,iVBORw0KGgoAAAANSUhEUgAAAy4AAAJnCAYAAABxkwe7AAAABHNCSVQICAgIfAhkiAAAAAlwSFlzAAALEgAACxIB0t1+/AAAADh0RVh0U29mdHdhcmUAbWF0cGxvdGxpYiB2ZXJzaW9uMy4xLjAsIGh0dHA6Ly9tYXRwbG90bGliLm9yZy+17YcXAAAgAElEQVR4nOzdeXxMd9//8fdksyQqEkEEja2K5IpoSrVUm2qDqurioqq111KllhYt0SpaW6uWUlRRLtR+Satpr7rqatVNaV25cPeiWnsQWWrLwmR+f/jN3BmZJJNlMke8no+Hh8z5njnnMydzTuZ9vt9zxmSxWCwCAAAAAAPzcHcBAAAAAFAQggsAAAAAwyO4AAAAADA8ggsAAAAAwyO4AAAAADA8ggsA5GA2m/Xnn3+6u4xbUnZ2tlJTU91dBgCgjPJydwEA4G7ffPON/va3v+nXX39VamqqvL29tWvXLvn5+bm7NMPbvXu3li9froSEBKWkpMhsNmvbtm2qV6+eu0sDAJQxJr7HBSUpPj5eq1at0qFDh5SRkaGQkBA99NBD6tu3r6pXr+7u8oBcFixYoDlz5ujFF1/UI488ogoVKqhixYqqX7++u0szvM2bN2vcuHF68skn1blzZ1WqVEne3t6666675OFBhz4AoGQRXFBi3nvvPS1fvlxPP/20HnnkEfn5+em3337TmjVrVLt2bc2fP9/dJQJ2jhw5oi5dumjChAnq3r27u8u5paSkpOixxx7Tc889p1GjRrm7HADAbYChYigR27dv16effqopU6bo2WeftU1v0aKFunXrph9++MGN1QGObdq0SQ0bNiS0FMG2bdvk4+OjV155xd2lAABuE/Tlo0QsW7ZMTZs2tQstVp6enmrbtq3tcUpKisaMGaOWLVsqIiJCL7zwgv7zn//YPcdsNmvu3Ll66KGHFBYWpscff1xbt261tc+dO1eNGjXK89/GjRslSS+88IKGDRtmt+wrV67YzePM+iRp7Nixevrpp+2mtWzZUnPnzrU93r9/vxo1amT3erKzs7Vo0SI9+uijCgsLU0xMjDZt2mS3HGfrjI6OtltfVlaWHn74YTVq1EinTp2yTc/MzNT06dPVtm1bhYWFqXPnztqxY4fyc+rUKbttGBkZqR49eighIcE2z8aNG9WoUSO75/3tb39To0aNNHbs2HyXZ/2Xs35JOnnypIYMGaLmzZsrMjJSgwYN0vHjx+3myfn8iIgIPf300/rXv/6V7+uRpF27dqlr164KDw/X/fffr7feektXrlyxtR89elS1atXSiBEjdP/99ysyMlIDBw60W/8DDzxgt/7Dhw/nu84zZ85oxIgRatGihSIiItSvXz/9/vvvubbL7t27bdPWrFmjsLAwW8CPjo7O9/1t5cy+lHNZYWFh6tixozZv3lzgtvvf//1f9erVSxEREbr33ns1atQoXbhwwW7bhYaGavLkyXrwwQfzXf+0adNsjw8fPpzr9e/evdvhtt27d6969uypiIgItWzZUuPHj9fly5ft5jl9+rRGjhxp2wZPPPGEbd/NbxtGR0fbrdv6795771X//v117Ngxu/UcPnxYL730kiIjIxUZGalhw4YpKSmpwNcwbdo027qk/9uHcr4PJWnYsGF64YUX7KYV9P69uXbrvzfffNM2jzP7183yWm7O7ZbzteR08/HA2WP1d999pz59+qhVq1Zq3ry5/vrXv+Y64TV37ly1bNkyV71PP/203fFn7Nixubblq6++mut4mpaWprFjx6p169a6++67bTXlfL86kt/ryXkcdmb/vJkzxwdJSk9P1+TJk/XAAw8oPDxczzzzjMMThNbfUV51Wn/XOevesWOHGjVqZLcNHf2NcjTNCPvsb7/9lmsbSjf+pkZGRmr58uX5/g5gbPS4oNiuXbumX375RX379nVq/pdfflknTpzQ66+/ripVquiTTz7Riy++qM2bN+vOO++UJM2ZM0dLlizRyy+/rPDwcH399dcaPXq0TCaTOnXqpK5du6pNmzaSpIMHD2rSpEmaN2+egoKCJEl16tQp1GsoaH3F8c4772jz5s0aMmSImjZtqp07d+qNN96Qv7+/Hn744WIte9WqVTp37lyu6cOGDVNCQoJeeeUV1alTR9u2bdPgwYO1YcMGNW7cON9ljhkzRs2bN1dqaqpmz56tIUOG6Pvvv5fJZMo1b3p6uj766CN5enoWuDxJ6t+/v11bVlaWevfuLS8vL02ePFmenp6aO3euevbsqa1bt8rf3982b9++fRUTE6PLly9r8eLFeuWVV7Rjxw67eXI6cuSIBgwYoPvvv19z585VYmKiZs2apZMnT+qTTz6RJF29elV79uxRaGioxo8f73D9ixYt0rVr12zvs/ykpaWpR48e8vf311tvvaUKFSpo0aJF6tOnj+Lj41W+fPlcz/nHP/6hd955R1OnTlXr1q0lSfPmzVNWVpYk6aOPPlJSUpImTpyY67nO7EuS1KlTJ73wwgvKyMjQmjVrNG7cODVt2lQNGzZ0+DpSUlL0wgsvqH79+po1a5auXLmiWbNmqU+fPtqwYYN8fHyUnp6uffv26fjx4xo5cmS+6y+Kffv2qXfv3mrXrp3mzJmj1NRUzZo1SxcvXtScOXMkScnJyerWrZsqVKigMWPGKDg4WIcPH1ZiYqIkae3atbblvf322woKCtKQIUMkST4+PnbrmzlzpmrXrq3ExETNmDFDr7/+uj7//HNJ0vHjx/Xcc88pLCxMM2bMkNls1ocffqhBgwZp/fr1DveN4nLm/Xtz7VaBgYGSCrd/OXLzcj/77DP98ssvec7v6Hjg7LH61KlTevjhh9W3b195eHjoX//6lwYMGKCVK1fqnnvucWaT5enAgQP65ptvck2fNm2atm/frnHjxik0NFQmk0lDhw51apnW45HVzz//nCvwOLt/5sfR8UGSxo8fr+3bt2vkyJGqU6eO1q1bp4EDB2r58uWKiorKtZzly5erfPnyDuvMyWKx6P3338/3mJ4Xo+yzDRo0ULNmzbRp0ya7oPvVV1/p2rVr6ty5c6FfG4yD4IJiS0tLU1ZWloKDgwuc91//+pd+/vlnffbZZ2rRooUk6b777lN0dLQ++eQTTZo0SWlpaVq+fLkGDx5sO2C1adNGZ8+e1dy5c9WpUyfVqFFDNWrUkHSjd0GSGjdurFq1ahWp/oLWV1THjx/X6tWr9e677+qpp56SJN1///1KSkrSvHnzihVcLl++rIULF+qpp57S+vXrbdN37dql7777zm4bt27dWseOHbNdiJ6funXrqlmzZpJunKEaNWqUUlNTFRAQkGveZcuWyc/Pz2FQvHbtmiSpfv36tuXd/Mdww4YNSkxMVHx8vO0DUkREhNq1a6e1a9dq4MCBtnlDQkJsy/H19VX37t114sSJPD98ffTRR6pZs6YWLFhgW2/lypU1YsQI/fLLL4qMjLTVtGTJkjzX37RpU0n/9z7Lz7Jly5Senq7Nmzfb6mrevLmio6O1YcMGPf/883bz79u3TyNHjtSIESP05JNP2qY3adLE9nNAQIDS09Ntr93KmX3Jqlq1arbn16tXT9u2bdNvv/2WZ3BZunSpJOmTTz6x3VktNDRUf/3rX/X111+rU6dOsl4e+cEHHxS4/qKYNWuWIiMjNXv2bNu06tWrq3fv3jp8+LDuuusuLVu2TJcvX9bGjRtVrVo1SVKrVq1s8+fcZn5+fgoICMi1Ha0aNWqku+66S82aNdOJEye0YMECW9u8efNUtWpVLV682PbhqVGjRurQoYN27Nihhx56qFiv1RFn3785a79ZYfYvR25ebnx8fL7zOzoeOHus7tmzp+3n7OxstWzZUr/99pvWr19f7OAya9YsdenSxe44KUkJCQlq37697dgs5f5wnJecxyNJuW4DXpj9My95HR+OHj2qL774wu7vSps2bdS5c2ctWLDALthev35dkhQZGaly5coVeLvyrVu36uzZs3r44Yd18eJF2/Ry5crp6tWr+T7XSPvss88+q6lTp2rChAny9fWVdKP3KTo6WlWqVMn3dcDYGCqGEuPMWceEhAQFBgbaDuSSVLFiRT388MPat2+fpBtnGtPT09W+fXu753bs2FHHjh1TSkpKoeqyWCy6fv267V92drZde0mvL6ddu3bJw8NDjz76qF0NrVq10q+//iqz2ex0nTdbvHixqlevnitY/fjjjwoKClLz5s1zrfPAgQMF1pydna3r168rKSlJcXFxql+/vsMDfWpqqpYsWaIRI0Y4PDuXkZEhSQ57GawSEhLUpEkTu7O6NWrUUGRkpO39cHNdaWlp2rRpk6pUqZLvLXcTEhLUrl07u9piYmLk5eVlt2xn139zHY7s2rVL999/v/z8/Gzb3dfXV02bNs217Y8ePWrrhbu5J8oZzuxLVtb31uXLl/X555+rXLlyCg8Pz3fZDzzwgN3toCMiIhQSEmK3bGfXX1jp6enav3+/OnToYPcevueee+Tt7a2DBw9Kkv7nf/5Hbdq0sX0AKg7r7/XkyZP69ttv7T4s79q1S48++qg8PDxstdSqVUshISG5fq/W5Vj/5XX/m4Lmc/b9m5/C7F/FVdDxoCBnz57VmDFj1KZNGzVp0kRNmzbVDz/8kGvIniS77ZbXvmj1448/at++fQ6vxQoJCdGuXbt05MgRXbt2rcBlFUZh9k9H8js+/Oc//5HFYrH7m+Xh4aH27dvnWrb1OOzt7V3gOrOysvThhx9q4MCBqlSpkl1bw4YNtXfvXiUkJDh8zxptn+3QoYOkG70sknTixAnt27cv13Bv3HrocUGx+fv7y8fHR2fOnClw3qSkJNswhpwCAwNtX/pnHTd+83zWx2lpaQ7P/ufl66+/tp01z6umklxfTqmpqTKbzXmeMUxKSrKdjSyozpuft2LFCs2ePTvXbWdTU1OVlJTkcFnOfKCw9jpJN872L1iwwGEo/fjjj1WvXj3FxMRo5cqVudrPnz8vSapatWq+r8NRe9WqVXO9n6ZMmaIpU6ZIuvEBYMaMGfl+z4qjZXt6esrf39/2XvP09HR6/VbWM58+Pj4KDQ3VkCFDbH8kU1NTtX//fn355Ze5npfzrKIkTZ06VWFhYdq/f7/27dtX6LPKzuxLVp9++qk+/fRTSTc+wLz55pv59k4mJSU57I2pWrWq3bZzdv2FdfHiRZnNZr399tt6++23c7Vbh5WkpaXlG8AKI+cZ7Vq1amnGjBm2x6mpqVq8eLEWL16cZy2OlmMVEhKSa5qj4Tw5P+Q68/4tSGH2r+Iq6HiQn+zsbA0ePFhXrlzRsGHDdOedd6pChQqaM2eOkpOT7eZNS0tzeGxz1ONksVg0c+ZM9ezZ03aczWns2LEaPXp0sYcDO1KY/dOR/I4P58+fV8WKFVWhQoVcy05PT1dWVpat5+jPP/9U5cqVnbo9+dq1a2U2m/X888/nGprar18//fjjj+ratavddOtwOaPts35+fmrfvr02btyoZ555Rhs3blTVqlVtwxZx6yK4oNi8vb3VvHlz/fDDDxoxYkS+8wYFBeX6QyTdGPdauXJl2zzSjXH2Oc/0W59X0Ljsm913330aPXq07XFmZqbdkJ2SXl9OlStXlpeXl1avXu3ww3/OQFRQnTnNnz9fYWFhatu2ba4LECtXrqzq1asX+fbT48aN0z333KPMzEz9/e9/V79+/RQXF2c3FPDMmTNatWqVlixZkudyjh49Kh8fH7uzvTcLCgrSb7/9lmv6hQsXbO8Hq379+qlDhw66du2avv/+e7366qtavXp1nn8EHb3XzGaz0tLSbMsODAzUiRMnnFq/1QcffKDatWsrPT1d69at06hRo9SoUSPVq1dPlStXVnR0tF34s7IOV7Bq0aKFPv74Y40dO1YTJkzQ5s2bnR6mktfrk+z3JavOnTvrxRdflNls1r///W9NmTJFQUFBateuXaGWfeHCBduHxqpVqzq9/sKqVKmS7XqDnDf2sLKerfX397e7QL44rL/XK1euaOXKlerdu7fi4uLk6+urypUrq127drk+tEnK1RtpXY7VihUrHJ5hX7VqlcqVK2d7PHPmTLteVmfevwUpzP5VHM4cD/Jz/PhxHTp0SIsXL9aDDz5om27tLcipUqVKthBuNWbMGIfL3bZtm06ePJlrfqt69epp6tSpeuaZZ/TOO++oYcOGGjx4cJFew80Ks386kt/xoVq1arp69arS09PtwktycrIqVKhgdxw5efKkw+B8s6tXr2rBggUaPXq03fvSqmrVqtq0aZOOHz9uu9g+Z7gx2j4r3bi+qkePHjp27Ji2bNmiLl26FKk3EMbCUDGUiF69eunAgQO57pYl3TibZr0DVEREhJKTk/XTTz/Z2tPT0/Xdd9/Zzig1bNhQFSpU0LZt2+yWs23bNoWGhha696Ny5coKDw+3/bv54vSSXl9O9913n8xmsy5dumRXg/Vfzj8wBdVpdfz4ca1fv94u5OTUqlUrXbhwQRUrVnS4zoLceeedCg8PV1RUlF5//XVdvnxZ//M//2M3z5w5c9SyZUuHd/ix+v7773Xvvffm+2E8IiJCBw8e1MmTJ23Tzp07p19++SVXD0TNmjUVHh6u5s2ba/jw4fL19c33TmkRERH6xz/+YTcc7+uvv7YNX5BunPV2dv1WDRo0UHh4uFq0aKHRo0fLbDbryJEjkm5se+u1Izdv95uHtQ0cONDW+5GcnGw3PtsZzuxLVlWrVlV4eLiaNWumXr166a677tK3336b77J/+OEHu7sBJSQk6PTp07Zl33PPPU6vv7AqVqyoZs2a6Y8//nD4HrZ+mW2rVq30ww8/2N3trKisv9f77rtPr7zyis6cOWMb3mL9vYaFheWq5eaeK+tyrP/y6nFs3Lix3Xw3f5h15v1bkMLsX8XhzPEgP9ZrX3IeK06fPu3wRgCenp65fgeOhqNev35dH374oQYMGJBnUDCbzXrzzTfVvn17Pf3007mOycVRmP3TkfyOD+Hh4TKZTHbXHFksFsXHx9stOzMzU3v27MnzGpGcli5dqoCAAHXp0iXPeTw8PFS3bl3bds95MsZo+6x04/rCunXr6o033tCZM2fsrmXCrYseF5SI6Oho9enTR2+++aZ+/vlnPfLII6pYsaJ+//13rVmzRiEhIXrwwQfVpk0bRUZGasSIERo1apT8/f21dOlSZWRkqF+/fpJunJHp1auXFi5cKC8vL4WFhenrr7/Wjh079P7775d47YVZX1ZWlo4ePWp7nJ2drdTUVNu0m4df1KtXT927d9fIkSPVr18/hYeHKzMzU0eOHNGxY8dsQ58K44svvlC7du0UERHhsP2BBx5Q69at1bdvXw0YMEANGjTQ5cuX9euvvyozM7PALwv8448/VKVKFWVkZGjr1q0ymUxq0KCB3Txbt27Vhg0bHD7/8uXL2rRpk3788UcNHTpU+/fvt7WZzWadPXtWJ06cUJ06dfT0009r8eLFGjBggIYNGyZPT0/NmzdPVapUUbdu3eyWe/r0ae3fv9/W45KWlpbnxeWSNHjwYD311FN6+eWX9dxzz+ns2bOaOXOmWrdubbuwuXPnzk6v3+q///2v7Wzn+vXr5eXlZbslbO/evfX3v/9dvXr1Us+ePVW9enVduHBBP/30k+655x6HQ1ICAgI0btw4jR8/Xh07dsz3NeXkzL5kdf78ee3fv1/Xr19XQkKC/vvf/+Y7PKZPnz5avXq1+vfvr/79++vq1auaNWuW7rrrLj322GOSbtzw4S9/+YtT609LS7PtI9bbriYmJtqmWYeRnDp1SrVr11aFChU0evRo9e7dWx4eHoqJiZGvr68SExP13XffacSIEapbt6569+6tzZs36/nnn9egQYNUo0YN/f7777p69aoGDBjg1Ha0sv5erWdvvb29bXd+Gjp0qLp27aqXXnpJzzzzjKpUqaJz587pxx9/1FNPPVXkD+z5ceb9W5DC7F/Fkd/xwBn16tVTjRo1NG3aNA0fPlxXrlzRnDlzinUdxP79+xUUFKQXX3wxz3mWL1+uU6dOORwCWFyF2T/z4+j4UL9+fT3++OOaNGmSrly5otq1a2vdunX6/fffbb0g//nPfzR79mxduHBBzz33XIHr2bJli+bPn+/UkLK8GGmftXr22Wc1ffp0RUZGqn79+kV+bTAOggtKzNixYxUZGamVK1dq1KhRyszMVEhIiKKjo+1ulfzRRx/pvffe09SpU5WZmam//OUvWr58ud0Bx/pHdvXq1UpOTladOnU0Y8YMPf744y6p3dn1HTlyRB07drSbtmrVKq1atSrPZU+cOFGhoaFat26d5syZIz8/PzVo0MDhd944w2Qy6dVXX823fd68eVq4cKGWL1+uxMREVa5cWXfffXeu7zZwxHqrzPLly6tOnTp67733cvXUdOjQQXfffbfD5x88eFCTJ0+WdONuTPPmzbNrX79+vcxms9577z35+Pho2bJlevfdd23fPdGiRQvNnTs31xC9pUuXaunSpfL29lZISIjGjBljdzvSmzVs2FCLFy/W+++/r6FDh8rPz0+PP/64XnvtNds8vr6+Wr58uaZOnWpbf8uWLTVv3rw8hwhae7oqVqyounXr6oMPPlBoaKikGx8y1q5dq9mzZ+vdd9/VxYsXVa1aNTVv3jzX913k1KVLF23dulXjx4/X6tWrnf7w4My+JElxcXGKi4uTl5eXqlevrr59+6pXr155LjcgIEArVqzQe++9p1GjRsnb21tt27bVuHHjbGekPTw89PHHH+vdd9/VlClTlJWVpYiICK1YsSLX+jdu3Gj3/RmS4+E9gwcP1ooVK9SyZUtFRUVp1apVmjNnjl5//XVlZ2erZs2aatOmja0XIyAgQKtXr9aMGTM0depUZWVl6c477yzwblmO5Py9NmjQQPPnz7edJa5bt67Wrl2rDz/8ULGxscrIyFD16tXVqlWrYt/2OS/OvH8LUpj9qzjyOx44w8fHR3PnztWkSZM0bNgw1ahRQ4MGDdKePXsK/N6kvGRnZ+uVV17J8+YgJ0+e1Jw5czRhwoRi9arnx9n9syCOjg+TJ0/WzJkzNX/+fF28eFF33XWXFi5caLt2asuWLbp27ZqWLVvm8PqfmzVr1szuO3qKwkj7rFW7du00ffp0PfPMM8V6bTAOkyWvW54AQBHs3r1b48aN0/bt2x22z507V6dPn9Z7771XypXB6Dp16qQJEya4pAcDwO1n1apVmjlzpr7//vt8b+aCWwc9LgBKlJ+fX75fclmjRo1iDUdA2VWrVq1cd0oCgMI6deqUjh07po8//lhPPfUUoaUMoccFAAAAZcbYsWMVFxene++9V7Nnzy7Ru+jBvQguAAAAAAyP8RoAAAAADI/gAgAAAMDwbuuL81NTryg7m5FyAAAAQGF5eJhUpYpvwTOWkNs6uGRnWwguAAAAwC2AoWIAAAAADI/gAgAAAMDwCC4AAAAADI/gAgAAAMDwCC4AAAAADI/gAgAAAMDwCC4AAAAADI/gAgAAAMDwCC4AAAAADI/gAgAAAMDwCC4AAAAADI/gAgAAAMDwCC4AAAAADI/gAgAAAMDwCC4AAAAADI/gAgAAAMDwCC4AAAAADI/gAgAAAMDwvNxdgFH5VaqoCuU93V2G26RnmHX50lV3lwEAAABIIrjkqUJ5T9XvcszdZbjN0c2hunzJ3VUAAAAAN5TaULHMzExNnDhRjz32mJ544glNmDBBkvTHH3+oW7duiomJUbdu3XTs2DHbc4raBgAAAKBsKbXgMmPGDJUrV07x8fHaunWrhg8fLkmaOHGievToofj4ePXo0UOxsbG25xS1DQAAAEDZUirB5cqVK9q8ebOGDx8uk8kkSapataqSk5N16NAhderUSZLUqVMnHTp0SCkpKUVuAwAAAFD2lMo1LidPnpS/v7/mzZun3bt3y9fXV8OHD1f58uVVvXp1eXreuAje09NT1apVU2JioiwWS5HaAgICnK4rMNCv5F9sGRIUVMndJQAAAACSSim4mM1mnTx5Uk2aNNGYMWP073//W4MGDdKHH35YGqvPU3LyZWVnWxy28aFdSkri6nwAAAA45uFhKtWOgFIJLsHBwfLy8rIN7YqIiFCVKlVUvnx5nTt3TmazWZ6enjKbzTp//ryCg4NlsViK1AYAAACg7CmVa1wCAgLUsmVL7dy5U9KNO4IlJycrNDRUjRs3VlxcnCQpLi5OjRs3VkBAgAIDA4vUBgAAAKDsMVksFsdjpUrYyZMn9cYbbygtLU1eXl569dVX1bZtWx09elRjx47VxYsXdccdd2jatGmqV6+eJBW5zVkFDRW73b/HhaFiAAAAyEtpDxUrteBiRASXvBFcAAAAkJ/SDi6l9j0uAAAAAFBU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BBcAAAAAhkdwAQAAAGB4XqW1oujoaPn4+KhcuXKSpNGjR6tNmzbav3+/YmNjlZmZqZCQEM2YMUOBgYGSVOQ2AAAAAGVLqfa4zJkzR1u2bNGWLVvUpk0bZWdn67XXXlNsbKzi4+MVFRWlmTNnSlKR2wAAAACUPW4dKnbgwAGVK8HVB1MAACAASURBVFdOUVFRkqTu3bvrq6++KlYbAAAAgLKn1IaKSTeGh1ksFt1zzz0aOXKkEhMTVbNmTVt7QECAsrOzlZaWVuQ2f39/p+sJDPQrmRdWRgUFVXJ3CQAAAICkUgwuq1atUnBwsLKysjRlyhRNmjRJjz76aGmt3qHk5MvKzrY4bONDu5SUdMndJQAAAMCgPDxMpdoRUGpDxYKDgyVJPj4+6tGjh37++WcFBwfrzJkztnlSUlLk4eEhf3//IrcBAAAAKHtKJbhcvXpVly7dOHtvsVj05ZdfqnHjxgoLC1NGRob27t0rSVqzZo3at28vSUVuAwAAAFD2lMpQseTkZL3yyisym83Kzs5W/fr1NXHiRHl4eGj69OmaOHGi3W2NJRW5DQAAAEDZY7JYLI4v8rgNFHSNS/0ux0q3IAM5ujmUa1wAAACQpzJ7jQsAAAAAFBX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B7BBQAAAIDhEVwAAAAAGF6pB5d58+apUaNGOnz4sCRp//796ty5s2JiYtS3b18lJyfb5i1qGwAAAICypVSDy8GDB7V//36FhIRIkrKzs/Xaa68pNjZW8fHxioqK0syZM4vVBgAAAKDsKbXgkpWVpUmTJumtt96yTTtw4IDKlSunqKgoSVL37t311VdfFasNAAAAQNnjVVor+vDDD9W5c2fVqlXLNi0xMVE1a9a0PQ4ICFB2drbS0tKK3Obv7+90TYGBfsV8VWVbUFAld5cAAAAASCpEcLly5Yp8fHzk7e2tHTt2KCkpSU8++aS8vb0LfO4vv/yiAwcOaPTo0cUqtqQlJ19WdrbFYRsf2qWkpEvuLgEAAAAG5eFhKtWOAKeCy7p16zRx4kRVrlxZL7/8shYuXCiTyaSDBw9q4sSJBT7/p59+0tGjR/XII49Iks6ePat+/frphRde0JkzZ2zzpaSkyMPDQ/7+/goODi5SGwAAAICyx6lrXBYtWqRp06bp9ddf1/Tp07V27Vp9/vnn+uabb5xayUsvvaQffvhB27dv1/bt21WjRg198skn6t+/vzIyMrR3715J0po1a9S+fXtJUlhYWJHaAAAAAJQ9TvW4XLhwQU888YQsFosmTZpkuyvY1atXi7VyDw8PTZ8+XRMnTlRmZqZCQkI0Y8aMYrUBAAAAKHucCi4mk8n2vzPXtBRk+/bttp+bN2+urVu3OpyvqG0AAAAAyhangsvVq1cVFhYmSbp+/brtZ7PZ7LrKAAAAAOD/cyq4rFixwtV1AAAAAECenAouLVq0cHUdAAAAAJAnp7/HJT4+XuvWrdPZs2dVo0YNde3aVTExMa6sDQAAAAAkOXk75LVr1yo2NlZNmjRRr1691KRJE8XGxmrNmjWurg8AAAAAnOtxWb58uRYtWqSIiAjbtHbt2mnMmDHq3r27y4oDAAAAAMnJHpfz588rPDzcblrTpk114cIFlxQFAAAAADk5FVzq1aunv//973bT4uLiFBoa6oqaAAAAAMCOU0PFRo8erQEDBujzzz9XrVq1dPr0aR08eFCLFi1ydX0AAAAA4FyPS4sWLfTFF1+obdu2qlixoh588EHFxcVxm2QAAAAApcKpHpdff/1Vd999twYOHOjqegAAAAAgF6d6XHr06OHqOgAAAAAgT04FF4vF4uo6AAAAACBPTg0VM5vN2rx5s8O2Ll26lGhBAAAAAHAzp4LL9evXtWHDhlzTTSYTwQUAAACAyzkVXMqXL6/PPvvM1bUAAAAAgENc4wIAAADA8JwKLt27d3d1HQAAAACQJ6eCy6hRoxxOT0hIKNFiAAAAAMARp4LL8OHDZTabbY8tFovmz5+v/v37u6wwAAAAALByKriYzWaNGDFCZrNZiYmJ6tmzp/75z3/q888/d3V9AAAAAOBccJk7d66ysrLUu3dvdenSRc2bN9eaNWsUGhrq4vIAAAAAwMng4u3trblz58rX11cNGjTQq6++Ki8vp+6kDAAAAADF5lT6WLhwoSSpSZMm+vTTTzV48GA1b95ckjRo0CDXVQcAAAAAcjK47Ny50/ZzWFiY0tPTtXPnTplMJoILAAAAAJdzKrh89tlnrq4DAAAAAPLk1DUu0o07i/3888/68ssvJUnp6enKyMhwWWEAAAAAYOVUj8uJEyc0cOBAJSUlyWw2q2PHjtq5c6e++uorzZw509U1AgAAALjNOdXj8s477+jxxx/Xnj17bHcTa9Gihfbt2+fS4gAAAABAcjK4JCQkaNCgQfLw8JDJZJIk3XHHHbp48aJLiwMAAAAAycng4ufnlyuknDt3TlWrVnVJUQAAAACQk1PB5bHHHtMbb7yhs2fPSpJSU1M1depUdezY0aXFAQAAAIDkZHAZPny4fH199dBDD+nixYu6//775ePjw3e4AAAAACgVJovFYnF25tTUVJ06dUohISEKCAhwZV2lIjn5srKzHb/8oKBKqt/lWOkWZCBHN4cqKemSu8sAAACAQXl4mBQY6Fd66yvMzFWqVFF4eLgyMzN1+vRpV9UEAAAAAHYKFVwkacOGDXr44YfVrl07rVq1yhU1AQAAAICdQgeXZcuWacmSJVq6dKmWLVvmgpIAAAAAwJ5XYZ9w7tw5tW7dWpKUkpJS4gUBAAAAwM0K3eOSUyGu6wcAAACAInOqx6Vv3762n69evWp7nJWV5ZqqAAAAACAHp4LLnj17bN/Z0rx5c9v0nD8DAAAAgKs4FVy8vb01dOhQV9cCAAAAAA45dY1L06ZNXV0HAAAAAOTJqeCycuVKV9cBAAAAAHlyGFwsFou+//57u8dLly5Vhw4dFBkZqQ4dOmjp0qXKzs4utUIBAAAA3L4cXuNiMpk0fPhw/fzzz5KkhQsXasOGDRowYIDq1KmjEydOaMmSJcrMzNTgwYNLtWAAAAAAt588L8738/Oz/bxx40Z9/PHHql+/viSpVatWuvfee/XSSy8RXAAAAAC4XJ7XuAQFBen333+XJKWlpalOnTp27bVr19aff/7p2uoAAAAAQPkEl44dOyo2Nlbp6elq0qSJPvnkE7v2pUuX6u6773Z5gQAAAACQ51CxPn366MCBA4qJiVGNGjU0e/ZsrV27VjVr1tSZM2d07do1LVmypDRrBQAAAHCbyjO4eHh46IMPPtDevXv173//Ww8++KAkycfHR7Vq1VLbtm3l6+tbaoUCAAAAuH3lGVysoqKiFBUVVRq1AAAAAIBDTn0BJd/jAgAAAMCdCuxxkfL+HpeMjAwNGTLE1TUCAAAAuM05FVzy+h6XAQMGEFwAAAAAuJxTQ8X+/PNPh9/jcunSJZcUBQAAAAA5ORVcGjduzPe4AAAAAHAbp4aKjRs3Tv369bP7HpesrKxcYQYAAAAAXMGp4HL33XcrPj5e3333nRITExUcHKyHHnpIfn5+rq4PAAAAAJwLLpLk5+enTp06ubIWAAAAAHDI6eBSXEOGDNGpU6fk4eGhihUrasKECWrcuLH++OMPjR07VmlpafL399e0adMUGhoqSUVuAwAAAFC2mCwWi6U0VnTp0iVVqlRJkvSPf/xD8+fP16ZNm/Tiiy/qmWee0ZNPPqktW7Zow4YNWrFihSQVuc1ZycmXlZ3t+OUHBVVS/S7Hiv6Cb3FHN4cqKYm7xgEAAMAxDw+TAgNL79IRp+4qVhKsoUWSLl++LJPJpOTkZB06dMg2BK1Tp046dOiQUlJSitwGAAAAoOwptaFikvTmm29q586dslgsWrJkiRITE1W9enV5enpKkjw9PVWtWjUlJibKYrEUqS0gIMDpekozId6KgoIqFTwTAAAAUAqcDi7x8fFat26dzp49qxo1aqhr166KiYkp1MqmTJkiSdq8ebOmT5+u4cOHF67aElbQULHbHUPFAAAAkBdDDhVbu3atYmNj1aRJE/Xq1UtNmjRRbGys1qxZU6SVdunSRbt371aNGjV07tw5mc1mSZLZbNb58+cVHBys4ODgIrUBAAAAKHucCi7Lly/XokWLNHLkSHXt2lUjR47U4sWLtXz5cqdWcuXKFSUmJtoeb9++XZUrV1ZgYKAaN26suLg4SVJcXJwaN26sgICAIrcBAAAAKHucuqtYVFSU9uzZIw+P/8s5ZrNZ9913n3766acCV3LhwgUNGTJE6enp8vDwUOXKlTVmzBg1bdpUR48e1dixY3Xx4kXdcccdmjZtmurVqydJRW5zFncVyxt3FQMAAEB+SnuomFPB5a9//at69OihLl262KZt2bJFK1eu1Lp161xaoCsRXPJGcAEAAEB+Sju4OHVx/ujRozVgwAB9/vnnqlWrlk6fPq2DBw9q0aJFrq4PAAAAAJy7xqVFixaKi4tT27ZtVbFiRT344IOKi4tTixYtXF0fAAAAADh/O+TatWtr4MCBrqwFAAAAABxyqsclIyNDq1at0jfffKOrV69q2LBhev755/Xrr7+6uj4AAAAAcK7HZfz48dq7d68sFovq16+v6tWrq1KlSpoyZYo+++wzV9cIAAAA4DbnVHD5/vvv9eWXX+ratWuKjo7W/v37JUmtW7d2aXEAAAAAIDkZXK5du6bAwEBJkq+vr3x8fCRJ169fd11lAAAAAPD/ORVcrl+/rri4OFksFrufzWazq+sDAAAAAOeCS9WqVfX+++9LkqpUqWL72doLAwAAAACu5FRw2b59u6vrAAAAAIA8OXU75Jzi4uJcUQcAAAAA5KnQwSU2NtYVdQAAAABAngodXAAAAACgtBU6uFgsFlfUAQAAAAB5KnRw+eWXX1xRBwAAAADkyam7im3dujXPtieeeKLEigEAAAAAR5wKLq+//rqCg4NzTTeZTAQXAAAAAC7nVHApX7483+UCAAAAwG2cusbFZDK5ug4AAAAAyJNTPS6ZmZnq16+fvL295e/vr3r16ikmJkZ33nmnq+sDAAAAAOd6XAYPHqyIiAg1aNBAnp6e+vbbb9W5c2d99913Li4PAAAAAJzscRk6dGiuaZs2bdKcOXP00EMPlXRNAAAAAGDHqeDiyJNPPqmrV6+WZC0oQwLu8JJnuQruLsOtzJnpSrl43d1lAAAAlAlOBxeLxaKEhAQlJiYqODhYf/nLX/T888+7sjbcwjzLVdCx2LruLsOtQif9IemSu8sAAAAoE5wKLomJiRo0aJCOHj2qwMBAJScnq379+lqwYIFq1qzp6hoBAAAA3Oacujh/ypQpCg8P1549e7Rjxw7t3r1bERERmjx5sqvrAwAAAADnelz27dunf/7znypfvrwkydfXV+PGjVN0dLRLiwMAAAAAyckel3LlyunSJfux+pcuXZK3t7dLigIAAACAnJwKLu3atdPQoUO1a9cunTx5Urt27dKwYcP02GOPubo+AAAAAHBuqNjo0aM1depUDRw4UFlZWfLx8VGXLl00atQoV9cHAAAAAM4Fl/Lly2vSpEl6++23lZKSooCAAJlMJlfXBgAAAACSChgqtm/fPrvHJpNJgYGBMplMun79uqZNm+bS4gAAAABAKiC4DBw4UAkJCbmmHz16VM8++6x27tzpssIAAAAAwCrf4DJ48GD1799fhw4dsk3729/+pmeffVYtW7bU+vXrXV4gAAAAAOR7jUu/fv2UlZWlPn366IMPPtCKFSt06NAhzZs3Tw888EBp1QgAAADgNlfgxfmDBw9WVlaW+vbtq1atWmnLli2qUqVKadQGAAAAAJKcvKvY8OHDde3aNW3ZskUXL14kuAAAAAAoVfkGl4ULF9p+9vPzk8lkUq9evdS9e3fb9EGDBrmuOgAAAABQAcHl5ruG3XnnnXbTTSYTwQUAAACAy+UbXD777LPSqgMAAAAA8pTv7ZABAAAAwAgILgAAAAAMj+ACAAAAwPCcuh0ygNLn5++tCt7l3V2G26Rfy9DltGvuLgMAABgEwQUwqAre5RUZF+PuMtzml07xuiyCCwAAuIGhYgAAAAAMj+ACAAAAwPAILgAAAAAMj+ACAAAAwPAILgAAAAAMj+ACAAAAwPAILgAAAAAMj+ACAAAAwPAILgAAAAAMj+ACAAAAwPAILgAAAAAMj+ACAAAAwPAILgAAAAAMj+ACAAAAwPBKJbikpqZqwIABiomJ0RNPPKGhQ4cqJSVFkrR//3517txZMTEx6tu3r5KTk23PK2obAAAAgLKlVIKLyWRS//79FR8fr61bt6p27dqaOXOmsrOz9dprryk2Nlbx8fGKiorSzJkzJanIbQAAAADKnlIJLv7+/mrZsqXtcbNmzXTmzBkdOHBA5cqVU1RUlCSpe/fu+uqrrySpyG0AAAAAyh6v0l5hdna2Vq9erejoaCUmJqpmzZq2toCAAGVnZystLa3Ibf7+/k7XEhjoVzIvqowKCqrk7hJueWzD4mH7AQAAq1IPLu+8844qVqyonj176ptvvint1dtJTr6s7GyLwzY+MElJSZeK/Fy23w1sw+IpzvYDAACu5eFhKtWOgFINLtOmTdPx48e1cOFCeXh4KDg4WGfOnLG1p6SkyMPDQ/7+/kVuAwAAAFD2lNrtkN9//30dOHBA8+fPl4+PjyQpLCxMGRkZ2rt3ryRpzZo1at++fbHaAAAAAJQ9pdLjcuTIEX388ccKDQ1V9+7dJUm1atXS/PnzNX36dE2cOFGZmZkKCQnRjBkzJEkeHh5FagMAAABQ9pRKcGnYsKH++9//Omxr3ry5tm7dWqJtAAAAAMqWUhsqBgAAAABFVep3FQOA0lLF10teFSu4uwy3uX41XalXrru7DAAASgTBBUCZ5VWxgvbWucvdZbhN1InD0hVuKQ0AKBsYKgY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P4AIAAADA8AguAAAAAAyvVILLtGnTFB0drUaNGunw4cO26X/88Ye6deummJgYdevWTceOHSt2GwAAAICyp1SCyyOPPKJVq1YpJCTEbvrEiRPVo0cPxcfHq0ePHoqNjS12GwAAAICyp1SCS1RUlIKDg+2mJScn69ChQ+rUqZMkqVOnTjp06JBSUlKK3AYAAACgbPJy14oTExNVvXp1eXp6SpI8PT1VrVo1JSYmymKxFKktICCgUDUEBvqV7IsqY4KCKrm7hFse27B42H7FxzYEAJQVbgsuRpCcfFnZ2RaHbfyxl5KSLhX5uWy/G9iGxVOc7SexDaXib0MAAPLi4WEq1Y4AtwWX4OBgnTt3TmazWZ6enjKbzTp//ryCg4NlsViK1AYAAACgbHLb7ZADAwPVuHFjxcXFSZLi4uLUuHFjBQQEFLkNAAAAQNlUKj0ukydP1tdff60LFy6oT58+8vf31xdffKG33npLY8eO1UcffaQ77rhD06ZNsz2nqG0AAAAAyp5SCS7jx4/X+PHjc02vX7++1q1b5/A5RW0DAAAAUPa4bagYAAAAADiL4AIAAADA8AguAAAAAAyP4AIAAADA8G7rL6AEAOStcqWK8inv6e4y3Corw6w/L111dxkAABFcAAB58CnvqRmP7HV3GW712rdR0iV3VwEAkBgqBgAAAOAWQHABAAAAYHgEFwAAAACGR3ABAAAAYHgEFwAAAACGR3ABAAAAYHgEFwAAAACGR3ABAAAAYHgEFwAAAACGR3ABAAAAYHgEFwAAAACGR3ABAAAAYHgEFwAAAACGR3ABAAAAYHgEFwAAAACGR3ABAAAAYHgEFwAAAACG5+XuAgAAKKsqV/KST/kK7i7DbbIy0vXnpevuLgNAGUFwAQDARXzKV9DMx4PcXYbbjP4iSbp0yd1lACgjGCoGAAAAwPAILgAAAAAMj+ACAAAAwPAILgAAAAAMj+ACAAAAwPAILgAAAAAMj+ACAAAAwPAILgAAAAAMj+ACAAAAwPAILgAAAAAMz8vdBQAAADhS5Y4K8ip3e39UuZ55XakX091dBmAIt/fRAAAAGJZXOS8d7Rvv7jLcqv7SGHeXABgGQ8UAAAAAGB49LgAAAGWUv395eXt7u7sMt7l27ZrS0jLcXQZKCMEFAACgjPL29tbKlSvdXYbb9OzZUxLBpaxgqBgAAAAAwyO4AAAAADA8ggsAAAAAwyO4AAAAADA8Ls4HAAAA8hDg7yVP7wruLsNtzNfSlZJ23d1lSCK4AAAAAHny9K6gY3F13V2G24R2+kPSJXeXIYmhYgAAAABuAQQXAAAAAIZHcAEAAABgeAQXAAAAAIZHcAEAAABgeAQXAAAAAIZHcAEAAABgeAQXAAAAAIZHcAEAAABgeAQXAAAAAIZHcAEAAABgeAQXAAAAAIZHcAEAAABgeLd0cPnjjz/UrVs3xcTEqFu3bjp27Ji7SwIAAADgArd0cJk4caJ69Oih+Ph49ejRQ7Gxse4uCQAAAIALeLm7gKJKTk7WoUOH9Omnn0qSOnXqpHfeeUcpKSkKCAhwahkeHqZ820Oq3bKbp0QUtH0K4uUfUkKV3LqKuw2DK1QvoUpuTcXdfpLkU+v2fh8WdxveUd2nhCq5dRV7G1arXUKV3JqK/bcksHwJVXLrKu429PX1LaFKbk0l8bfEqwJ/Swoz3VVMFovl/7F3n2FRXVsDx/9DB0EQBAREEFFBqSoqVlRExRq7xvTcaIzeWKMxeWKLNbF3jdForLG3WOmCooIiKgqKDRFQum0o837Iy9yYYozRzIDr9yVPgEnWc+acfc46e6+1Vf/q//ElSUxMZNy4cezfv1/9s+DgYL755hvq16+vwciEEEIIIYQQL1u5XiomhBBCCCGEeD2U28TFzs6OjIwMSkpKACgpKSEzMxM7OzsNRyaEEEIIIYR42cpt4mJlZYW7uzv79u0DYN++fbi7uz93fYsQQgghhBCi/Ci3NS4AV69eZfz48eTn51O5cmVmzZqFi4uLpsMSQgghhBBCvGTlOnERQgghhBBCvB7K7VIxIYQQQgghxOtDEhchhBBCCCGE1pPERQghhBBCCKH1JHERQgghhBBCaD1JXIQQQgghhBBaTxIXIYQQQgghxCtV1sj4nzQ0lsRFCCGEeA2VPTwUFRVpOJKKLS8vj8LCQk2HUaGUlpZqOgTxAh4+fAiAQqEAXux7lMSlHJMteF49OcYvLiMjQz1Iib9Hzrv/kWPxaqhUKhQKBZGRkcyaNYvi4mJNh1QhXb16lcmTJ6Orq8v58+c5efKkpkMq12JjY0lJSUFHR0eSl3Lm8ePH/Pe//2Xp0qXs2rULAB0dnb89xkviUk6UfbEXLlwgJiaGy5cvqzNW8XKtXr2aoUOHAr+8FZAHp79HpVKRkZHBkCFD2L9/P48ePdJ0SOVK2QPlmTNnOH/+vKbD0aiyYxETE8OUKVNYtWoVERERmg6r3Pt10jJ79my6d++Onp6epsOqcLKzs5k+fTqNGzfG2NiYgQMHsnz5csLCwjQdWrkUFRXF+++/T5cuXbh06ZIkL+WMkZEREyZMwNramoiICPr3709OTs7ffpbVnTRp0qRXE6J4mRQKBeHh4UyaNAkLCws+/fRT3N3dqVmzpiQwL9HGjRs5cOAA165dIzIyku7du6uTFznOz8/U1JSqVauybNkyLCwsqFGjBvr6+poOS+uVnWdRUVF88MEHREVF0bBhQ2xsbDQdmkYoFApOnjzJtGnT8PLyIi8vj61bt2JsbIybm5umwyuXfn2OjRo1inbt2tGnT5+nfidejpycHPz9/WnVqhUA8fHxWFlZkZGRgVKpxMXFRcMRlh/R0dHMnj2bjRs34urqyqhRowgMDMTKyorS0lI5b7Vc2dhiaWmJm5sbnTp1IjIykk2bNtGqVStMTU2f+3uUGZdyIjU1lUWLFrFs2TLq169P7dq18fX1VX/JMivwz4WEhLBu3To2btxIREQEycnJjB07FpCZl+eVmpqqPicfPnxIfn4+a9as4ciRI7Js7DkoFArCwsKYM2cOe/fupXfv3kyYMIFz585pOjSNuHr1Kj/88AMTJkzgk08+MCuklQAAIABJREFUYcSIEQwdOpQ9e/Zw+/ZtTYdXLikUCkJCQvjmm2/o3r07jx8/ZtOmTWRnZ8vD30tmb28PwMGDBwHw8fFBpVJhYWFBaGgohw8f1mR45Up0dDRNmzbF0dGRfv36oaOjw9tvv01iYiI6OvIoq+0UCgWxsbEkJSWhq6sLwIIFC3B0dGTYsGEAz/09yoxLOfHrm8qSJUuYN28ednZ27Nixg8qVK1O5cmUNR1j+3b17l9zcXLy9vbl37x6RkZFcv36dPXv20K9fP7mpP4NKpeLRo0e0a9cOgDt37rBp0ya2bduGk5MT8+fPx9zcnLp168px/BNlb6RmzpzJvXv3GD58OH5+fly7do1t27ZhaGhIfn4+Dg4Omg71lSstLaWoqIgdO3YQEhKCnp4eLVu2RE9PD1NTUyIiImjTpg1mZmaaDrVcOnnyJN27d2fAgAHcvXuXU6dOUVRUhJ2dHcbGxpoOr0JZv349MTExmJiYYGtri5GREf369ePChQtcvHgRX19fTExMNB2m1ktLSyM+Pp7r16/z1VdfMXToUOrVq8fYsWN5++230dfXl3uLllKpVGRmZvL222+za9cuWrZsSdWqVQHo0KED4eHh3L17lwYNGjzXf08SFy1VXFz8VPZZVFTE5MmTCQ8PZ9u2bVhbW3Pu3DlmzZpFs2bNqFatmgajrRjy8vKIiYnhxIkTLF26lEGDBjFnzhx27NhB8+bN5SHpGRQKBfr6+rRp04YpU6Zw7Ngxdu3aRaVKlXB2dsbU1JQaNWq8Fg/dL+rx48fo6+vTpUsX9u7dy88//0z37t1p1aoV4eHhrFixgtjYWLy8vLCzs9N0uK9EWfKmUCjQ1dWldu3aGBkZcf36dQoLC6lXrx4ZGRls2bKFoKAgqlSpoumQy4Wy43r16lWUSiWurq7Url0bAE9PT/Lz8wkNDaWoqAh3d3d5g/0SnD9/nkePHhEYGMitW7dISEhAR0eH/fv388Ybb+Di4kLDhg3VszLi97KzsykqKsLQ0BA7OzuePHmCUqnk6tWrfPTRR7Rr144OHTpQrVo1SVq00K/Hc1NTU65evYqBgQHr1q2jYcOG6udWIyMjbt68ib+//3P9dyVx0TIZGRmUlJRgYmLCyZMniY6O5t69e7i7u2Nubs6dO3fIy8sjLS2NefPmMWrUqOf+ssXvxcTEkJSUhLm5Oc7Oznh4eODl5UVaWhqOjo54enrSp08fSVqe4fLly+Tk5JCbm0udOnVo27YtW7duxdTUFF9fXwDc3NzkBv0MSUlJhISE4OXlBUCvXr347rvvKC0txdDQkL1797Jo0SI+/vhj8vLysLGxqVA36rJlmGXLCXbv3k1eXh7VqlXDy8uL9PR0tmzZwrFjxwgNDWXYsGHqc0v8tbIaySlTplBQUMAXX3xBhw4dMDc3B6B+/frk5eXRoEEDbG1tNRxt+aZSqcjJySE4OJiMjAxcXFzo0KEDiYmJJCcnk5qaSmBgIE5OTlhYWGg6XK119OhRvv32W37++Wfy8/OpU6cOTZo0wc/Pj9TUVPT09Khduzbm5ubqzlQVaUysCBQKBWfPnuXw4cN4e3uTmJiIv78/jRo1YurUqXh7e2NnZ4eJiQkHDx6kfv36z7V6SBIXLaJUKlmyZAk//fQT5ubmzJw5EysrK1atWoVSqcTT0xMfHx/1etk+ffoQEBAgF+wLWrduHevXryc3N5c1a9ZgYWFB3bp1sbe35/Hjx2RlZamnLuX4/rHw8HC++uorSkpKmDlzJt7e3tSrV4+AgACGDx9OUVGRJNbPoWyWr1evXhgYGKBQKKhZsyabNm1iz549fPrppzRt2hRDQ0Osra0r1BvxX7+VCw8PZ8aMGfj5+bF06VLu3LlDrVq1aNmyJUVFRRQUFNCkSRN69Ojx1GfFs124cIFp06axaNEi8vPzuXLlCv369XtqWZiXlxfW1tYajLJiUKlUmJiYEBoaioGBAVlZWVhZWREcHExqaiqxsbG0a9euws6avgzh4eEsXryYhQsXcuXKFXbu3ElxcTHVqlXDwsKC2NhYGjdu/NRYKOOA9vj1uBwXF8fq1auxsrLC39+fgwcP8sknn5Cbm8usWbPo3bs3VatWpV69elhbWz9Xd0NJXLRI2cPKhQsX2L9/P0OHDuWtt97Cy8uLn3/+GYVCQdeuXQkODqZ58+Y4OTmpPyf+nv3797Njxw42bNjAzZs3iYuLIz09Xb2k6dGjRzRs2BALCws5vn/izJkzzJ49myVLlvDw4UOio6PZuHEjfn5+eHt7ExgYiLm5ufo8Ff/z2wfuOnXqcPnyZZRKpbpbVmZmJosXL+arr76iffv2Tz3gVxQ3b97kyJEjuLm5kZKSwpQpU1iyZAm6urqEh4djYWHBhQsXqFWrFv7+/qSnpxMfHw9A7dq1K9SxeJUuXLiAs7MzOjo6rFq1isWLF1OtWjWOHj2KpaUlRkZGmg6xQkhKSuLmzZvY29uTm5uLoaEhDx8+5NKlS1StWpXg4GA6depE3bp1NR2q1lIqlezdu5fBgweTnJzM0aNHGTx4MOvXrycvLw93d3dat24ty+O1WNlMS25uLv7+/uoX8Pfv3+fx48e0adOG5s2bExQUpJ7hNTc3f+6W7JK4aAmVSoWOjg7nz5/n3Llz5OTkkJKSQqtWrXBxccHKyorly5fTqVMnKeR7CR48eEDfvn3Zs2cPkZGRbNu2jfDwcHbs2IGjoyMtW7aUhgd/omxZT1xcHL179yYtLY3ly5ezc+dOsrOz+frrr2nUqBE+Pj44OTnJW/E/ULY3yYkTJ6hatSqmpqakpaURGxtLhw4dACgsLKS0tJRu3bphZGSk7sRSUVy7do0RI0YQFBSEs7MzJiYmBAcHc+vWLWbPns3mzZuxsrJi8eLFPHnyhNatW1OjRg0ePHigbp8p/lhJSclTs3K5ubnMmTOH6OhoVq9eTbVq1Th9+jRLly6lWbNmUiv0D5W1cV2wYAHHjh3DycmJhw8fYmBgwEcffcTRo0e5cuUKjRs3Vhcli9/LyMjA3NwcT09PdHV1mTVrFpMnT8bf359Lly5x69YtWrZsiaWlpaZDFX+itLSU9PR0+vXrR1RUFD4+PjRv3hxzc3MiIyM5evSoOvEsW6r6d0nioiUUCgU3b95k7NixjB49msDAQO7cucPhw4dp2bIlKpWK8PBwunbtKl1f/oGcnBxKS0vV+4ps2bKFXr164ezsTHZ2Nkqlkr59+1KpUiVNh6q1ypLs2rVrY2VlxXfffcfw4cNxdHQkKysLAHd3d5ydnQGZEfwzV65cYf369Vy4cIGTJ0/SuXNnVq9eTd26dalevTpWVlYYGRlhbGxc4Wb+Hjx4wMyZMxk6dCh2dnb8+OOPHD16FG9vb1JTUykqKiIoKIjCwkJu377NRx99RNWqValUqRJeXl5Sc/Yn8vPzUalUGBgYcP78eTIyMtRNDRISEnBxccHY2Ji7d+8yffp0hgwZ8tydfMTvlb2UKS4uRldXl7Zt23Lx4kVOnjyJu7s7Bw8epE+fPtSuXZt69epJnd8zpKWlMWPGDHWtlUqlIiYmBjc3N27dusWJEycYPnw4derU0XSo4hkUCgVmZmYkJSVhZWXF7t27cXV1pVWrVujr6xMREUGfPn3+0d5kkrhoER0dHS5evEjHjh1xdnamRo0aHDlyhI0bN3Lu3DmGDh2q7gQj/r4ffviBJUuWcP78efz8/DAwMODw4cMUFBRw5swZQkJC+Oqrr2Tt8TPExMSwefNmrl27BoCdnR1r1qzh5s2bWFtbs2DBAqZOnYqvr6/MtPxKUVGResYkJSVF/TDZv39/6tevT2hoKGfPnuXs2bM4ODjg5+cHgKOjo7r4tCLR1dUlOTkZY2NjdZFmZmYm8+bNw8HBgYKCAqKjo1m7di1Dhw5V739R0ZbKvUz5+fksWLCAjIwMcnJyGD9+PPn5+cycOZNatWoRFBREeno627Zt4/bt2wwaNIh27drJdfoPlG3kuXbtWuLj4zE2NqZPnz7ExsYSHh7OnTt3aNWqFc7OzjLT8heUSiWlpaWEhoaio6ODh4cHYWFhxMfHs27dOoYNG0bTpk01HaZ4hosXL3Ls2DE8PDyIjY2levXqNGzYkO+//x5nZ2cCAgJ44403qFmz5j/6/0jiokG/vWEolUoOHDjA/fv38fHxwcbGhry8PDIzM9HT02PIkCF/+Dnx18re6L7zzjucOXMGOzs7ioqK8PHx4cKFC6SkpDBu3DjZyfgZYmNj+eKLL2jUqBGnTp0iOTkZfX19+vXrx+bNm4mLi+Odd96hcePGgMy0lMnKymLw4MG0bt2aixcvMmbMGOLi4oiKiuLx48f4+fnRoUMHGjRogIuLCytWrCA4OFi9FKoiHsfc3Fzmzp3L8ePHmTJlCp07d6Zdu3YoFApWrFhBYGAgKpWKXr160bJlS6BiHoeXSaFQcPv2bfUM3pgxY3j77bepWbMmo0ePpmXLlvTs2ZNu3brRtm1bateuLfeSF1R23M6cOcOXX35Jp06duHTpEhcvXqSwsJDBgwdz+fJlTp06RadOnaRT2zNkZmair6+PmZkZUVFRREZGkpOTg6GhIR999BENGzakU6dO6lkYOV+1j0qloqioiPDwcA4ePIiZmRnNmjXj6tWr9OnTh/v377Nu3TqCg4OxtLRUb+j9ot+lJC4aUvalxcbGsmfPHvLy8nB2dsbb25vly5eTnJzMpUuXOHToEAMHDuT27duEhobSpk2bCvf29VWLiopi/Pjx/PDDD8TFxREeHo6RkRFTp05l4MCBdOnShY4dO/6jqcuK7tKlS+zfv58333yT3r174+fnR0FBASdOnOCNN96ge/fuBAYG4uHhITeX36hUqRInT55k9erV3Lt3j7Fjx/LGG28AcODAAUxNTalZsyZGRka4u7uTmJiIh4dHhX5Da2xsjEKh4MiRI3h7e+Pu7o5KpcLHx4dr167x3nvvERgYiLOzs5xPz6GkpAR9fX0KCgo4fvw4t27dwtzcHDc3N9zd3alSpQp79+4lKCgIAwMDdRGsHNcXo1AoSExMVO/J8sYbb+Dv78/jx4+JjIykbdu2tG7dmvbt26ubbYjfu3XrFnPmzKFSpUqEh4cTFhbG1KlTsbKyYufOnSiVSvz8/NQ1LXK+apff7rvl6uqKSqVi3759XLt2jevXr9OtWzc8PDxo27btU238/8l3KYmLhvy29eeSJUu4ceMGTZs2pXPnzuTn55OVlUWfPn1o164dLi4uslP0C7K3t+fEiRNs27aN9PR0du7cib+/P8nJyTg7O2Nvby/J4J8oG5gWLFjAkSNHsLe3x8vLC3NzcywtLVm/fr26a4ihoSEgN5dfK9tItmbNmhw6dIiLFy8SHBxMzZo1sbGx4fr16yiVSnx9fVEoFJw6dYoff/yR/v37V/jmEM7Ozjx58oTo6GhsbGxwdHQkLi6OHTt2EBQUpC7clPPpr+no6HDhwgU+++wzxo8fj6mpKRkZGeTm5uLh4cH9+/c5f/48wcHBFa7Jw7+trBB//fr17N27lypVquDj44OZmRk1a9Zk7dq1eHl5YWNjo256IMn37z169IgqVapw6dIljhw5QkREBPPmzaNu3bpUrlyZkpISvL29pUW3FlMoFERGRrJs2TLOnDmDQqEgODiYhw8fkpqaSkxMDMHBwdjY2LxwIf4fkcRFQ5KTk5kyZQqLFy9GV1eXiIgILCwsiI+Px9PTk9atW9OiRQtq1KgBgJWVlRSM/01paWlkZWVRtWpVevTowenTp9HR0aFLly7s3r2bffv2MXDgwAr/gPhPlN1wAwICuH//PteuXcPOzg57e3tycnI4ePAgnTt3fqmDUkWio6PD2bNnGTduHBMnTiQ3N5ft27fTqlUrbG1tSU1NJTExkcDAQBQKBYaGhvTo0eO1KOI1MDCgXr16FBQU8M0333D16lXWrVvH2LFj8fb21nR45U5OTg5ZWVm88847eHl5cffuXfbu3cvp06cJDw/n3XfflaWw/0DZWFjWLaxZs2bo6OgQHx+Pra0t1tbWZGVlsWfPHrp16/ZUpzZJWp6WlJTEypUrcXR0JDg4mPv376ub5lhZWWFpaYm7u7u0PNZyZVsi+Pv7Y2hoyMyZM7Gzs6Nnz55kZWURGRlJ165dX/pqFoWqrLep+FcplUpu3bpFbm4u06ZNY/369SQkJPDpp5/SrVs3hg0bhrm5uQx4L2jNmjUcPXqUrKwsGjduTI8ePWjQoAH/+c9/uHnzJmZmZsyePRtXV1dNh6q1Tp48SUxMDAYGBgQEBFCvXj2mTJnC6dOncXV15f79+7z11lsEBgZqOlSttm/fPkJCQpg7dy4AEyZMIDo6mnfffVf9QNm6dWtKS0tfy5k/lUpFQkICOTk5VK1aFQ8PD02HVK6cPXuW69ev06JFCzp37sxnn31Gr169ABg3bhw5OTl4eXkxbNgwDUdafpUlLeHh4ezevRt7e3tq1arFG2+8wdy5cwkLC8POzg6VSkXfvn1lTPwL169fZ/bs2VSvXp1+/fpRs2ZNVqxYoW5OFBwcLM8+Wi4lJYWpU6fywQcf0KpVKwAiIyOZNm0aq1atwsLCgoKCglfyEk5mXP5l586dIzk5GRcXFywtLYmIiMDQ0JDAwMCnWn/a29vLhfuCjh49yubNm1mzZg0dOnTgxo0bnD17lhYtWtCtWzcuXbrEuHHjpEPbMxw/fpyJEyfSvHlz4uPjuXjxIkqlkg8//JDU1FTu3r3LW2+9Rbt27TQdqtYzMDBg9+7dGBsbU7t2bdq1a0dISAiRkZGMGDGC1q1bq1tMv44UCgXVqlXD2dlZ6sz+JpVKRVRUFJcuXaJjx47UrFmTL7/8Ej09PfLy8oiIiMDb25uUlBQePHiAm5ub3FdegEKhIDo6mjlz5jBmzBh27NjBnTt3CA4Oxt/fn4KCAlJSUujXrx9BQUGaDldrXb58mSdPnlCjRg1atmzJzp07uXDhgnpcTE1NpVGjRrI8TIupVCqKi4s5fvw4+/fvR6lUqhN1Ozs74uPj8fPzo1q1aurShpe9VFISl39JUVERJSUlzJo1Czc3N/UeF9euXePUqVMkJiby/fffM3ToUFkm8Q+dO3cOQ0NDAgICqFy5svptTqVKlahfvz7t27fHyspK02FqJZVKhVKpZMGCBbz55pv07NmTZs2a8fDhQ6KioujQoQPNmzcnLi6O2NhYnJycniq4E09TqVSYmJiQn5/PxYsXuXHjBnp6ely7do2qVauyadMmAgMDZamdeC5l9RVlFAoFBQUF/PDDD7Ro0YKGDRvi6+vL0aNHSUpK4q233qJfv37k5eXRunVrqZF8ASUlJRQXF/P999/zySef8PjxY8LCwpgxYwZmZmZkZGTQunVrbty4waFDh3BwcMDBwUHGxN8oKChg5cqVhIeH4+fnh4WFBStXriQvL49bt27h7OxMx44dK3RTkvLst4X4Li4u2NvbExcXR0ZGBg0bNiQ5OZm1a9f+7nt82deCJC7/EqVSiZGREeHh4fj4+Kinz+zs7FAoFOTn59OnTx9160/x9924cQNzc3OuXr3K4cOH6d27NwCmpqbcvXuXqlWrUrduXSmUfIYHDx5gYmLCqVOnMDU1xc3NDRMTE+zt7Vm/fj2NGjXCysqKVq1akZCQIDuY/4GygvyyTenKBnsLCwsOHTpEREQEAwYMYPDgwaSlpeHj4yOJi/hLN2/e5PDhw9SvX5+UlBRu376Nra0t1atXJyMjg6tXr+Lr64uTkxNBQUHqGRiA+vXry3X6N5XdJx49eoSxsTEXLlzg9OnTHDhwgFmzZuHo6MixY8f4+eefad68Of7+/ty5cwd/f39JEP+AoaEh1apV4/Llyyxbtoxt27YxYMAAxo4dy+HDh9X3FqF9yq6FmJgYNm3aRFZWFkZGRjRp0gSAtWvXcuDAAc6dO8d///vfV76prd4r/a8LALKzs+nUqRMhISEUFRWxbt06zp49i6urK5aWlur1yCDdR17Ujz/+yJ49e3j77bfVxfdvvfUW7733Hunp6Rw+fFh9nOX4/rGQkBB27tzJ7NmzsbS0JDw8nKZNm+Ls7ExhYSG6uroYGRmhUqnQ1dXlyy+/1HTIWuPX7c1TUlLo3bs3BgYGpKen88knn/DVV1/RuXNnOnXqRH5+PhYWFgByDMVzuXbtGqNGjWLkyJEALF26FBMTE7799lvGjBmDqakp6enpGBgYAL80hfjtzIx4fmXXc0hICBs2bGDVqlXo6+uzfft2Nm3ahLOzMxcuXGD+/PmMGjVK/TmpI/q96OhodQ3bhx9+yOjRo0lOTkalUqk32v36668xMTHRcKTiz5TVd82ZM4e3336bH3/8ETs7O9599126deumbm3v4uJCixYtgFf7LCszLv8CY2NjnJyc+OCDD6hUqRIODg5UqVKFY8eOsXfvXtzd3dUbVMkN5u/bsGEDu3fvxs/PjytXrgAwYsQIkpOTSU5OVheR/dPdWiuyyMhI5syZw/jx47G3t6dx48ZERUXx888/c+zYMbZs2cLgwYPVbXvF/5QN0GWFiQMHDsTe3p4HDx4wffp0WrRoQadOnYBfrm8jI6OnPifEszx48ICZM2cydOhQ7Ozs2L9/P/fu3eOdd96huLiYxMREwsLCCA8Px9bWlvr168t59Q/8+nqeM2cOX3zxBdWqVaNRo0bcvn2bnTt3EhYWxr59+xg+fDht27aVa/lPhIeHM3v2bJo0aUJCQgI7duzAx8cHHx8fHBwcgF+WP5Yl3EI7Xb16Vd0Ft7S0lPDwcNzc3IiMjMTe3p7WrVtTXFxMSEgIDx8+xMvL65VeD9JV7F8UHR3N+++/z8KFC9UFfDLg/TMxMTGMGzeOWbNm4e/vz8qVK7ly5QodO3ZUF4wplUoZGJ8hIiKCcePGYW5uzt69e9HX11f/7syZM5SUlGBqakq9evXkfP2NsuMRFRXF0KFD+eKLL+jXrx/wS11bSkoK7u7uT/2tEH9HSUkJS5YsoXbt2ixdupQePXpw9epVTp48ydKlS6lbty5nz55lx44dmJmZMXbsWE2HXO5FREQwfvx4HB0dWb58+VOtjePi4jAxMUFfX59atWrJdf0nSkpKGDNmDF27dqVt27YAfPPNN0RGRrJr167XthlJefHb8/rKlSs8ePCAqVOn8v3333P79m2GDRuGl5cXM2bMoLi4mOjoaHx9fV95G2uZcfkXOTo64u3tzciRI+nevTtmZmYy4P1DSqWStLQ0Hj58SPXq1WnatCl37twhIiKC0tJS6tSp87tlE+J/4uPjmTlzJqNGjaJKlSosX76cpk2bqtdo29vb4+DgoO7yIsfxaQqFgrCwMObMmYOHhwfx8fHUrVsXW1tbdHV11cdNHm7Ei8rNzWXu3LkcP36cKVOm0KVLF9q1a8ejR4+YPXs23bt3x9nZGVdXV1asWEHbtm1lz69/4NSpU3z77bd88MEH2NjYsGPHDvWybvilLrVq1aqym/szlNX3bdq0ibp161KnTh0AmjdvTmhoKI0bN5aaKy2nUCg4c+YMmzZtolmzZlhZWXH8+HEePnxIt27dyMnJ4datW4wYMQJbW1uMjIxwdXX9V+q7JHH5lzk5OVG3bl0KCwtxdHTUdDjlnqWlJdWrV+fgwYNkZ2fTrFkz6tSpQ25uLgEBAVSqVEluLH8iLy+Pa9eu0bNnT/z9/XF0dOTWrVts374dPz8/KTB9hrJEJD8/n5iYGPr168eHH35IcnIy69evx8vL66mWnnIOihdlbGysXkPu7e2Nu7u7uj7gzJkzNGvWDFNTU5KTkzl06BB9+/bF2NhY02GXWzdu3KBDhw60bdsWY2Nj0tPTiYiIoGbNmlI8/hxOnjxJUlISrq6uFBUV8d133+Hl5YWtrS1xcXHs37+frl27SuKi5UpLS8nMzGTZsmU8evSIRo0a8fDhQw4fPszp06f54Ycf+M9//oOvr6/6M//WfU4SFw2oWbMmjo6O8hb2BcXExJCYmEh2djYWFhZUr14da2trJk+ejL+/PzVq1MDb21sGxmcIDQ1l/vz59O3bFycnJwAqV65MnTp1uHz5Mlu2bKFLly7qrljif8qu2xMnThASEkLPnj3VO5K3bNmSmzdvsmzZMnx9fWVfEvFSODs78+TJE6Kjo7GxscHR0ZEzZ86wd+9eOnTogJmZGZmZmfTp0wc7OztNh1uulF3PiYmJpKamYmNjg5ubGwA2NjZUrVqVq1evEhoaSuvWrdHT05Mx8U9EREQwZcoUgoODsbe3p06dOiiVSiZOnEhGRgZr165l9OjReHp6ajpU8QwlJSXo6upiZ2fH3bt3Wb9+PSUlJXTv3p1q1arx4MED+vXrp7EuuFLjIsqVNWvWsH//fuzt7dV7ZEyYMAFzc3NGjx7NgAEDaNSokabD1GrHjx9n1qxZfP755/j7+//u9+np6Tx48ABXV1cNRFc+REZG8vXXXzN16lQaN24M/G+wB5gxYwbt27eXc1G8NLm5uWzbto21a9fSunVrTp06xYQJEwgICNB0aOVeWRF5t27dmDdvHkuWLCEgIEB9PV+8eBFDQ0Nq1aql4Ui1V1ZWFkOHDmXs2LE0btz4qRez8fHxlJSUYGRkhIeHh7y01WJJSUns2rWL8ePHs2PHDrZu3coHH3zA0qVLad26NSNGjFD/raa+R2mHLMqNpKQkDh06xObNm9HT0+PSpUts2rSJvXv30qVLFwB1dzbx5+Lj4/n444/x9/dHqVSir6+PQqFQNzGQN7Z/TqVSkZuby3fffcfEiROfukGXPeQAfP755xqMUlREFhYWfPDBB/j5+ZGTk8OAAQPUD4EgyxFfVGpqKosWLWLZsmXcvHmT2rVr4+vr+9T1XK9ePQ1GWD7o6+tjYmKibnGsVCoxNDQkNTUVd3d3dTdFkHNV2/w6Abl//z5paWlT2rzIAAAgAElEQVS8/fbbPH78mFWrVmFubk7lypWZOHEi3bp1w9nZWaO1w9LWQZQbJiYm6OrqkpGRAUDdunWxsbHhxo0bWFhYMGPGDKkbeg5paWmEhYUBYGBgoC7CS0hI0Gxg5UBZO2Nzc3P1ErsnT54Av7yVvXfvnibDExWcQqHA29ubgIAAPDw81D+TB8EXV1paSvv27UlOTmbBggUsWrQIS0tLduzYQVpamqbD03pXrlzhwIEDVK5cmYcPH7Js2TLglw0n4+LimDp1Knl5eRqOUjyLQqHg9OnT6s1UBw0ahI6ODnXq1FFvjtykSRO2bt2Ki4uLxjvCSeIitN5PP/3E/v37USgUWFtbc/78ee7fv4+Ojg7W1tY8evSIoqKip9r4iqdlZ2eTmZkJQN++fdHR0eGnn34C4Ny5c0yYMIHi4mJNhqi1fruaVl9fn4yMDJYvXw6AkZERFy5cYObMmXKDFkLL/XacMzU1ZcuWLUydOpUffvgBZ2dnzp07x8qVK8nKytJQlOVDaWkpBw8eJDIyEh0dHYYPH05iYiKffPIJO3bsYNKkSQwcOFBWQmixkpISCgsLGTFiBN9++y07d+6kSZMmDB48mOLiYiZNmkRRURHwSx2sNpDifKHVNm3axPbt23n//fdxcHAgNzeXw4cPExMTw7lz59i5cycTJkzA2tpa3jr+iZCQEKZNm0ZYWBgnTpygSZMmFBcXs3fvXnbv3s3BgwcZM2aMxgrttFnZFPqpU6eIiYnh5s2b1KlTh4CAAL799luOHz9OSkoKq1ev5qOPPpKaFiG0VEZGBiUlJZiYmHDy5Emio6O5d+8e7u7umJubc+fOHfLy8khLS2PevHmMGjXqD2sAxf8oFApq1KjBihUrcHd3x8/PDy8vL5KTkzEwMKB79+4EBARITYsWU6lUGBkZcefOHRwcHLhx4wbZ2dl07NgRQ0ND4uPjcXNzU7f/1gaSuAittWnTJiZPnsywYcNo0qQJKpUKT09PrK2tqVKlCqWlpYwYMULd0Un8XkxMDPPnz2f+/Pk8efKEiIgIPv74Y7y9venUqRO+vr706NEDLy8vubn8AYVCQXh4OFOnTsXPz4/x48dTVFRE69at6du3L/n5+VhbW9OjRw9atGghx1AILaRUKlmyZAk//fQT5ubmzJw5EysrK1atWoVSqcTT0xMfHx8OHjwIQJ8+feSB+xni4+PR19fn8ePH2NjYkJ6eDoCHhwcWFhYEBATQoEEDatSoAUhNi7a6fPkyO3fuxNPTkzt37pCUlESbNm0IDQ0lJyeHLl260KRJE+zt7TUd6lOkOF9opW3btvHTTz8xcuRIFi5cSJUqVQgMDARQd3ESfy0jI4NJkyZx5coVDh06xNKlS9HV1SUhIQEvLy9q166t/lu5ufxe2br3pUuXkpaWhrOzM0eOHKGwsJAxY8bw/vvvP/X3cgyF0D56enq89dZbLF26lPnz5zNs2DA6dOhAmzZt+O6779DX1+e9996jSZMmT63fl+v5j23atInc3Fx0dHR4//33sbGxYcOGDQQFBWnNciLxx36djF+5coXz58+zefNm/Pz8ePDgAR06dODJkyccO3aMtm3bamWzHplxEVonJCSErKwshg8fTps2bTA1NWXatGm4urri7OxMaWkpCoVC3oY9h7LWx0lJSSxbtoxq1apx/PhxvvnmG1q1aiV73fwFpVJJcHAwGRkZTJ8+nX379lG7dm0mT56Mvr4+3t7e6OnJ+x8htJVKpUJHR4fz589z7tw5cnJySElJoVWrVri4uGBlZcXy5cvp1KkTJiYmmg5Xq8XFxZGXl8eAAQPw8fHB1NSUDRs2UFJSwvHjx6lfvz61atVS36OFdil7ZoqLi+PUqVN069YNgDNnznDjxg2OHj1KmzZtqFevHq1ataJatWoajviPyR1XaJUNGzawZcsWlixZgr29PSUlJfTt2xddXV2GDBnCqlWr1LUYMjD+sczMTJ48eYKjoyM9e/bk7NmzGBkZYWlpyfHjx5k9ezaffvqpFEz+RmZmJoWFhbi4uBAdHU1ISAjVq1enQYMG5OTk0LVrV+CX865Tp040a9YMQ0NDDUcthHgWhULBzZs3+frrr5k+fTp6enps376dKVOmMG3aNKytrSVh+Qtle1QtXbqU/v374+bmRvXq1XF0dMTf35/CwkJyc3PZsWMHQUFBGu86JX6vLGmJjIzkyy+/xMnJiSdPntCnTx+Kioo4c+YM9+/fJyMjQ+u7s0riIrTG6dOn2b59OytWrMDOzo7S0lJ1L/1evXqhq6tL9erVNRyldjt69Cjz5s3D0NAQOzs7Bg0axMCBA1m/fj39+/dHX1+fkSNHyvrt31CpVMyfP5/s7Gx69+7Nd999R9u2bcnMzOTLL7/E3Nwcc3NzfvjhBzZu3Mj06dPx9fWVYyhEOVClShXq16+Pvb29OlGZNm0agwYNwtbWltGjR2tV8bG2yc7OVh+3sv1YysY9GxsbbGxsWLhwIYMGDSIjI0NeimkhhUJBTEwMEydOZPbs2RQWFrJ7925UKhV9+/ZFX1+f6OhodQcxbSaJi9Aajx8/xtPTEzs7O5RKpXoJzu3bt7G3t6dHjx4ajlC73bhxgyNHjjB9+nTc3d2ZNWsW+/btY/To0SxdupTs7Gz09PSoXLmyPHD/StmxmD59OkOGDGHNmjV06NCB9957D6VSiaurK/v378fMzIzMzEw+++wzGjZsCMisnxDa6I/Gt4cPH7J9+3Y+/PBDXF1dCQgIICIiAoVCQdOmTf/0c6+79PR0Pv74YyZOnEi1atXYvHkzd+/eRaVSUa9ePapXr465uTnh4eFkZGRgYGCg6ZDFb6hUKh4/fkxISAg1a9bEyckJS0tLcnJyiImJQalUMmjQIJo2bYqlpaXWXwdS4yK0Rl5eHitXrsTNzQ0nJycUCgU7d+7k8OHD+Pv7Sy3BM2RnZ9O2bVvc3d1588030dXVpXnz5qxevZqMjAyaNWuGsbGxemmTNg9K/7ayYxEbG8u5c+fIy8sjNTWVhg0bUqVKFWxsbEhISGDkyJEEBQXh4uKi9QO7EK+rsmszNjaWPXv2kJeXh7OzM97e3ixfvpzk5GQuXbrEoUOHGDhwILdv3yY0NJQ2bdrIEqc/UVJSwtq1a0lMTKRx48bo6OgQFhbGxYsXqV69Ovb29mRmZjJw4ECtrYt4nZWWlmJgYEDVqlW5f/8+p0+fxtXVFS8vLwoKCjh58iQ+Pj7Y2NgA2v98IImL0BrW1taoVCq2bt3K/fv3uXjxIlu2bJF6jOdgbGyMp6cnCxcupHPnzpibm6tvwkVFRfj5+Wk4Qu1WWFjIV199xdixY/nkk0+IjIwkLi4OOzs7CgsL+f777wkKClIvJ9H2gV2I11VZC/MZM2bg5+fHkiVLuHHjBk2bNqVz587k5+eTlZVFnz59aNeuHS4uLrRp0wYzMzNNh65V7t69i4GBATo6Ovj5+VFcXMzBgwfp3bs3AwYMoEuXLrRt21ZdD+Hg4ICFhYWGoxa/lZSUxCeffELPnj2xtbXF3NycEydOUFxcrG5Z7e/vr5Xdw/6MJC5CaygUCurWrYuFhQXR0dGUlpby6aefUqdOHU2HVi44Ozvj7u7OkCFDsLCw4N69e8ycOZO+ffvi7Oys6fC0WnFxMVu3bsXFxYXatWvTrl07tm3bxq5du7hz5w6DBw+WmhYhyoHk5GSmTJnC4sWL0dXVJSIiAgsLC+Lj4/H09KR169a0aNFCvceIlZUVlSpV0nDU2iUsLIwpU6aQkpJCREQEHh4eNGnSBBMTEzZs2ICNjQ21atVS16AK7WVhYcHx48epUaMGtra22NraUlxczI8//kjXrl0xMzMrd91FJXERWkVfX59atWrRsWNHWrRoIQWTf5OzszN169Zl5MiR2NjYMG7cOBo0aCAP3H9BX18fQ0ND9u/fT+XKlXFxcaFKlSqcPHkSc3NzunbtSqVKlWQpiRBazszMjKZNm5Kdnc3MmTPZvHkzVlZWLFmyBKVSiZeXF4aGhjIe/onIyEgWLFjAnDlzSEhI4Pjx48THx9O4cWOaN29OUVERNWrU0LpNCcXTlEolurq6PHnyhMjISLKysvD39wd+WToWHh5O9+7dy2VNkiQuQlQwTk5OeHt7s2jRIj744AOMjY0BWd70VxwcHMjPz2fhwoXcunWLrVu3MmHCBE6fPk1iYiKtWrWSN4xCaKlz586RnJyMi4sLlpaWREREYGhoSGBgIIWFhdy+fZuPPvoIe3t7GQv/hEqlYtOmTXz00UfcuXOHXbt28fnnn3Py5EnCwsJo0qQJzZs3l6RFy125coUVK1ZgYmKCk5MT7u7ubNiwAXd3d6ytrSktLaVevXrUrFlT06G+EKl2FqICatmyJZMmTWLAgAHs27cPfX19TYek9czMzHjnnXfw8fHh2rVrtG/fniZNmtCgQQOys7PL5ZspISq6oqIiVCoVq1evpmfPnuqfm5iYcPPmTWbMmEF0dDTjx4+nVq1aGoxUu12+fJlHjx7x3//+l8ePHzN37lyWLVuGra0tBw4cID8/n8zMTKk31XJFRUU8evQIKysrJk2aRNOmTTE2NsbBwYGMjAzc3d3VLazLK0lchKiggoKCaN68uSQtf4OOjg6+vr74+voCv9S+GBgYSKccIbRUcXExxsbGmJiYPLVWPyAggKKiIlJTUxkzZgzNmzfXYJTaLTQ0lG+++YaSkhI6d+7MkCFDePToEefOnaNWrVqkpKQwffp0Sfy0XEJCAhs3bmTatGl4e3vTsWNH7t+/z9q1a0lISCApKQk/P79yX9MliYsQFVh5H6A0TVpwC6G9srOz6dSpEyEhIRQVFbFu3TrOnj2Lq6srlpaW9OrVS/23Uuf3x06cOMGsWbPYuHEje/fuJSoqipUrV9KqVSvWrl1LdnY2o0aNkqSlHLh37x5GRkbqJc0uLi64uLjQsGFDEhMTWbt2Lbdu3cLNzU3Dkf4zUmkqhBBCiHLH0tKSqVOn0r59e7Kzs6latSp6enps376dSZMmkZCQoP5bSVr+mI2NDbNmzSI7O5slS5bw/vvvExsby9WrV1m2bBnLli0jKCgIlUql6VDFn0hNTSUrKwt9fX1KS0t5/PjxU7/X0dHBy8uL3NxcLl68qKEoXx55nSiEEEKIcikoKAhTU1Pef/99BgwYQFBQEO+++67MsDwnFxcX4JcuVPv378fa2prCwkL27t1LpUqVMDc3ByTx00YqlYqHDx8yceJEGjduTGlpKYcOHeLOnTtYWlpiaGhImzZtaNGiBffv3+fOnTt4e3trOux/TKGSNFoIIYQQ5VhkZCTDhg3j559/lq5Xf9Ovk7yYmBimT5/OyJEjadu2rYYjE88jMTGRefPmUVxcjK2tLaNHjyYpKYnz58/j5+dHkyZNAMjLy1MnouWZJC5CCCGEKPdCQkIwMjKiWbNmmg6l3FGpVKSnpzNq1Cj+85//0K5dO5m1KgdKS0vR0dEhJSWFGTNmYGxszMyZM59qVFHRvkdJXIQQQghRYVS0B7V/S2lpKffu3cPGxkaOoRb67XdSUlKCrq6u+ucpKSl8+eWXNG7cmMGDB1fY5jySuAghhBBCCKGlypKTiIgI9uzZw7fffgv8PnlJSkpCqVTi5eWl4YhfHUlchBBCCCGE0EJlSUlUVBSzZ8+mpKSEGjVqsGzZMuD3yUtFJ+2QhRBCCCGE0EIKhYLTp08zfPhw5syZw/79+1EqlQwZMgQAXV1dSkpKXoukBSRxEUIIIYQQQms9ePAAOzs7zp8/D8DMmTMBePfddwHUm06+DiRxEUIIIYQQQkv5+fkxevRodu3axc6dO7G2tmby5Mno6uqqk5nXhdS4CCGEEEIIoQXKalVu3boFQLVq1dDX16egoIADBw4QHx/PZ599hqWlJUqlEgMDAw1H/O+SGRchhBBCCCG0gEKhIDw8nGHDhrFq1Sratm1Leno6ZmZm+Pv7c+PGDZRKJcBrl7SAJC5CCCGEEEJohYSEBObNm8fChQtp3LgxJiYmGBkZAVClShXy8/MpKirScJSaI0vFhBBCCCGE0ALh4eEUFBRgaWnJvHnzmDt3Lo6OjoSGhtKmTRsuX75M3bp1NR2mxuhpOgAhhBBCCCFeR2U1LWX/NDAwYObMmVSpUoUNGzZQuXJlzpw5w+LFi3F1dX2tkxaQxEUIIYQQQoh/XVmycu7cOdLT02nTpg2+vr60adOGJ0+ecP36dQoLC5k9ezbDhw/H0dFR0yFrnCwVE0IIIYQQ4l9UlrRERkYycuRIfH196dWrF0FBQSQlJRESEsLRo0dxcnKiR48etGnTRv2Z15kkLkIIIYQQQvzLYmJimDRpElOnTiU5OZm4uDjat29Px44dAXj8+DE6OjoYGBhI0vL/ZKmYEEIIIYQQ/5LS0lKKi4vZtWsXNWvWxNPTEx8fH7Kzszlx4gS3b9/Gzc0Nb29vzMzMACRp+X/SDlkIIYQQQohXrGyRU1FREQYGBgwbNgwTExMWLFiArq4uw4cPp6CggLlz57J9+3auXLlCcXGxhqPWLpK4CCGEEEII8Qr9uqZl6tSpPHr0CEdHR4YPH054eDgHDhzg3r17XL16lbVr1zJ+/HisrKzQ1dXVdOhaRWpchBBCCCGEeEV+nbTMmjWLGTNm4OnpSUlJCbq6usTFxTF06FCqVKnC6NGjCQwMBH5ZUqajI3MMvyZHQwghhBBCiFegLGmJiopi5MiRNGzYEE9PTwB1UmJiYkJubi5jx44lMDCQ0tLSp34v/keOiBBCCCGEEK+AQqEgNDSUWbNm0b9/f4qLi1m7di2ZmZnqgntLS0veeecdjI2NKSkpkYTlGWSpmBBCCCGEEK/I3r17sbW1pXHjxuzatYuwsDAaNWpE+/btsbW1RaVScfPmTXR1dbGzs5O6lmeQxEUIIYQQQoiXpGx52K1btzA1NUWlUmFpaan+/Z49ezhw4ABNmzZlwIABGBoaajDa8kX2cRFCCCGEEOIlUSgUhIeHs3jxYuzs7Lhx4wbjxo2jWbNmAHTr1o3S0lLq1KkjScvfJDMuQgghhBBCvCTJyckMGzaMb775Bjs7O8LCwpg9ezbfffcd3t7emg6vXJPqHyGEEEIIIV7QnTt3OH36tPrfs7KycHd3x8vLi6pVq9KnTx969+5NVFQU8L+NKMXfJ4mLEEIIIYQQL+jy5cucOHFC/e/29vakpqYSGhqq7hxmYWGBUqkEUP9M/H2SuAghhBBCCPGCjIyMOHnyJE+ePAGgatWqBAcHc+TIEVauXElcXBz79u2jadOmGo60/JMaFyGEEEIIIf6Bzz//HH19fb788ksMDAy4ceMGFy5cYOvWrdja2tK+fXsCAwM1HWa5J4mLEEIIIYQQL6C0tBQdHR0SEhLYvHkztWvXZtCgQejr6wNQUlJCcXExhoaG6jbJ4sXJUjEhhBBCCCFeQNku925ubvj6+nLlyhXmzp1LUVERALq6uuqWx5K0/HMy4yKEEEIIIcRz+PWsSXFxMXp6euqfPXnyhDNnzrBnzx6uXr3KO++8g5ubG66urhqOuuKQxEUIIYQQQojnFBMTQ82aNalWrdrvkpcyu3btQqFQoFKp6Ny5s3rpmPhnJHERQgghhBDiOU2ZMoVNmzYRHh6OjY2NOnmB/9W8iFdDEhchhBBCCCH+xB8V1ffv35+srCw2btyIra3tU8nLX31WvDhJCYUQQgghhPgTCoWC+Ph4jh07BsCmTZswMDCgQYMG9OjRg/T09D9MWso+K16ePz7KQgghhBBCCAASExPZvHkzoaGh3Lx5k1mzZmFnZ8eECRPo0qULMTEx6OvrS6LyislSMSGEEEIIIf5AYmIi1tbW2NrasmHDBhYuXMjo0aPp27evehlYcnIytWvX1nSorwWZcRFCCCGEEOJXVCoVN27cYODAgXh4eDBnzhzefPNNVCoVO3bswMzMjE6dOgGokxapZ3n1pMZFCCGEEEKIX1EoFDg7O9OoUSMqV67M6NGjuXXrFoMGDaJDhw4sW7aM+/fv8+uFS5K0vHqyVEwIIYQQQoj/d/HiRdLS0mjfvj2jR4+mUaNGZGdnExsby9dff42joyNpaWk4ODhoOtTXjsy4CCGEEEIIATx58oTjx4/z448/kpCQQJ8+fcjJyaFv3744OTkxduxYHj9+LEmLhsiMixBCCCGEeG2V1aYolUoMDAwoLCxk8+bNnDlzBgcHBx48eMCMGTPIzMykoKCAWrVqaTrk15YU5wshhBBCiNdSWdISHh7OTz/9hEKhYNKkSXTt2hVdXV3i4uKIj4/n/v372NjYYGNjo+mQX2uyVEwIIYQQQryWFAoFYWFhLFiwgO7du6Orq8u1a9fQ0dFh0KBB1K1bl3v37pGbm6vpUAWSuAghhBBCiNdUbm4uERERzJgxAz09PY4ePcqhQ4d46623SEtLY9CgQRw8eFCWh2kJqXERQgghhBCvpdLSUh4+fEilSpVYs2YNHTp0wMHBgTFjxtCrVy/8/f3Vfyv7tGiezLgIIYQQQojXQtn7+qSkJBITE7l9+zampqYoFAr69++Pg4MDp0+fJiEhATMzs6c+K0mL5klxvhBCCCGEqPDKZkxCQ0OZP38+9erVo6CggMDAQHr06IGJiQmxsbFMmjSJCRMm4OHhoemQxW/IjIsQQgghhKjwFAoFx48fZ9GiRaxdu5b69euTnJzMsWPH2LVrF/BLzcukSZMICAjQbLDiD0mNixBCCCGEeC2Eh4dTqVIlCgoKWLRoEZMnT2bjxo0kJiby7rvv0qtXL02HKJ5BlooJIYQQQogKqWx52JkzZ1AoFLRu3ZonT54wYcIERo4ciaenJx4eHujp6VG/fn1Nhyv+giwVE0IIIYQQFU5Z0hIVFcW4ceMwMDAAwNDQkCpVqrBv3z4OHz7M9u3b6dGjB25ubhqOWPwVSVyEEEIIIUSFo1AoOHbsGIsWLWLOnDl4eHhQWloKQLNmzTAzM2PFihX8X3t3GlLV9odx/DkO11IjLSpDy6ioqDQc0iDKaFLSokwtI4xAstEKzCGDMJI0IxBpkKzAXhhp8wgVKhIlhJISGVQIJWqIVlrH7Kj/F+Hhyj+7lvdez/F+P3DAfdZ2+Vv7jTysYe/cuVN+fn6DXC36gz0uAAAAGHK6u7u1atUq2dvb68qVK5Kkb9++yd7e3nzPhw8f5OLiwjtarAQzLgAAABhyDAaDCgoK1NLSor1790qS7O3tZTKZzPeMHDnSfC8sHzMuAAAAsHo9syZVVVXq7OyUyWTS3Llz1dbWptDQUAUEBCgrK2uwy8QAMOMCAAAAq2cwGFRaWqrk5GQ9ffpUO3fu1I0bN+Ts7Kzbt2+ruLhYu3fvHuwyMQAchwwAAACr9+zZM2VnZ+vMmTOqqKiQi4uLkpKS9PXrV0VGRqqkpETV1dWDXSYGgKViAAAAsHplZWVydXVVS0uLsrKyVFBQoPz8fGVnZ+vQoUOKioqSJDbiWzGWigEAAMBqPX/+XPX19VqwYIFmzZqlsrIy7d+/X05OTnJ3d1dERITGjRtnvp/QYr0ILgAAALBK9fX1ioiI0MmTJ/Xq1SsZDAbV19crOztbT5480YkTJxQTE6OgoCCxyMj6sVQMAAAAVqmhoUHx8fHq7u5WYGCgNm7cKBcXFyUkJJjf4xIcHDzYZeJvQnABAACAVejZn9LY2Ghe/nX37l09fvxYDQ0NGj9+vLZs2SJ3d3cZjUYNHz6cPS1DCEvFAAAAYBUMBoMeP36skJAQZWZmqry8XN3d3Zo3b54yMjJUV1en3Nxcc2jp+R0MDRyHDAAAAKvh6uqq9vZ2lZaWys/PT3l5efr06ZOOHz+u9PR0vX//3hxaMLSwVAwAAABWpaamRlFRUTpw4ICWL1+uiooKzZ8/Xw4ODoNdGv5BzLgAAADAqsyYMUMXLlzQpk2b9OHDB23ZskWS1NXVJRsbdkIMVcy4AAAAwCpVVFRow4YNun//vjw8PNjPMsQRXAAAAGC1WltbNWLEiMEuA/8CggsAAACsVs9xxxx7PPQRXAAAAABYPHYvAQAAALB4BBcAAAAAFo/gAgCwWJ2dnYNdAgDAQhBcAAAWo7CwUNHR0QoKCpKPj48KCwsHuyQAgIXgBZQA8B/j4+Nj/rmjo0OS9Mcff5i/q6ys/NdrkqRjx46puLhYR44ckZeXF6cDAQB64VQxAPgPS01NVWdnpzIyMga1jrq6OoWFhenu3btyc3Mb1FoAAJaJpWIAgP+zePFiXb9+3Xydmpqq6dOnq7y8XJKUk5OjmTNnysfHx/yZNWuWkpOT++yzrq5O27ZtU2BgoIKCgpSenq729nZJUlVVlcaOHau0tLQftu/bt08+Pj7y8vLSsmXL+vwbJpNJp0+fVnBwsPz9/bV+/XpVV1eb25OTk5Wamirp+7sfDh48qKioKLW2tio/P7/XWGbPnm2+fvDggSQpJSXFvIxtxYoVunnz5m8+YQDAryK4AAB+qqqqSo8ePZKNTe9/GQEBAaqsrDR/Vq9e3WcfJpNJcXFxGjNmjIqLi3Xp0iVVVFQoMzNTkmQ0GlVbW9tne1ZWliorK5WWlvbTWnNycvTw4UPl5eWpvLxca9euVWxsrD5+/Njrvp7QUlNTo3PnzmnEiBGKiYkxj2XlypWKi4szXy9dulSS5Ovrq2vXrunp06fasWOHUlJS9OrVq19+pgCAX0dwAQD0qbu7W4cOHVJCQsKA9pxUVVWptrZWycnJcnR01Lhx47Rnzx5dvnxZPSuW7e3tf9ren1rz8/OVmJioCRMmyNbWVpGRkRo7dqxKSkp63Xfw4EGVl5fr7NmzcnZ27vc4IiMj5erqKltbW4WGhmratGnmWSgAwD+LzfkAgD4VFRVp2LBhCgsLU2Ji4m/309DQoFGjRsnR0dH83cSJE/X161c1NzfLwcHhp+2jR482f//u3a6BQ8EAAAI3SURBVDv5+/vLYDDIxcVFERERiouLU0tLi758+aKtW7f2Clkmk0mNjY3m6zt37mjy5MlqamrSmzdv5O3t3a8xdHV1KScnR3fu3FFTU5MMBoOMRqNaWlp++7kAAPqP4AIA+KFPnz4pNzdXZ8+eHXBfbm5uam5ultFo1PDhwyVJb9++NQcWd3f3n7b/mYeHh+7fvy9JevHihdatWydfX1/5+/vL0dFR58+f/2kY8fT0VH5+vm7evKmEhARdvXpVTk5OfzmGW7duqbCwUOfOndPUqVNlY2Oj8PDwfs8IAQAGhqViAIAfysvLU0hIiKZPnz7gvry9veXp6amMjAwZjUY1NjYqOztb4eHhMhgM8vLy0qRJk/ps74utra2k77MhBoNBMTExOnr0qGprayVJnz9/VllZWa8Zl9mzZ8vZ2VnR0dGaMmWKDh8+3K8xtLW1yc7OTqNGjVJXV5eKior08uXL338oAIBfQnABAPxQR0eH4uPj/5a+7OzsdPr0aTU2NmrRokWKjIzUnDlzlJSUJOl7ADl16pQaGhp+2P5nb9++NZ/2FRsbq82bNyswMFCStGvXLi1ZskTbt2+Xr6+vgoODdfHixT5nRdLT01VWVqZ79+795RjWrFkjb29vLVu2TAsXLtTr16/l5+c3gKcCAPgVvMcFAAAAgMVjxgUAAACAxSO4AAAAALB4BBcAAAAAFo/gAgAAAMDiEVwAAAAAWDyCCwAAAACLR3ABAAAAYPEILgAAAAAs3v8Ao3Flp47o8a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 descr="C:\Users\Александр\Desktop\в презентаци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6286512" cy="4749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Сетевики</a:t>
            </a:r>
            <a:r>
              <a:rPr lang="ru-RU" dirty="0" smtClean="0"/>
              <a:t> или частники?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9819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285984" y="5786454"/>
            <a:ext cx="456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Частников почти в 4 раза больше </a:t>
            </a:r>
            <a:r>
              <a:rPr lang="ru-RU" b="1" dirty="0" err="1" smtClean="0"/>
              <a:t>сетевиков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Для какого вида характерно сетевое распространение?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09" y="1714487"/>
            <a:ext cx="8501091" cy="45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2325" y="4457700"/>
            <a:ext cx="19716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0" y="6488668"/>
            <a:ext cx="6500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Кафе явно лидирует, а вот столовые и буфеты - аутсайдеры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Много заведений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малым числом посадочных мест в каждом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или наоборот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6143668" cy="270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4500570"/>
            <a:ext cx="7786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Ресторан в явном лидерстве, по отношению к остальным типам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5357826"/>
            <a:ext cx="2019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6138818" y="6488668"/>
            <a:ext cx="3005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Но минимализм побеждает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Вместимость заведений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7953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678018"/>
            <a:ext cx="2357422" cy="217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Вполне ожидаемый график, который соответствует реалиям.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Топ-10 улиц по количеству заведений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C:\Users\Александр\Desktop\презентац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456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Число улиц с одним объектом общественного питания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42908" y="2143116"/>
            <a:ext cx="3000396" cy="342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	В Москве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796 улиц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где находиться только 1 заведение общественного питания. Больше всего таких улиц в 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Тверском районе.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3" name="Picture 3" descr="C:\Users\Александр\Desktop\в презентаци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71611"/>
            <a:ext cx="6500826" cy="4149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300" dirty="0" smtClean="0">
                <a:latin typeface="Times New Roman" pitchFamily="18" charset="0"/>
                <a:cs typeface="Times New Roman" pitchFamily="18" charset="0"/>
              </a:rPr>
              <a:t>Распределения количества посадочных мест для улиц с большим количеством объектов общественного питания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957894" y="1857364"/>
            <a:ext cx="3186106" cy="36258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Большинство заведений не имеет посадочных мест. Прослеживается закономерность, что,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чем больше заведений, тем больше посадочных мест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C:\Users\Александр\Desktop\в презентаци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3251"/>
            <a:ext cx="6357949" cy="40832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155</Words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Рынок заведений общественного питания Москвы </vt:lpstr>
      <vt:lpstr>Cоотношение видов объектов общепита  по количеству </vt:lpstr>
      <vt:lpstr>Сетевики или частники?</vt:lpstr>
      <vt:lpstr> Для какого вида характерно сетевое распространение?  </vt:lpstr>
      <vt:lpstr>Много заведений c малым числом посадочных мест в каждом, или наоборот? </vt:lpstr>
      <vt:lpstr>Вместимость заведений</vt:lpstr>
      <vt:lpstr>Топ-10 улиц по количеству заведений </vt:lpstr>
      <vt:lpstr>Число улиц с одним объектом общественного питания </vt:lpstr>
      <vt:lpstr>Распределения количества посадочных мест для улиц с большим количеством объектов общественного питания </vt:lpstr>
      <vt:lpstr>Рекомендации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 </dc:title>
  <cp:lastModifiedBy>Александр</cp:lastModifiedBy>
  <cp:revision>12</cp:revision>
  <dcterms:modified xsi:type="dcterms:W3CDTF">2022-02-20T15:39:39Z</dcterms:modified>
</cp:coreProperties>
</file>