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6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-3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62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2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80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8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5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4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7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6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0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86554" y="3520815"/>
            <a:ext cx="6466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Работу выполнил: </a:t>
            </a:r>
          </a:p>
          <a:p>
            <a:r>
              <a:rPr lang="ru-RU" sz="2400" dirty="0" err="1" smtClean="0"/>
              <a:t>Лепехов</a:t>
            </a:r>
            <a:r>
              <a:rPr lang="ru-RU" sz="2400" dirty="0" smtClean="0"/>
              <a:t> Матвей Денисович</a:t>
            </a:r>
          </a:p>
          <a:p>
            <a:endParaRPr lang="ru-RU" sz="2400" dirty="0" smtClean="0"/>
          </a:p>
          <a:p>
            <a:r>
              <a:rPr lang="ru-RU" sz="2400" dirty="0" smtClean="0"/>
              <a:t>Научный руководитель: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Байгашов</a:t>
            </a:r>
            <a:r>
              <a:rPr lang="ru-RU" sz="2400" dirty="0" smtClean="0"/>
              <a:t> Алексей Сергеевич </a:t>
            </a:r>
          </a:p>
          <a:p>
            <a:r>
              <a:rPr lang="ru-RU" sz="2400" dirty="0" smtClean="0"/>
              <a:t>БФУ им. И. Канта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50976" y="257624"/>
            <a:ext cx="11058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	Математическое моделирование 					Броуновского движения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02" y="2185708"/>
            <a:ext cx="4118994" cy="23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9114" y="1418089"/>
            <a:ext cx="9728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</a:t>
            </a:r>
            <a:r>
              <a:rPr lang="ru-RU" dirty="0" smtClean="0"/>
              <a:t>та тема </a:t>
            </a:r>
            <a:r>
              <a:rPr lang="ru-RU" dirty="0"/>
              <a:t>актуальна </a:t>
            </a:r>
            <a:r>
              <a:rPr lang="ru-RU" dirty="0" smtClean="0"/>
              <a:t>потому что математические </a:t>
            </a:r>
            <a:r>
              <a:rPr lang="ru-RU" dirty="0"/>
              <a:t>модели </a:t>
            </a:r>
            <a:r>
              <a:rPr lang="ru-RU" dirty="0" smtClean="0"/>
              <a:t>броуновского движения частиц в современном мире очень популярны. Так как во многих играх есть модели газов. При моделировании Броуновского движения я смогу более детально познакомить вас с данным физическим процессом. Использование открытых библиотек позволит наиболее детально смоделировать модель Броуновского движения.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Таким образом, целью работы является смоделировать Броуновское движение и продемонстрировать взаимодействие частиц между собой. </a:t>
            </a:r>
          </a:p>
          <a:p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50957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Для достижения поставленной цели необходимо решить следующие задачи:</a:t>
            </a:r>
          </a:p>
          <a:p>
            <a:r>
              <a:rPr lang="ru-RU" dirty="0" smtClean="0"/>
              <a:t>1.Изучить язык программирования </a:t>
            </a:r>
            <a:r>
              <a:rPr lang="ru-RU" dirty="0" err="1" smtClean="0"/>
              <a:t>Python</a:t>
            </a:r>
            <a:r>
              <a:rPr lang="ru-RU" dirty="0" smtClean="0"/>
              <a:t> 3</a:t>
            </a:r>
          </a:p>
          <a:p>
            <a:r>
              <a:rPr lang="ru-RU" dirty="0" smtClean="0"/>
              <a:t>2.Изучить основные библиотеки для численного решения уравнений</a:t>
            </a:r>
          </a:p>
          <a:p>
            <a:r>
              <a:rPr lang="ru-RU" dirty="0" smtClean="0"/>
              <a:t>3. </a:t>
            </a:r>
            <a:r>
              <a:rPr lang="ru-RU" dirty="0" smtClean="0"/>
              <a:t>Изучить </a:t>
            </a:r>
            <a:r>
              <a:rPr lang="ru-RU" dirty="0" err="1" smtClean="0"/>
              <a:t>дифференсальные</a:t>
            </a:r>
            <a:r>
              <a:rPr lang="ru-RU" dirty="0" smtClean="0"/>
              <a:t> уравнения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9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334530" y="1396476"/>
                <a:ext cx="8138984" cy="4160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Движение частиц в пространстве </a:t>
                </a:r>
                <a:r>
                  <a:rPr lang="ru-RU" sz="2400" dirty="0"/>
                  <a:t>описывается </a:t>
                </a:r>
                <a:r>
                  <a:rPr lang="ru-RU" sz="2400" dirty="0" err="1"/>
                  <a:t>дифференсальными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уравнениями</a:t>
                </a:r>
                <a:r>
                  <a:rPr lang="ru-RU" sz="2400" dirty="0" smtClean="0"/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a-DK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da-DK" sz="3200" dirty="0"/>
                  <a:t>=</a:t>
                </a:r>
                <a:r>
                  <a:rPr lang="da-DK" sz="3200" dirty="0" smtClean="0"/>
                  <a:t>v_x</a:t>
                </a:r>
                <a:endParaRPr lang="da-DK" sz="3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a-DK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𝑑𝑣</m:t>
                        </m:r>
                        <m:r>
                          <a:rPr lang="en-US" sz="3200" b="0" i="1" smtClean="0">
                            <a:latin typeface="Cambria Math"/>
                          </a:rPr>
                          <m:t>_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da-DK" sz="3200" dirty="0" smtClean="0"/>
                  <a:t>=0</a:t>
                </a:r>
              </a:p>
              <a:p>
                <a:r>
                  <a:rPr lang="da-DK" sz="3200" dirty="0" smtClean="0"/>
                  <a:t/>
                </a:r>
                <a:br>
                  <a:rPr lang="da-DK" sz="320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da-DK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da-DK" sz="3200" dirty="0"/>
                  <a:t>=</a:t>
                </a:r>
                <a:r>
                  <a:rPr lang="da-DK" sz="3200" dirty="0" smtClean="0"/>
                  <a:t>v_y</a:t>
                </a:r>
                <a:endParaRPr lang="en-US" sz="3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a-DK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𝑑𝑣</m:t>
                        </m:r>
                        <m:r>
                          <a:rPr lang="en-US" sz="3200" i="1">
                            <a:latin typeface="Cambria Math"/>
                          </a:rPr>
                          <m:t>_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da-DK" sz="3200" dirty="0" smtClean="0"/>
                  <a:t>=-g</a:t>
                </a:r>
                <a:endParaRPr lang="da-DK" sz="32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30" y="1396476"/>
                <a:ext cx="8138984" cy="4160626"/>
              </a:xfrm>
              <a:prstGeom prst="rect">
                <a:avLst/>
              </a:prstGeom>
              <a:blipFill rotWithShape="1">
                <a:blip r:embed="rId2"/>
                <a:stretch>
                  <a:fillRect l="-1199" t="-1171" b="-10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1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8798" y="1426340"/>
            <a:ext cx="109207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Для решения поставленной задачи необходимо определить следующие начальные условия: </a:t>
            </a:r>
          </a:p>
          <a:p>
            <a:r>
              <a:rPr lang="ru-RU" sz="2800" dirty="0" err="1"/>
              <a:t>radius</a:t>
            </a:r>
            <a:r>
              <a:rPr lang="ru-RU" sz="2800" dirty="0"/>
              <a:t> = 0.5 </a:t>
            </a:r>
            <a:r>
              <a:rPr lang="ru-RU" sz="2800" dirty="0" smtClean="0"/>
              <a:t> </a:t>
            </a:r>
            <a:r>
              <a:rPr lang="ru-RU" sz="2800" dirty="0"/>
              <a:t>Радиус шариков</a:t>
            </a:r>
          </a:p>
          <a:p>
            <a:r>
              <a:rPr lang="ru-RU" sz="2800" dirty="0" err="1"/>
              <a:t>mass</a:t>
            </a:r>
            <a:r>
              <a:rPr lang="ru-RU" sz="2800" dirty="0"/>
              <a:t> = 0.5 </a:t>
            </a:r>
            <a:r>
              <a:rPr lang="ru-RU" sz="2800" dirty="0" smtClean="0"/>
              <a:t> </a:t>
            </a:r>
            <a:r>
              <a:rPr lang="ru-RU" sz="2800" dirty="0"/>
              <a:t>Масса шариков</a:t>
            </a:r>
          </a:p>
          <a:p>
            <a:r>
              <a:rPr lang="ru-RU" sz="2800" dirty="0" err="1" smtClean="0"/>
              <a:t>Lx</a:t>
            </a:r>
            <a:r>
              <a:rPr lang="ru-RU" sz="2800" dirty="0" smtClean="0"/>
              <a:t> </a:t>
            </a:r>
            <a:r>
              <a:rPr lang="ru-RU" sz="2800" dirty="0"/>
              <a:t>= </a:t>
            </a:r>
            <a:r>
              <a:rPr lang="ru-RU" sz="2800" dirty="0" smtClean="0"/>
              <a:t>10 </a:t>
            </a:r>
            <a:r>
              <a:rPr lang="ru-RU" sz="2800" dirty="0"/>
              <a:t>Границы стенок </a:t>
            </a:r>
            <a:r>
              <a:rPr lang="ru-RU" sz="2800" dirty="0" smtClean="0"/>
              <a:t>коробки</a:t>
            </a:r>
            <a:endParaRPr lang="ru-RU" sz="2800" dirty="0"/>
          </a:p>
          <a:p>
            <a:r>
              <a:rPr lang="ru-RU" sz="2800" dirty="0" err="1"/>
              <a:t>Ly</a:t>
            </a:r>
            <a:r>
              <a:rPr lang="ru-RU" sz="2800" dirty="0"/>
              <a:t> = </a:t>
            </a:r>
            <a:r>
              <a:rPr lang="ru-RU" sz="2800" dirty="0" smtClean="0"/>
              <a:t>10 </a:t>
            </a:r>
            <a:r>
              <a:rPr lang="ru-RU" sz="2800" dirty="0"/>
              <a:t>Границы стенок </a:t>
            </a:r>
            <a:r>
              <a:rPr lang="ru-RU" sz="2800" dirty="0" smtClean="0"/>
              <a:t>коробки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T = </a:t>
            </a:r>
            <a:r>
              <a:rPr lang="ru-RU" sz="2800" dirty="0" smtClean="0"/>
              <a:t>200 </a:t>
            </a:r>
            <a:r>
              <a:rPr lang="ru-RU" sz="2800" dirty="0"/>
              <a:t>Общее время анимации</a:t>
            </a:r>
          </a:p>
          <a:p>
            <a:r>
              <a:rPr lang="ru-RU" sz="2800" dirty="0"/>
              <a:t>n = </a:t>
            </a:r>
            <a:r>
              <a:rPr lang="ru-RU" sz="2800" dirty="0"/>
              <a:t>2</a:t>
            </a:r>
            <a:r>
              <a:rPr lang="ru-RU" sz="2800" dirty="0" smtClean="0"/>
              <a:t>000 </a:t>
            </a:r>
            <a:r>
              <a:rPr lang="ru-RU" sz="2800" dirty="0" smtClean="0"/>
              <a:t>кадры</a:t>
            </a:r>
            <a:endParaRPr lang="ru-RU" sz="2800" dirty="0"/>
          </a:p>
          <a:p>
            <a:r>
              <a:rPr lang="ru-RU" sz="2800" dirty="0" smtClean="0"/>
              <a:t>N </a:t>
            </a:r>
            <a:r>
              <a:rPr lang="ru-RU" sz="2800" dirty="0"/>
              <a:t>= 8 </a:t>
            </a:r>
            <a:r>
              <a:rPr lang="ru-RU" sz="2800" dirty="0" smtClean="0"/>
              <a:t>Количество </a:t>
            </a:r>
            <a:r>
              <a:rPr lang="ru-RU" sz="2800" dirty="0" smtClean="0"/>
              <a:t>частиц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47116" y="490204"/>
            <a:ext cx="464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Начальные условия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956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67934"/>
              </p:ext>
            </p:extLst>
          </p:nvPr>
        </p:nvGraphicFramePr>
        <p:xfrm>
          <a:off x="2685946" y="461665"/>
          <a:ext cx="7205471" cy="5795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088"/>
                <a:gridCol w="1694688"/>
                <a:gridCol w="1460601"/>
                <a:gridCol w="1482547"/>
                <a:gridCol w="1482547"/>
              </a:tblGrid>
              <a:tr h="594741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4800" u="none" strike="noStrike" dirty="0" smtClean="0">
                          <a:effectLst/>
                        </a:rPr>
                        <a:t>x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4800" u="none" strike="noStrike" dirty="0" smtClean="0">
                          <a:effectLst/>
                        </a:rPr>
                        <a:t>y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4800" u="none" strike="noStrike" dirty="0" err="1" smtClean="0">
                          <a:effectLst/>
                        </a:rPr>
                        <a:t>vx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4800" u="none" strike="noStrike" dirty="0" err="1" smtClean="0">
                          <a:effectLst/>
                        </a:rPr>
                        <a:t>vy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2.5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1.5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0.5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2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6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3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4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 smtClean="0">
                          <a:effectLst/>
                        </a:rPr>
                        <a:t>2.1</a:t>
                      </a:r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1.9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5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-6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6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7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6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9879225" y="1093030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VX- </a:t>
            </a:r>
            <a:r>
              <a:rPr lang="ru-RU" dirty="0" smtClean="0"/>
              <a:t>скорость по х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879225" y="1622798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dirty="0"/>
              <a:t>Y</a:t>
            </a:r>
            <a:r>
              <a:rPr lang="en-US" dirty="0" smtClean="0"/>
              <a:t>- </a:t>
            </a:r>
            <a:r>
              <a:rPr lang="ru-RU" dirty="0"/>
              <a:t>скорость по </a:t>
            </a:r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77096" y="0"/>
            <a:ext cx="4637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Начальные условия шариков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56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42201" y="1324368"/>
            <a:ext cx="8485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       </a:t>
            </a:r>
            <a:r>
              <a:rPr lang="ru-RU" sz="2000" dirty="0" smtClean="0"/>
              <a:t>Пересчет  компонентов </a:t>
            </a:r>
            <a:r>
              <a:rPr lang="ru-RU" sz="2000" dirty="0"/>
              <a:t>скорости первой частицы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42560" y="313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 smtClean="0"/>
              <a:t>Формулы</a:t>
            </a:r>
            <a:endParaRPr lang="en-US" sz="3600" dirty="0"/>
          </a:p>
        </p:txBody>
      </p:sp>
      <p:pic>
        <p:nvPicPr>
          <p:cNvPr id="3074" name="Picture 2" descr="C:\Users\ABaigashov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99" y="2145793"/>
            <a:ext cx="7141837" cy="32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6435" y="1330572"/>
            <a:ext cx="10460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Пересчет компонентов скорости второй </a:t>
            </a:r>
            <a:r>
              <a:rPr lang="ru-RU" dirty="0" smtClean="0"/>
              <a:t>частицы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92438" y="488942"/>
            <a:ext cx="2422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Формулы</a:t>
            </a:r>
          </a:p>
        </p:txBody>
      </p:sp>
      <p:pic>
        <p:nvPicPr>
          <p:cNvPr id="4098" name="Picture 2" descr="C:\Users\ABaigashov\Desktop\Снимок шар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5" y="2072258"/>
            <a:ext cx="7173341" cy="33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49559" y="1915406"/>
            <a:ext cx="40030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GIF</a:t>
            </a:r>
            <a:r>
              <a:rPr lang="ru-RU" sz="9600" dirty="0" smtClean="0"/>
              <a:t>-ка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70823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00851" y="3244334"/>
            <a:ext cx="6192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706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202</Words>
  <Application>Microsoft Office PowerPoint</Application>
  <PresentationFormat>Произвольный</PresentationFormat>
  <Paragraphs>85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Bars 300-iQ</dc:creator>
  <cp:lastModifiedBy>Алексей С. Байгашов</cp:lastModifiedBy>
  <cp:revision>16</cp:revision>
  <dcterms:created xsi:type="dcterms:W3CDTF">2021-01-20T20:33:06Z</dcterms:created>
  <dcterms:modified xsi:type="dcterms:W3CDTF">2021-05-18T17:11:05Z</dcterms:modified>
</cp:coreProperties>
</file>