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36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62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2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80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8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5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6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E24E-80A5-40E2-9B60-14FE26D07539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7ED026-18D9-4B19-83CB-05E51F7F9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86554" y="3520815"/>
            <a:ext cx="6466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Работу выполнил: </a:t>
            </a:r>
          </a:p>
          <a:p>
            <a:r>
              <a:rPr lang="ru-RU" sz="2400" dirty="0" err="1" smtClean="0"/>
              <a:t>Лепехов</a:t>
            </a:r>
            <a:r>
              <a:rPr lang="ru-RU" sz="2400" dirty="0" smtClean="0"/>
              <a:t> Матвей Денисович</a:t>
            </a:r>
          </a:p>
          <a:p>
            <a:endParaRPr lang="ru-RU" sz="2400" dirty="0" smtClean="0"/>
          </a:p>
          <a:p>
            <a:r>
              <a:rPr lang="ru-RU" sz="2400" dirty="0" smtClean="0"/>
              <a:t>Научный руководитель: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Байгашов</a:t>
            </a:r>
            <a:r>
              <a:rPr lang="ru-RU" sz="2400" dirty="0" smtClean="0"/>
              <a:t> Алексей Сергеевич </a:t>
            </a:r>
          </a:p>
          <a:p>
            <a:r>
              <a:rPr lang="ru-RU" sz="2400" dirty="0" smtClean="0"/>
              <a:t>БФУ им. И. Канта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0976" y="257624"/>
            <a:ext cx="1105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	Математическое моделирование 					Броуновского движения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02" y="2185708"/>
            <a:ext cx="4118994" cy="23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9114" y="1418089"/>
            <a:ext cx="9728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та </a:t>
            </a:r>
            <a:r>
              <a:rPr lang="ru-RU" dirty="0" smtClean="0"/>
              <a:t>тема </a:t>
            </a:r>
            <a:r>
              <a:rPr lang="ru-RU" dirty="0"/>
              <a:t>актуальна </a:t>
            </a:r>
            <a:r>
              <a:rPr lang="ru-RU" dirty="0" smtClean="0"/>
              <a:t>потому что математические </a:t>
            </a:r>
            <a:r>
              <a:rPr lang="ru-RU" dirty="0"/>
              <a:t>модели </a:t>
            </a:r>
            <a:r>
              <a:rPr lang="ru-RU" dirty="0" smtClean="0"/>
              <a:t>броуновского </a:t>
            </a:r>
            <a:r>
              <a:rPr lang="ru-RU" dirty="0" smtClean="0"/>
              <a:t>движения частиц в современном мире очень популярны. Так </a:t>
            </a:r>
            <a:r>
              <a:rPr lang="ru-RU" dirty="0" smtClean="0"/>
              <a:t>как во многих играх есть модели газов. </a:t>
            </a:r>
            <a:r>
              <a:rPr lang="ru-RU" dirty="0" smtClean="0"/>
              <a:t>При моделировании Броуновского движения я смогу более детально познакомить вас с данным физическим процессом. Использование </a:t>
            </a:r>
            <a:r>
              <a:rPr lang="ru-RU" dirty="0" smtClean="0"/>
              <a:t>открытых библиотек позволит наиболее детально смоделировать модель Броуновского движения.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Таким образом, целью работы является смоделировать Броуновское движение и продемонстрировать взаимодействие частиц между собой. </a:t>
            </a:r>
          </a:p>
          <a:p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0957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достижения поставленной цели необходимо решить следующие задачи:</a:t>
            </a:r>
          </a:p>
          <a:p>
            <a:r>
              <a:rPr lang="ru-RU" dirty="0" smtClean="0"/>
              <a:t>1.Изучить язык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 3</a:t>
            </a:r>
          </a:p>
          <a:p>
            <a:r>
              <a:rPr lang="ru-RU" dirty="0" smtClean="0"/>
              <a:t>2.Изучить основные библиотеки для численного решения </a:t>
            </a:r>
            <a:r>
              <a:rPr lang="ru-RU" dirty="0" smtClean="0"/>
              <a:t>уравнений</a:t>
            </a:r>
          </a:p>
          <a:p>
            <a:r>
              <a:rPr lang="ru-RU" dirty="0" smtClean="0"/>
              <a:t>3. Найти начальные условия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6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4530" y="1396476"/>
            <a:ext cx="81389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Движение частиц в пространстве </a:t>
            </a:r>
            <a:r>
              <a:rPr lang="ru-RU" sz="2400" dirty="0"/>
              <a:t>описывается </a:t>
            </a:r>
            <a:r>
              <a:rPr lang="ru-RU" sz="2400" dirty="0" err="1"/>
              <a:t>дифференсальными</a:t>
            </a:r>
            <a:r>
              <a:rPr lang="ru-RU" sz="2400" dirty="0"/>
              <a:t> </a:t>
            </a:r>
            <a:r>
              <a:rPr lang="ru-RU" sz="2400" dirty="0" smtClean="0"/>
              <a:t>уравнениями:</a:t>
            </a:r>
            <a:endParaRPr lang="ru-RU" sz="2400" dirty="0" smtClean="0"/>
          </a:p>
          <a:p>
            <a:r>
              <a:rPr lang="da-DK" sz="3200" dirty="0"/>
              <a:t>dxdt = v_x</a:t>
            </a:r>
          </a:p>
          <a:p>
            <a:r>
              <a:rPr lang="da-DK" sz="3200" dirty="0"/>
              <a:t>dv_xdt = 0</a:t>
            </a:r>
          </a:p>
          <a:p>
            <a:r>
              <a:rPr lang="da-DK" sz="3200" dirty="0"/>
              <a:t/>
            </a:r>
            <a:br>
              <a:rPr lang="da-DK" sz="3200" dirty="0"/>
            </a:br>
            <a:r>
              <a:rPr lang="da-DK" sz="3200" dirty="0"/>
              <a:t>dydt = v_y</a:t>
            </a:r>
          </a:p>
          <a:p>
            <a:r>
              <a:rPr lang="da-DK" sz="3200" dirty="0"/>
              <a:t>dv_ydt = 0</a:t>
            </a:r>
          </a:p>
        </p:txBody>
      </p:sp>
    </p:spTree>
    <p:extLst>
      <p:ext uri="{BB962C8B-B14F-4D97-AF65-F5344CB8AC3E}">
        <p14:creationId xmlns:p14="http://schemas.microsoft.com/office/powerpoint/2010/main" val="62615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4128" y="1799856"/>
            <a:ext cx="8485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       # </a:t>
            </a:r>
            <a:r>
              <a:rPr lang="ru-RU" sz="2000" dirty="0"/>
              <a:t>Пересчет  </a:t>
            </a:r>
            <a:r>
              <a:rPr lang="en-US" sz="2000" dirty="0"/>
              <a:t>x-</a:t>
            </a:r>
            <a:r>
              <a:rPr lang="ru-RU" sz="2000" dirty="0"/>
              <a:t>компоненты скорости первой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VX1 = v1 * </a:t>
            </a:r>
            <a:r>
              <a:rPr lang="en-US" sz="2000" dirty="0" err="1"/>
              <a:t>np.cos</a:t>
            </a:r>
            <a:r>
              <a:rPr lang="en-US" sz="2000" dirty="0"/>
              <a:t>(theta1 - phi) * (mass1 - K * mass2)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((1 + K) * mass2 * v2 * </a:t>
            </a:r>
            <a:r>
              <a:rPr lang="en-US" sz="2000" dirty="0" err="1"/>
              <a:t>np.cos</a:t>
            </a:r>
            <a:r>
              <a:rPr lang="en-US" sz="2000" dirty="0"/>
              <a:t>(theta2 - phi))\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v1 * </a:t>
            </a:r>
            <a:r>
              <a:rPr lang="en-US" sz="2000" dirty="0" err="1"/>
              <a:t>np.sin</a:t>
            </a:r>
            <a:r>
              <a:rPr lang="en-US" sz="2000" dirty="0"/>
              <a:t>(theta1 - phi) * </a:t>
            </a:r>
            <a:r>
              <a:rPr lang="en-US" sz="2000" dirty="0" err="1"/>
              <a:t>np.cos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  <a:p>
            <a:endParaRPr lang="en-US" sz="2000" dirty="0"/>
          </a:p>
          <a:p>
            <a:r>
              <a:rPr lang="en-US" sz="2000" dirty="0"/>
              <a:t>        # </a:t>
            </a:r>
            <a:r>
              <a:rPr lang="ru-RU" sz="2000" dirty="0"/>
              <a:t>Пересчет </a:t>
            </a:r>
            <a:r>
              <a:rPr lang="en-US" sz="2000" dirty="0"/>
              <a:t>y-</a:t>
            </a:r>
            <a:r>
              <a:rPr lang="ru-RU" sz="2000" dirty="0"/>
              <a:t>компоненты скорости первой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VY1 = v1 * </a:t>
            </a:r>
            <a:r>
              <a:rPr lang="en-US" sz="2000" dirty="0" err="1"/>
              <a:t>np.cos</a:t>
            </a:r>
            <a:r>
              <a:rPr lang="en-US" sz="2000" dirty="0"/>
              <a:t>(theta1 - phi) * (mass1 - K * mass2)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((1 + K) * mass2 * v2 * </a:t>
            </a:r>
            <a:r>
              <a:rPr lang="en-US" sz="2000" dirty="0" err="1"/>
              <a:t>np.cos</a:t>
            </a:r>
            <a:r>
              <a:rPr lang="en-US" sz="2000" dirty="0"/>
              <a:t>(theta2 -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K * v1 * </a:t>
            </a:r>
            <a:r>
              <a:rPr lang="en-US" sz="2000" dirty="0" err="1"/>
              <a:t>np.sin</a:t>
            </a:r>
            <a:r>
              <a:rPr lang="en-US" sz="2000" dirty="0"/>
              <a:t>(theta1 - phi) * </a:t>
            </a:r>
            <a:r>
              <a:rPr lang="en-US" sz="2000" dirty="0" err="1"/>
              <a:t>np.sin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3776" y="580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/>
              <a:t>Формулы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80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5776" y="1322761"/>
            <a:ext cx="104607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        </a:t>
            </a:r>
            <a:r>
              <a:rPr lang="en-US" sz="2000" dirty="0"/>
              <a:t># </a:t>
            </a:r>
            <a:r>
              <a:rPr lang="ru-RU" sz="2000" dirty="0"/>
              <a:t>Пересчет </a:t>
            </a:r>
            <a:r>
              <a:rPr lang="en-US" sz="2000" dirty="0"/>
              <a:t>x-</a:t>
            </a:r>
            <a:r>
              <a:rPr lang="ru-RU" sz="2000" dirty="0"/>
              <a:t>компоненты скорости второй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VX2 = v2 * </a:t>
            </a:r>
            <a:r>
              <a:rPr lang="en-US" sz="2000" dirty="0" err="1"/>
              <a:t>np.cos</a:t>
            </a:r>
            <a:r>
              <a:rPr lang="en-US" sz="2000" dirty="0"/>
              <a:t>(theta2 - phi) * (mass2 - K * mass1)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((1 + K) * mass1 * v1 * </a:t>
            </a:r>
            <a:r>
              <a:rPr lang="en-US" sz="2000" dirty="0" err="1"/>
              <a:t>np.cos</a:t>
            </a:r>
            <a:r>
              <a:rPr lang="en-US" sz="2000" dirty="0"/>
              <a:t>(theta1 -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np.cos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v2 * </a:t>
            </a:r>
            <a:r>
              <a:rPr lang="en-US" sz="2000" dirty="0" err="1"/>
              <a:t>np.sin</a:t>
            </a:r>
            <a:r>
              <a:rPr lang="en-US" sz="2000" dirty="0"/>
              <a:t>(theta2 - phi) * </a:t>
            </a:r>
            <a:r>
              <a:rPr lang="en-US" sz="2000" dirty="0" err="1"/>
              <a:t>np.cos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  <a:p>
            <a:endParaRPr lang="en-US" sz="2000" dirty="0"/>
          </a:p>
          <a:p>
            <a:r>
              <a:rPr lang="en-US" sz="2000" dirty="0"/>
              <a:t>        # </a:t>
            </a:r>
            <a:r>
              <a:rPr lang="ru-RU" sz="2000" dirty="0"/>
              <a:t>Пересчет </a:t>
            </a:r>
            <a:r>
              <a:rPr lang="en-US" sz="2000" dirty="0"/>
              <a:t>y-</a:t>
            </a:r>
            <a:r>
              <a:rPr lang="ru-RU" sz="2000" dirty="0"/>
              <a:t>компоненты скорости второй частицы</a:t>
            </a:r>
          </a:p>
          <a:p>
            <a:r>
              <a:rPr lang="ru-RU" sz="2000" dirty="0"/>
              <a:t>        </a:t>
            </a:r>
            <a:r>
              <a:rPr lang="en-US" sz="2000" dirty="0"/>
              <a:t>VY2 = v2 * </a:t>
            </a:r>
            <a:r>
              <a:rPr lang="en-US" sz="2000" dirty="0" err="1"/>
              <a:t>np.cos</a:t>
            </a:r>
            <a:r>
              <a:rPr lang="en-US" sz="2000" dirty="0"/>
              <a:t>(theta2 - phi) * (mass2 - K * mass1)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 \</a:t>
            </a:r>
          </a:p>
          <a:p>
            <a:r>
              <a:rPr lang="en-US" sz="2000" dirty="0"/>
              <a:t>        + ((1 + K) * mass1 * v1 * </a:t>
            </a:r>
            <a:r>
              <a:rPr lang="en-US" sz="2000" dirty="0" err="1"/>
              <a:t>np.cos</a:t>
            </a:r>
            <a:r>
              <a:rPr lang="en-US" sz="2000" dirty="0"/>
              <a:t>(theta1 - phi)) \</a:t>
            </a:r>
          </a:p>
          <a:p>
            <a:r>
              <a:rPr lang="en-US" sz="2000" dirty="0"/>
              <a:t>        * </a:t>
            </a:r>
            <a:r>
              <a:rPr lang="en-US" sz="2000" dirty="0" err="1"/>
              <a:t>np.sin</a:t>
            </a:r>
            <a:r>
              <a:rPr lang="en-US" sz="2000" dirty="0"/>
              <a:t>(phi) / (mass1 + mass2)\</a:t>
            </a:r>
          </a:p>
          <a:p>
            <a:r>
              <a:rPr lang="en-US" sz="2000" dirty="0"/>
              <a:t>        + K * v2 * </a:t>
            </a:r>
            <a:r>
              <a:rPr lang="en-US" sz="2000" dirty="0" err="1"/>
              <a:t>np.sin</a:t>
            </a:r>
            <a:r>
              <a:rPr lang="en-US" sz="2000" dirty="0"/>
              <a:t>(theta2 - phi) * </a:t>
            </a:r>
            <a:r>
              <a:rPr lang="en-US" sz="2000" dirty="0" err="1"/>
              <a:t>np.sin</a:t>
            </a:r>
            <a:r>
              <a:rPr lang="en-US" sz="2000" dirty="0"/>
              <a:t>(phi + </a:t>
            </a:r>
            <a:r>
              <a:rPr lang="en-US" sz="2000" dirty="0" err="1"/>
              <a:t>np.pi</a:t>
            </a:r>
            <a:r>
              <a:rPr lang="en-US" sz="2000" dirty="0"/>
              <a:t> / 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92438" y="488942"/>
            <a:ext cx="2422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Формулы</a:t>
            </a:r>
          </a:p>
        </p:txBody>
      </p:sp>
    </p:spTree>
    <p:extLst>
      <p:ext uri="{BB962C8B-B14F-4D97-AF65-F5344CB8AC3E}">
        <p14:creationId xmlns:p14="http://schemas.microsoft.com/office/powerpoint/2010/main" val="33225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8798" y="1426340"/>
            <a:ext cx="109207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Для решения поставленной задачи необходимо определить следующие начальные условия: </a:t>
            </a:r>
          </a:p>
          <a:p>
            <a:r>
              <a:rPr lang="ru-RU" sz="2800" dirty="0" err="1"/>
              <a:t>radius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Радиус шариков</a:t>
            </a:r>
          </a:p>
          <a:p>
            <a:r>
              <a:rPr lang="ru-RU" sz="2800" dirty="0" err="1"/>
              <a:t>mass</a:t>
            </a:r>
            <a:r>
              <a:rPr lang="ru-RU" sz="2800" dirty="0"/>
              <a:t> = 0.5 </a:t>
            </a:r>
            <a:r>
              <a:rPr lang="ru-RU" sz="2800" dirty="0" smtClean="0"/>
              <a:t> </a:t>
            </a:r>
            <a:r>
              <a:rPr lang="ru-RU" sz="2800" dirty="0"/>
              <a:t>Масса шариков</a:t>
            </a:r>
          </a:p>
          <a:p>
            <a:r>
              <a:rPr lang="ru-RU" sz="2800" dirty="0" err="1" smtClean="0"/>
              <a:t>Lx</a:t>
            </a:r>
            <a:r>
              <a:rPr lang="ru-RU" sz="2800" dirty="0" smtClean="0"/>
              <a:t> </a:t>
            </a:r>
            <a:r>
              <a:rPr lang="ru-RU" sz="2800" dirty="0"/>
              <a:t>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endParaRPr lang="ru-RU" sz="2800" dirty="0"/>
          </a:p>
          <a:p>
            <a:r>
              <a:rPr lang="ru-RU" sz="2800" dirty="0" err="1"/>
              <a:t>Ly</a:t>
            </a:r>
            <a:r>
              <a:rPr lang="ru-RU" sz="2800" dirty="0"/>
              <a:t> = </a:t>
            </a:r>
            <a:r>
              <a:rPr lang="ru-RU" sz="2800" dirty="0" smtClean="0"/>
              <a:t>10 </a:t>
            </a:r>
            <a:r>
              <a:rPr lang="ru-RU" sz="2800" dirty="0"/>
              <a:t>Границы стенок </a:t>
            </a:r>
            <a:r>
              <a:rPr lang="ru-RU" sz="2800" dirty="0" smtClean="0"/>
              <a:t>коробки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K = </a:t>
            </a:r>
            <a:r>
              <a:rPr lang="ru-RU" sz="2800" dirty="0" smtClean="0"/>
              <a:t>1 </a:t>
            </a:r>
            <a:r>
              <a:rPr lang="ru-RU" sz="2800" dirty="0"/>
              <a:t>Коэффициент столкновений между шариками</a:t>
            </a:r>
          </a:p>
          <a:p>
            <a:r>
              <a:rPr lang="ru-RU" sz="2800" dirty="0"/>
              <a:t>K1 = </a:t>
            </a:r>
            <a:r>
              <a:rPr lang="ru-RU" sz="2800" dirty="0" smtClean="0"/>
              <a:t>1 </a:t>
            </a:r>
            <a:r>
              <a:rPr lang="ru-RU" sz="2800" dirty="0"/>
              <a:t>Коэффициент столкновений со </a:t>
            </a:r>
            <a:r>
              <a:rPr lang="ru-RU" sz="2800" dirty="0" smtClean="0"/>
              <a:t>стенками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T = </a:t>
            </a:r>
            <a:r>
              <a:rPr lang="ru-RU" sz="2800" dirty="0" smtClean="0"/>
              <a:t>200 </a:t>
            </a:r>
            <a:r>
              <a:rPr lang="ru-RU" sz="2800" dirty="0"/>
              <a:t>Общее время анимации</a:t>
            </a:r>
          </a:p>
          <a:p>
            <a:r>
              <a:rPr lang="ru-RU" sz="2800" dirty="0"/>
              <a:t>n = </a:t>
            </a:r>
            <a:r>
              <a:rPr lang="ru-RU" sz="2800" dirty="0" smtClean="0"/>
              <a:t>1000 кадры</a:t>
            </a:r>
            <a:endParaRPr lang="ru-RU" sz="2800" dirty="0"/>
          </a:p>
          <a:p>
            <a:r>
              <a:rPr lang="ru-RU" sz="2800" dirty="0" smtClean="0"/>
              <a:t>N </a:t>
            </a:r>
            <a:r>
              <a:rPr lang="ru-RU" sz="2800" dirty="0"/>
              <a:t>= 8 </a:t>
            </a:r>
            <a:r>
              <a:rPr lang="ru-RU" sz="2800" dirty="0" smtClean="0"/>
              <a:t>Количество </a:t>
            </a:r>
            <a:r>
              <a:rPr lang="ru-RU" sz="2800" dirty="0" err="1"/>
              <a:t>чатсиц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560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1717" y="411532"/>
            <a:ext cx="101686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результате численного моделирования были получены следующие результаты:  </a:t>
            </a:r>
          </a:p>
          <a:p>
            <a:endParaRPr lang="ru-RU" dirty="0" smtClean="0"/>
          </a:p>
          <a:p>
            <a:r>
              <a:rPr lang="ru-RU" dirty="0" smtClean="0"/>
              <a:t>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9" y="1956813"/>
            <a:ext cx="5298392" cy="28409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81" y="3870574"/>
            <a:ext cx="5938019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7567" y="1844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Как видно из графика, у меня получилась модель упругого столкновения двух частиц, в то время как для других начальных условий могут быть другие результаты, например, неупругое столкновение.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73" y="1384820"/>
            <a:ext cx="6427090" cy="3041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77016" y="47037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Дальнейшим развитием этой работы может стать </a:t>
            </a:r>
            <a:r>
              <a:rPr lang="ru-RU" dirty="0" smtClean="0"/>
              <a:t>написание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1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0851" y="3244334"/>
            <a:ext cx="6192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7064769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537</Words>
  <Application>Microsoft Office PowerPoint</Application>
  <PresentationFormat>Произвольный</PresentationFormat>
  <Paragraphs>64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Bars 300-iQ</dc:creator>
  <cp:lastModifiedBy>Алексей С. Байгашов</cp:lastModifiedBy>
  <cp:revision>10</cp:revision>
  <dcterms:created xsi:type="dcterms:W3CDTF">2021-01-20T20:33:06Z</dcterms:created>
  <dcterms:modified xsi:type="dcterms:W3CDTF">2021-05-18T15:39:30Z</dcterms:modified>
</cp:coreProperties>
</file>