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-36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28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32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623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722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801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92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88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05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94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64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78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96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66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2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50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01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92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786554" y="3520815"/>
            <a:ext cx="6466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Работу выполнил: </a:t>
            </a:r>
          </a:p>
          <a:p>
            <a:r>
              <a:rPr lang="ru-RU" sz="2400" dirty="0" err="1" smtClean="0"/>
              <a:t>Лепехов</a:t>
            </a:r>
            <a:r>
              <a:rPr lang="ru-RU" sz="2400" dirty="0" smtClean="0"/>
              <a:t> Матвей Денисович</a:t>
            </a:r>
          </a:p>
          <a:p>
            <a:endParaRPr lang="ru-RU" sz="2400" dirty="0" smtClean="0"/>
          </a:p>
          <a:p>
            <a:r>
              <a:rPr lang="ru-RU" sz="2400" dirty="0" smtClean="0"/>
              <a:t>Научный руководитель:</a:t>
            </a:r>
          </a:p>
          <a:p>
            <a:r>
              <a:rPr lang="ru-RU" sz="2400" dirty="0" smtClean="0"/>
              <a:t> </a:t>
            </a:r>
            <a:r>
              <a:rPr lang="ru-RU" sz="2400" dirty="0" err="1" smtClean="0"/>
              <a:t>Байгашов</a:t>
            </a:r>
            <a:r>
              <a:rPr lang="ru-RU" sz="2400" dirty="0" smtClean="0"/>
              <a:t> Алексей Сергеевич </a:t>
            </a:r>
          </a:p>
          <a:p>
            <a:r>
              <a:rPr lang="ru-RU" sz="2400" dirty="0" smtClean="0"/>
              <a:t>БФУ им. И. Канта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50976" y="257624"/>
            <a:ext cx="11058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	Математическое моделирование 					Броуновского движения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02" y="2185708"/>
            <a:ext cx="4118994" cy="23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39114" y="1418089"/>
            <a:ext cx="97288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</a:t>
            </a:r>
            <a:r>
              <a:rPr lang="ru-RU" dirty="0" smtClean="0"/>
              <a:t>та тема </a:t>
            </a:r>
            <a:r>
              <a:rPr lang="ru-RU" dirty="0"/>
              <a:t>актуальна </a:t>
            </a:r>
            <a:r>
              <a:rPr lang="ru-RU" dirty="0" smtClean="0"/>
              <a:t>потому что математические </a:t>
            </a:r>
            <a:r>
              <a:rPr lang="ru-RU" dirty="0"/>
              <a:t>модели </a:t>
            </a:r>
            <a:r>
              <a:rPr lang="ru-RU" dirty="0" smtClean="0"/>
              <a:t>броуновского движения частиц в современном мире очень популярны. Так как во многих играх есть модели газов. При моделировании Броуновского движения я смогу более детально познакомить вас с данным физическим процессом. Использование открытых библиотек позволит наиболее детально смоделировать модель Броуновского движения.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Таким образом, целью работы является смоделировать Броуновское движение и продемонстрировать взаимодействие частиц между собой. </a:t>
            </a:r>
          </a:p>
          <a:p>
            <a:endParaRPr lang="ru-RU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6096000" y="509578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Для достижения поставленной цели необходимо решить следующие задачи:</a:t>
            </a:r>
          </a:p>
          <a:p>
            <a:r>
              <a:rPr lang="ru-RU" dirty="0" smtClean="0"/>
              <a:t>1.Изучить язык программирования </a:t>
            </a:r>
            <a:r>
              <a:rPr lang="ru-RU" dirty="0" err="1" smtClean="0"/>
              <a:t>Python</a:t>
            </a:r>
            <a:r>
              <a:rPr lang="ru-RU" dirty="0" smtClean="0"/>
              <a:t> 3</a:t>
            </a:r>
          </a:p>
          <a:p>
            <a:r>
              <a:rPr lang="ru-RU" dirty="0" smtClean="0"/>
              <a:t>2.Изучить основные библиотеки для численного решения уравнений</a:t>
            </a:r>
          </a:p>
          <a:p>
            <a:r>
              <a:rPr lang="ru-RU" dirty="0" smtClean="0"/>
              <a:t>3. Найти начальные условия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96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4530" y="1396476"/>
            <a:ext cx="81389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Движение частиц в пространстве </a:t>
            </a:r>
            <a:r>
              <a:rPr lang="ru-RU" sz="2400" dirty="0"/>
              <a:t>описывается </a:t>
            </a:r>
            <a:r>
              <a:rPr lang="ru-RU" sz="2400" dirty="0" err="1"/>
              <a:t>дифференсальными</a:t>
            </a:r>
            <a:r>
              <a:rPr lang="ru-RU" sz="2400" dirty="0"/>
              <a:t> </a:t>
            </a:r>
            <a:r>
              <a:rPr lang="ru-RU" sz="2400" dirty="0" smtClean="0"/>
              <a:t>уравнениями:</a:t>
            </a:r>
          </a:p>
          <a:p>
            <a:r>
              <a:rPr lang="da-DK" sz="3200" dirty="0"/>
              <a:t>dxdt = v_x</a:t>
            </a:r>
          </a:p>
          <a:p>
            <a:r>
              <a:rPr lang="da-DK" sz="3200" dirty="0"/>
              <a:t>dv_xdt = 0</a:t>
            </a:r>
          </a:p>
          <a:p>
            <a:r>
              <a:rPr lang="da-DK" sz="3200" dirty="0"/>
              <a:t/>
            </a:r>
            <a:br>
              <a:rPr lang="da-DK" sz="3200" dirty="0"/>
            </a:br>
            <a:r>
              <a:rPr lang="da-DK" sz="3200" dirty="0"/>
              <a:t>dydt = v_y</a:t>
            </a:r>
          </a:p>
          <a:p>
            <a:r>
              <a:rPr lang="da-DK" sz="3200" dirty="0"/>
              <a:t>dv_ydt = 0</a:t>
            </a:r>
          </a:p>
        </p:txBody>
      </p:sp>
    </p:spTree>
    <p:extLst>
      <p:ext uri="{BB962C8B-B14F-4D97-AF65-F5344CB8AC3E}">
        <p14:creationId xmlns:p14="http://schemas.microsoft.com/office/powerpoint/2010/main" val="6261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68798" y="1426340"/>
            <a:ext cx="1092073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Для решения поставленной задачи необходимо определить следующие начальные условия: </a:t>
            </a:r>
          </a:p>
          <a:p>
            <a:r>
              <a:rPr lang="ru-RU" sz="2800" dirty="0" err="1"/>
              <a:t>radius</a:t>
            </a:r>
            <a:r>
              <a:rPr lang="ru-RU" sz="2800" dirty="0"/>
              <a:t> = 0.5 </a:t>
            </a:r>
            <a:r>
              <a:rPr lang="ru-RU" sz="2800" dirty="0" smtClean="0"/>
              <a:t> </a:t>
            </a:r>
            <a:r>
              <a:rPr lang="ru-RU" sz="2800" dirty="0"/>
              <a:t>Радиус шариков</a:t>
            </a:r>
          </a:p>
          <a:p>
            <a:r>
              <a:rPr lang="ru-RU" sz="2800" dirty="0" err="1"/>
              <a:t>mass</a:t>
            </a:r>
            <a:r>
              <a:rPr lang="ru-RU" sz="2800" dirty="0"/>
              <a:t> = 0.5 </a:t>
            </a:r>
            <a:r>
              <a:rPr lang="ru-RU" sz="2800" dirty="0" smtClean="0"/>
              <a:t> </a:t>
            </a:r>
            <a:r>
              <a:rPr lang="ru-RU" sz="2800" dirty="0"/>
              <a:t>Масса шариков</a:t>
            </a:r>
          </a:p>
          <a:p>
            <a:r>
              <a:rPr lang="ru-RU" sz="2800" dirty="0" err="1" smtClean="0"/>
              <a:t>Lx</a:t>
            </a:r>
            <a:r>
              <a:rPr lang="ru-RU" sz="2800" dirty="0" smtClean="0"/>
              <a:t> </a:t>
            </a:r>
            <a:r>
              <a:rPr lang="ru-RU" sz="2800" dirty="0"/>
              <a:t>= </a:t>
            </a:r>
            <a:r>
              <a:rPr lang="ru-RU" sz="2800" dirty="0" smtClean="0"/>
              <a:t>10 </a:t>
            </a:r>
            <a:r>
              <a:rPr lang="ru-RU" sz="2800" dirty="0"/>
              <a:t>Границы стенок </a:t>
            </a:r>
            <a:r>
              <a:rPr lang="ru-RU" sz="2800" dirty="0" smtClean="0"/>
              <a:t>коробки</a:t>
            </a:r>
            <a:endParaRPr lang="ru-RU" sz="2800" dirty="0"/>
          </a:p>
          <a:p>
            <a:r>
              <a:rPr lang="ru-RU" sz="2800" dirty="0" err="1"/>
              <a:t>Ly</a:t>
            </a:r>
            <a:r>
              <a:rPr lang="ru-RU" sz="2800" dirty="0"/>
              <a:t> = </a:t>
            </a:r>
            <a:r>
              <a:rPr lang="ru-RU" sz="2800" dirty="0" smtClean="0"/>
              <a:t>10 </a:t>
            </a:r>
            <a:r>
              <a:rPr lang="ru-RU" sz="2800" dirty="0"/>
              <a:t>Границы стенок </a:t>
            </a:r>
            <a:r>
              <a:rPr lang="ru-RU" sz="2800" dirty="0" smtClean="0"/>
              <a:t>коробки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K = </a:t>
            </a:r>
            <a:r>
              <a:rPr lang="ru-RU" sz="2800" dirty="0" smtClean="0"/>
              <a:t>1 </a:t>
            </a:r>
            <a:r>
              <a:rPr lang="ru-RU" sz="2800" dirty="0"/>
              <a:t>Коэффициент столкновений между шариками</a:t>
            </a:r>
          </a:p>
          <a:p>
            <a:r>
              <a:rPr lang="ru-RU" sz="2800" dirty="0"/>
              <a:t>K1 = </a:t>
            </a:r>
            <a:r>
              <a:rPr lang="ru-RU" sz="2800" dirty="0" smtClean="0"/>
              <a:t>1 </a:t>
            </a:r>
            <a:r>
              <a:rPr lang="ru-RU" sz="2800" dirty="0"/>
              <a:t>Коэффициент столкновений со </a:t>
            </a:r>
            <a:r>
              <a:rPr lang="ru-RU" sz="2800" dirty="0" smtClean="0"/>
              <a:t>стенками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T = </a:t>
            </a:r>
            <a:r>
              <a:rPr lang="ru-RU" sz="2800" dirty="0" smtClean="0"/>
              <a:t>200 </a:t>
            </a:r>
            <a:r>
              <a:rPr lang="ru-RU" sz="2800" dirty="0"/>
              <a:t>Общее время анимации</a:t>
            </a:r>
          </a:p>
          <a:p>
            <a:r>
              <a:rPr lang="ru-RU" sz="2800" dirty="0"/>
              <a:t>n = </a:t>
            </a:r>
            <a:r>
              <a:rPr lang="ru-RU" sz="2800" dirty="0"/>
              <a:t>2</a:t>
            </a:r>
            <a:r>
              <a:rPr lang="ru-RU" sz="2800" dirty="0" smtClean="0"/>
              <a:t>000 </a:t>
            </a:r>
            <a:r>
              <a:rPr lang="ru-RU" sz="2800" dirty="0" smtClean="0"/>
              <a:t>кадры</a:t>
            </a:r>
            <a:endParaRPr lang="ru-RU" sz="2800" dirty="0"/>
          </a:p>
          <a:p>
            <a:r>
              <a:rPr lang="ru-RU" sz="2800" dirty="0" smtClean="0"/>
              <a:t>N </a:t>
            </a:r>
            <a:r>
              <a:rPr lang="ru-RU" sz="2800" dirty="0"/>
              <a:t>= 8 </a:t>
            </a:r>
            <a:r>
              <a:rPr lang="ru-RU" sz="2800" dirty="0" smtClean="0"/>
              <a:t>Количество </a:t>
            </a:r>
            <a:r>
              <a:rPr lang="ru-RU" sz="2800" dirty="0" smtClean="0"/>
              <a:t>частиц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47116" y="490204"/>
            <a:ext cx="4641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Начальные условия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956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			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67934"/>
              </p:ext>
            </p:extLst>
          </p:nvPr>
        </p:nvGraphicFramePr>
        <p:xfrm>
          <a:off x="2685946" y="461665"/>
          <a:ext cx="7205471" cy="5795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088"/>
                <a:gridCol w="1694688"/>
                <a:gridCol w="1460601"/>
                <a:gridCol w="1482547"/>
                <a:gridCol w="1482547"/>
              </a:tblGrid>
              <a:tr h="594741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r>
                        <a:rPr lang="en-US" sz="4800" u="none" strike="noStrike" dirty="0" smtClean="0">
                          <a:effectLst/>
                        </a:rPr>
                        <a:t>x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r>
                        <a:rPr lang="en-US" sz="4800" u="none" strike="noStrike" dirty="0" smtClean="0">
                          <a:effectLst/>
                        </a:rPr>
                        <a:t>y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r>
                        <a:rPr lang="en-US" sz="4800" u="none" strike="noStrike" dirty="0" err="1" smtClean="0">
                          <a:effectLst/>
                        </a:rPr>
                        <a:t>vx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r>
                        <a:rPr lang="en-US" sz="4800" u="none" strike="noStrike" dirty="0" err="1" smtClean="0">
                          <a:effectLst/>
                        </a:rPr>
                        <a:t>vy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8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2400" u="none" strike="noStrike" baseline="0" dirty="0" smtClean="0">
                          <a:effectLst/>
                        </a:rPr>
                        <a:t>тело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-1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2.5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1.5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0.5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807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u="none" strike="noStrike" dirty="0">
                          <a:effectLst/>
                        </a:rPr>
                        <a:t> </a:t>
                      </a:r>
                      <a:r>
                        <a:rPr lang="ru-RU" sz="2400" u="none" strike="noStrike" dirty="0" smtClean="0">
                          <a:effectLst/>
                        </a:rPr>
                        <a:t>2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2400" u="none" strike="noStrike" baseline="0" dirty="0" smtClean="0">
                          <a:effectLst/>
                        </a:rPr>
                        <a:t>тело</a:t>
                      </a:r>
                      <a:endParaRPr lang="ru-RU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-2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6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-1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-1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807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u="none" strike="noStrike" dirty="0">
                          <a:effectLst/>
                        </a:rPr>
                        <a:t> </a:t>
                      </a:r>
                      <a:r>
                        <a:rPr lang="ru-RU" sz="2400" u="none" strike="noStrike" dirty="0" smtClean="0">
                          <a:effectLst/>
                        </a:rPr>
                        <a:t>3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2400" u="none" strike="noStrike" baseline="0" dirty="0" smtClean="0">
                          <a:effectLst/>
                        </a:rPr>
                        <a:t>тело</a:t>
                      </a:r>
                      <a:endParaRPr lang="ru-RU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-3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3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1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1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807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u="none" strike="noStrike" dirty="0">
                          <a:effectLst/>
                        </a:rPr>
                        <a:t> </a:t>
                      </a:r>
                      <a:r>
                        <a:rPr lang="ru-RU" sz="2400" u="none" strike="noStrike" dirty="0" smtClean="0">
                          <a:effectLst/>
                        </a:rPr>
                        <a:t>4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2400" u="none" strike="noStrike" baseline="0" dirty="0" smtClean="0">
                          <a:effectLst/>
                        </a:rPr>
                        <a:t>тело</a:t>
                      </a:r>
                      <a:endParaRPr lang="ru-RU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-4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 smtClean="0">
                          <a:effectLst/>
                        </a:rPr>
                        <a:t>2.1</a:t>
                      </a:r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3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1.9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807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u="none" strike="noStrike" dirty="0">
                          <a:effectLst/>
                        </a:rPr>
                        <a:t> </a:t>
                      </a:r>
                      <a:r>
                        <a:rPr lang="ru-RU" sz="2400" u="none" strike="noStrike" dirty="0" smtClean="0">
                          <a:effectLst/>
                        </a:rPr>
                        <a:t>5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2400" u="none" strike="noStrike" baseline="0" dirty="0" smtClean="0">
                          <a:effectLst/>
                        </a:rPr>
                        <a:t>тело</a:t>
                      </a:r>
                      <a:endParaRPr lang="ru-RU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-6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807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u="none" strike="noStrike" dirty="0">
                          <a:effectLst/>
                        </a:rPr>
                        <a:t> </a:t>
                      </a:r>
                      <a:r>
                        <a:rPr lang="ru-RU" sz="2400" u="none" strike="noStrike" dirty="0" smtClean="0">
                          <a:effectLst/>
                        </a:rPr>
                        <a:t>6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2400" u="none" strike="noStrike" baseline="0" dirty="0" smtClean="0">
                          <a:effectLst/>
                        </a:rPr>
                        <a:t>тело</a:t>
                      </a:r>
                      <a:endParaRPr lang="ru-RU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-7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4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3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807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u="none" strike="noStrike" dirty="0">
                          <a:effectLst/>
                        </a:rPr>
                        <a:t> </a:t>
                      </a:r>
                      <a:r>
                        <a:rPr lang="ru-RU" sz="2400" u="none" strike="noStrike" dirty="0" smtClean="0">
                          <a:effectLst/>
                        </a:rPr>
                        <a:t>7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2400" u="none" strike="noStrike" baseline="0" dirty="0" smtClean="0">
                          <a:effectLst/>
                        </a:rPr>
                        <a:t>тело</a:t>
                      </a:r>
                      <a:endParaRPr lang="ru-RU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-8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6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r>
                        <a:rPr lang="ru-RU" sz="2800" u="none" strike="noStrike" dirty="0" smtClean="0">
                          <a:effectLst/>
                        </a:rPr>
                        <a:t>4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9879225" y="1093030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VX- </a:t>
            </a:r>
            <a:r>
              <a:rPr lang="ru-RU" dirty="0" smtClean="0"/>
              <a:t>скорость по х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879225" y="1622798"/>
            <a:ext cx="2233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dirty="0"/>
              <a:t>Y</a:t>
            </a:r>
            <a:r>
              <a:rPr lang="en-US" dirty="0" smtClean="0"/>
              <a:t>- </a:t>
            </a:r>
            <a:r>
              <a:rPr lang="ru-RU" dirty="0"/>
              <a:t>скорость по </a:t>
            </a:r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77096" y="0"/>
            <a:ext cx="4637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Начальные условия шариков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8568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24128" y="1799856"/>
            <a:ext cx="848563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        # </a:t>
            </a:r>
            <a:r>
              <a:rPr lang="ru-RU" sz="2000" dirty="0"/>
              <a:t>Пересчет  </a:t>
            </a:r>
            <a:r>
              <a:rPr lang="en-US" sz="2000" dirty="0"/>
              <a:t>x-</a:t>
            </a:r>
            <a:r>
              <a:rPr lang="ru-RU" sz="2000" dirty="0"/>
              <a:t>компоненты скорости первой частицы</a:t>
            </a:r>
          </a:p>
          <a:p>
            <a:r>
              <a:rPr lang="ru-RU" sz="2000" dirty="0"/>
              <a:t>        </a:t>
            </a:r>
            <a:r>
              <a:rPr lang="en-US" sz="2000" dirty="0"/>
              <a:t>VX1 = v1 * </a:t>
            </a:r>
            <a:r>
              <a:rPr lang="en-US" sz="2000" dirty="0" err="1"/>
              <a:t>np.cos</a:t>
            </a:r>
            <a:r>
              <a:rPr lang="en-US" sz="2000" dirty="0"/>
              <a:t>(theta1 - phi) * (mass1 - K * mass2) \</a:t>
            </a:r>
          </a:p>
          <a:p>
            <a:r>
              <a:rPr lang="en-US" sz="2000" dirty="0"/>
              <a:t>        * </a:t>
            </a:r>
            <a:r>
              <a:rPr lang="en-US" sz="2000" dirty="0" err="1"/>
              <a:t>np.cos</a:t>
            </a:r>
            <a:r>
              <a:rPr lang="en-US" sz="2000" dirty="0"/>
              <a:t>(phi) / (mass1 + mass2)\</a:t>
            </a:r>
          </a:p>
          <a:p>
            <a:r>
              <a:rPr lang="en-US" sz="2000" dirty="0"/>
              <a:t>        + ((1 + K) * mass2 * v2 * </a:t>
            </a:r>
            <a:r>
              <a:rPr lang="en-US" sz="2000" dirty="0" err="1"/>
              <a:t>np.cos</a:t>
            </a:r>
            <a:r>
              <a:rPr lang="en-US" sz="2000" dirty="0"/>
              <a:t>(theta2 - phi))\</a:t>
            </a:r>
          </a:p>
          <a:p>
            <a:r>
              <a:rPr lang="en-US" sz="2000" dirty="0"/>
              <a:t>        * </a:t>
            </a:r>
            <a:r>
              <a:rPr lang="en-US" sz="2000" dirty="0" err="1"/>
              <a:t>np.cos</a:t>
            </a:r>
            <a:r>
              <a:rPr lang="en-US" sz="2000" dirty="0"/>
              <a:t>(phi) / (mass1 + mass2)\</a:t>
            </a:r>
          </a:p>
          <a:p>
            <a:r>
              <a:rPr lang="en-US" sz="2000" dirty="0"/>
              <a:t>        + K * v1 * </a:t>
            </a:r>
            <a:r>
              <a:rPr lang="en-US" sz="2000" dirty="0" err="1"/>
              <a:t>np.sin</a:t>
            </a:r>
            <a:r>
              <a:rPr lang="en-US" sz="2000" dirty="0"/>
              <a:t>(theta1 - phi) * </a:t>
            </a:r>
            <a:r>
              <a:rPr lang="en-US" sz="2000" dirty="0" err="1"/>
              <a:t>np.cos</a:t>
            </a:r>
            <a:r>
              <a:rPr lang="en-US" sz="2000" dirty="0"/>
              <a:t>(phi + </a:t>
            </a:r>
            <a:r>
              <a:rPr lang="en-US" sz="2000" dirty="0" err="1"/>
              <a:t>np.pi</a:t>
            </a:r>
            <a:r>
              <a:rPr lang="en-US" sz="2000" dirty="0"/>
              <a:t> / 2)</a:t>
            </a:r>
          </a:p>
          <a:p>
            <a:endParaRPr lang="en-US" sz="2000" dirty="0"/>
          </a:p>
          <a:p>
            <a:r>
              <a:rPr lang="en-US" sz="2000" dirty="0"/>
              <a:t>        # </a:t>
            </a:r>
            <a:r>
              <a:rPr lang="ru-RU" sz="2000" dirty="0"/>
              <a:t>Пересчет </a:t>
            </a:r>
            <a:r>
              <a:rPr lang="en-US" sz="2000" dirty="0"/>
              <a:t>y-</a:t>
            </a:r>
            <a:r>
              <a:rPr lang="ru-RU" sz="2000" dirty="0"/>
              <a:t>компоненты скорости первой частицы</a:t>
            </a:r>
          </a:p>
          <a:p>
            <a:r>
              <a:rPr lang="ru-RU" sz="2000" dirty="0"/>
              <a:t>        </a:t>
            </a:r>
            <a:r>
              <a:rPr lang="en-US" sz="2000" dirty="0"/>
              <a:t>VY1 = v1 * </a:t>
            </a:r>
            <a:r>
              <a:rPr lang="en-US" sz="2000" dirty="0" err="1"/>
              <a:t>np.cos</a:t>
            </a:r>
            <a:r>
              <a:rPr lang="en-US" sz="2000" dirty="0"/>
              <a:t>(theta1 - phi) * (mass1 - K * mass2) \</a:t>
            </a:r>
          </a:p>
          <a:p>
            <a:r>
              <a:rPr lang="en-US" sz="2000" dirty="0"/>
              <a:t>        * </a:t>
            </a:r>
            <a:r>
              <a:rPr lang="en-US" sz="2000" dirty="0" err="1"/>
              <a:t>np.sin</a:t>
            </a:r>
            <a:r>
              <a:rPr lang="en-US" sz="2000" dirty="0"/>
              <a:t>(phi) / (mass1 + mass2) \</a:t>
            </a:r>
          </a:p>
          <a:p>
            <a:r>
              <a:rPr lang="en-US" sz="2000" dirty="0"/>
              <a:t>        + ((1 + K) * mass2 * v2 * </a:t>
            </a:r>
            <a:r>
              <a:rPr lang="en-US" sz="2000" dirty="0" err="1"/>
              <a:t>np.cos</a:t>
            </a:r>
            <a:r>
              <a:rPr lang="en-US" sz="2000" dirty="0"/>
              <a:t>(theta2 - phi)) \</a:t>
            </a:r>
          </a:p>
          <a:p>
            <a:r>
              <a:rPr lang="en-US" sz="2000" dirty="0"/>
              <a:t>        * </a:t>
            </a:r>
            <a:r>
              <a:rPr lang="en-US" sz="2000" dirty="0" err="1"/>
              <a:t>np.sin</a:t>
            </a:r>
            <a:r>
              <a:rPr lang="en-US" sz="2000" dirty="0"/>
              <a:t>(phi) / (mass1 + mass2) \</a:t>
            </a:r>
          </a:p>
          <a:p>
            <a:r>
              <a:rPr lang="en-US" sz="2000" dirty="0"/>
              <a:t>        + K * v1 * </a:t>
            </a:r>
            <a:r>
              <a:rPr lang="en-US" sz="2000" dirty="0" err="1"/>
              <a:t>np.sin</a:t>
            </a:r>
            <a:r>
              <a:rPr lang="en-US" sz="2000" dirty="0"/>
              <a:t>(theta1 - phi) * </a:t>
            </a:r>
            <a:r>
              <a:rPr lang="en-US" sz="2000" dirty="0" err="1"/>
              <a:t>np.sin</a:t>
            </a:r>
            <a:r>
              <a:rPr lang="en-US" sz="2000" dirty="0"/>
              <a:t>(phi + </a:t>
            </a:r>
            <a:r>
              <a:rPr lang="en-US" sz="2000" dirty="0" err="1"/>
              <a:t>np.pi</a:t>
            </a:r>
            <a:r>
              <a:rPr lang="en-US" sz="2000" dirty="0"/>
              <a:t> / 2)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303776" y="5806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dirty="0" smtClean="0"/>
              <a:t>Формулы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08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55776" y="1322761"/>
            <a:ext cx="10460736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000" dirty="0" smtClean="0"/>
              <a:t>        </a:t>
            </a:r>
            <a:r>
              <a:rPr lang="en-US" sz="2000" dirty="0"/>
              <a:t># </a:t>
            </a:r>
            <a:r>
              <a:rPr lang="ru-RU" sz="2000" dirty="0"/>
              <a:t>Пересчет </a:t>
            </a:r>
            <a:r>
              <a:rPr lang="en-US" sz="2000" dirty="0"/>
              <a:t>x-</a:t>
            </a:r>
            <a:r>
              <a:rPr lang="ru-RU" sz="2000" dirty="0"/>
              <a:t>компоненты скорости второй частицы</a:t>
            </a:r>
          </a:p>
          <a:p>
            <a:r>
              <a:rPr lang="ru-RU" sz="2000" dirty="0"/>
              <a:t>        </a:t>
            </a:r>
            <a:r>
              <a:rPr lang="en-US" sz="2000" dirty="0"/>
              <a:t>VX2 = v2 * </a:t>
            </a:r>
            <a:r>
              <a:rPr lang="en-US" sz="2000" dirty="0" err="1"/>
              <a:t>np.cos</a:t>
            </a:r>
            <a:r>
              <a:rPr lang="en-US" sz="2000" dirty="0"/>
              <a:t>(theta2 - phi) * (mass2 - K * mass1) \</a:t>
            </a:r>
          </a:p>
          <a:p>
            <a:r>
              <a:rPr lang="en-US" sz="2000" dirty="0"/>
              <a:t>        * </a:t>
            </a:r>
            <a:r>
              <a:rPr lang="en-US" sz="2000" dirty="0" err="1"/>
              <a:t>np.cos</a:t>
            </a:r>
            <a:r>
              <a:rPr lang="en-US" sz="2000" dirty="0"/>
              <a:t>(phi) / (mass1 + mass2)\</a:t>
            </a:r>
          </a:p>
          <a:p>
            <a:r>
              <a:rPr lang="en-US" sz="2000" dirty="0"/>
              <a:t>        + ((1 + K) * mass1 * v1 * </a:t>
            </a:r>
            <a:r>
              <a:rPr lang="en-US" sz="2000" dirty="0" err="1"/>
              <a:t>np.cos</a:t>
            </a:r>
            <a:r>
              <a:rPr lang="en-US" sz="2000" dirty="0"/>
              <a:t>(theta1 - phi)) \</a:t>
            </a:r>
          </a:p>
          <a:p>
            <a:r>
              <a:rPr lang="en-US" sz="2000" dirty="0"/>
              <a:t>        * </a:t>
            </a:r>
            <a:r>
              <a:rPr lang="en-US" sz="2000" dirty="0" err="1"/>
              <a:t>np.cos</a:t>
            </a:r>
            <a:r>
              <a:rPr lang="en-US" sz="2000" dirty="0"/>
              <a:t>(phi) / (mass1 + mass2)\</a:t>
            </a:r>
          </a:p>
          <a:p>
            <a:r>
              <a:rPr lang="en-US" sz="2000" dirty="0"/>
              <a:t>        + K * v2 * </a:t>
            </a:r>
            <a:r>
              <a:rPr lang="en-US" sz="2000" dirty="0" err="1"/>
              <a:t>np.sin</a:t>
            </a:r>
            <a:r>
              <a:rPr lang="en-US" sz="2000" dirty="0"/>
              <a:t>(theta2 - phi) * </a:t>
            </a:r>
            <a:r>
              <a:rPr lang="en-US" sz="2000" dirty="0" err="1"/>
              <a:t>np.cos</a:t>
            </a:r>
            <a:r>
              <a:rPr lang="en-US" sz="2000" dirty="0"/>
              <a:t>(phi + </a:t>
            </a:r>
            <a:r>
              <a:rPr lang="en-US" sz="2000" dirty="0" err="1"/>
              <a:t>np.pi</a:t>
            </a:r>
            <a:r>
              <a:rPr lang="en-US" sz="2000" dirty="0"/>
              <a:t> / 2)</a:t>
            </a:r>
          </a:p>
          <a:p>
            <a:endParaRPr lang="en-US" sz="2000" dirty="0"/>
          </a:p>
          <a:p>
            <a:r>
              <a:rPr lang="en-US" sz="2000" dirty="0"/>
              <a:t>        # </a:t>
            </a:r>
            <a:r>
              <a:rPr lang="ru-RU" sz="2000" dirty="0"/>
              <a:t>Пересчет </a:t>
            </a:r>
            <a:r>
              <a:rPr lang="en-US" sz="2000" dirty="0"/>
              <a:t>y-</a:t>
            </a:r>
            <a:r>
              <a:rPr lang="ru-RU" sz="2000" dirty="0"/>
              <a:t>компоненты скорости второй частицы</a:t>
            </a:r>
          </a:p>
          <a:p>
            <a:r>
              <a:rPr lang="ru-RU" sz="2000" dirty="0"/>
              <a:t>        </a:t>
            </a:r>
            <a:r>
              <a:rPr lang="en-US" sz="2000" dirty="0"/>
              <a:t>VY2 = v2 * </a:t>
            </a:r>
            <a:r>
              <a:rPr lang="en-US" sz="2000" dirty="0" err="1"/>
              <a:t>np.cos</a:t>
            </a:r>
            <a:r>
              <a:rPr lang="en-US" sz="2000" dirty="0"/>
              <a:t>(theta2 - phi) * (mass2 - K * mass1) \</a:t>
            </a:r>
          </a:p>
          <a:p>
            <a:r>
              <a:rPr lang="en-US" sz="2000" dirty="0"/>
              <a:t>        * </a:t>
            </a:r>
            <a:r>
              <a:rPr lang="en-US" sz="2000" dirty="0" err="1"/>
              <a:t>np.sin</a:t>
            </a:r>
            <a:r>
              <a:rPr lang="en-US" sz="2000" dirty="0"/>
              <a:t>(phi) / (mass1 + mass2) \</a:t>
            </a:r>
          </a:p>
          <a:p>
            <a:r>
              <a:rPr lang="en-US" sz="2000" dirty="0"/>
              <a:t>        + ((1 + K) * mass1 * v1 * </a:t>
            </a:r>
            <a:r>
              <a:rPr lang="en-US" sz="2000" dirty="0" err="1"/>
              <a:t>np.cos</a:t>
            </a:r>
            <a:r>
              <a:rPr lang="en-US" sz="2000" dirty="0"/>
              <a:t>(theta1 - phi)) \</a:t>
            </a:r>
          </a:p>
          <a:p>
            <a:r>
              <a:rPr lang="en-US" sz="2000" dirty="0"/>
              <a:t>        * </a:t>
            </a:r>
            <a:r>
              <a:rPr lang="en-US" sz="2000" dirty="0" err="1"/>
              <a:t>np.sin</a:t>
            </a:r>
            <a:r>
              <a:rPr lang="en-US" sz="2000" dirty="0"/>
              <a:t>(phi) / (mass1 + mass2)\</a:t>
            </a:r>
          </a:p>
          <a:p>
            <a:r>
              <a:rPr lang="en-US" sz="2000" dirty="0"/>
              <a:t>        + K * v2 * </a:t>
            </a:r>
            <a:r>
              <a:rPr lang="en-US" sz="2000" dirty="0" err="1"/>
              <a:t>np.sin</a:t>
            </a:r>
            <a:r>
              <a:rPr lang="en-US" sz="2000" dirty="0"/>
              <a:t>(theta2 - phi) * </a:t>
            </a:r>
            <a:r>
              <a:rPr lang="en-US" sz="2000" dirty="0" err="1"/>
              <a:t>np.sin</a:t>
            </a:r>
            <a:r>
              <a:rPr lang="en-US" sz="2000" dirty="0"/>
              <a:t>(phi + </a:t>
            </a:r>
            <a:r>
              <a:rPr lang="en-US" sz="2000" dirty="0" err="1"/>
              <a:t>np.pi</a:t>
            </a:r>
            <a:r>
              <a:rPr lang="en-US" sz="2000" dirty="0"/>
              <a:t> / 2)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792438" y="488942"/>
            <a:ext cx="2422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Формулы</a:t>
            </a:r>
          </a:p>
        </p:txBody>
      </p:sp>
    </p:spTree>
    <p:extLst>
      <p:ext uri="{BB962C8B-B14F-4D97-AF65-F5344CB8AC3E}">
        <p14:creationId xmlns:p14="http://schemas.microsoft.com/office/powerpoint/2010/main" val="332252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00851" y="3244334"/>
            <a:ext cx="61927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СПАСИБО ЗА ВНИМАНИЕ!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706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</TotalTime>
  <Words>502</Words>
  <Application>Microsoft Office PowerPoint</Application>
  <PresentationFormat>Произвольный</PresentationFormat>
  <Paragraphs>110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Легкий дым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Bars 300-iQ</dc:creator>
  <cp:lastModifiedBy>Алексей С. Байгашов</cp:lastModifiedBy>
  <cp:revision>14</cp:revision>
  <dcterms:created xsi:type="dcterms:W3CDTF">2021-01-20T20:33:06Z</dcterms:created>
  <dcterms:modified xsi:type="dcterms:W3CDTF">2021-05-18T16:48:29Z</dcterms:modified>
</cp:coreProperties>
</file>