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2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2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0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24E-80A5-40E2-9B60-14FE26D0753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86554" y="3520815"/>
            <a:ext cx="6466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Работу выполнил: </a:t>
            </a:r>
          </a:p>
          <a:p>
            <a:r>
              <a:rPr lang="ru-RU" sz="2400" dirty="0" err="1" smtClean="0"/>
              <a:t>Лепехов</a:t>
            </a:r>
            <a:r>
              <a:rPr lang="ru-RU" sz="2400" dirty="0" smtClean="0"/>
              <a:t> Матвей Денисович</a:t>
            </a:r>
          </a:p>
          <a:p>
            <a:endParaRPr lang="ru-RU" sz="2400" dirty="0" smtClean="0"/>
          </a:p>
          <a:p>
            <a:r>
              <a:rPr lang="ru-RU" sz="2400" dirty="0" smtClean="0"/>
              <a:t>Научный руководитель: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Байгашов</a:t>
            </a:r>
            <a:r>
              <a:rPr lang="ru-RU" sz="2400" dirty="0" smtClean="0"/>
              <a:t> Алексей Сергеевич </a:t>
            </a:r>
          </a:p>
          <a:p>
            <a:r>
              <a:rPr lang="ru-RU" sz="2400" dirty="0" smtClean="0"/>
              <a:t>БФУ им. И. Канта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82376" y="221048"/>
            <a:ext cx="4813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Броуновское движение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2" y="2185708"/>
            <a:ext cx="4118994" cy="2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114" y="1418089"/>
            <a:ext cx="97288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меня эта тема актуальна так как газы очень часто встречаются, и проблема экологической обстановки в мире на сегодняшний день очень плачевна я хочу на примере показать, что происходит с воздухом при выбросе разных химических, ядовитых газов.  Использование открытых библиотек позволит наиболее детально смоделировать модель Броуновского движения.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образом, целью работы является смоделировать Броуновское движение и продемонстрировать взаимодействие частиц между собой. </a:t>
            </a:r>
          </a:p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0957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r>
              <a:rPr lang="ru-RU" dirty="0" smtClean="0"/>
              <a:t>1.Изучить язык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 3</a:t>
            </a:r>
          </a:p>
          <a:p>
            <a:r>
              <a:rPr lang="ru-RU" dirty="0" smtClean="0"/>
              <a:t>2.Изучить основные библиотеки для численного решения уравнений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6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4530" y="1396476"/>
            <a:ext cx="8138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Изменение искомого параметра описываются уравнением:</a:t>
            </a:r>
          </a:p>
          <a:p>
            <a:r>
              <a:rPr lang="ru-RU" sz="2400" dirty="0" smtClean="0"/>
              <a:t>x0 = 10+vx0*</a:t>
            </a:r>
            <a:r>
              <a:rPr lang="ru-RU" sz="2400" dirty="0" err="1" smtClean="0"/>
              <a:t>time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y0 = 0 </a:t>
            </a:r>
          </a:p>
          <a:p>
            <a:r>
              <a:rPr lang="ru-RU" sz="2400" dirty="0" smtClean="0"/>
              <a:t>x = x0 + R*</a:t>
            </a:r>
            <a:r>
              <a:rPr lang="ru-RU" sz="2400" dirty="0" err="1" smtClean="0"/>
              <a:t>np.cos</a:t>
            </a:r>
            <a:r>
              <a:rPr lang="ru-RU" sz="2400" dirty="0" smtClean="0"/>
              <a:t>(</a:t>
            </a:r>
            <a:r>
              <a:rPr lang="ru-RU" sz="2400" dirty="0" err="1" smtClean="0"/>
              <a:t>alpha</a:t>
            </a:r>
            <a:r>
              <a:rPr lang="ru-RU" sz="2400" dirty="0" smtClean="0"/>
              <a:t>)</a:t>
            </a:r>
          </a:p>
          <a:p>
            <a:endParaRPr lang="ru-RU" sz="2400" dirty="0" smtClean="0"/>
          </a:p>
          <a:p>
            <a:r>
              <a:rPr lang="ru-RU" sz="2400" dirty="0" smtClean="0"/>
              <a:t>y = y0 + R*</a:t>
            </a:r>
            <a:r>
              <a:rPr lang="ru-RU" sz="2400" dirty="0" err="1" smtClean="0"/>
              <a:t>np.sin</a:t>
            </a:r>
            <a:r>
              <a:rPr lang="ru-RU" sz="2400" dirty="0" smtClean="0"/>
              <a:t>(</a:t>
            </a:r>
            <a:r>
              <a:rPr lang="ru-RU" sz="2400" dirty="0" err="1" smtClean="0"/>
              <a:t>alpha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m*v=(M + m)</a:t>
            </a:r>
            <a:r>
              <a:rPr lang="en-US" sz="2400" dirty="0" smtClean="0"/>
              <a:t>*</a:t>
            </a:r>
            <a:r>
              <a:rPr lang="ru-RU" sz="2400" dirty="0" smtClean="0"/>
              <a:t>u- формула сохранения импульса</a:t>
            </a:r>
          </a:p>
          <a:p>
            <a:r>
              <a:rPr lang="ru-RU" sz="2400" dirty="0" smtClean="0"/>
              <a:t>u=</a:t>
            </a:r>
            <a:r>
              <a:rPr lang="en-US" sz="2400" dirty="0" smtClean="0"/>
              <a:t>M*m</a:t>
            </a:r>
            <a:r>
              <a:rPr lang="ru-RU" sz="2400" dirty="0" smtClean="0"/>
              <a:t> + m*v- формула сохранения импульса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615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6335" y="1426340"/>
            <a:ext cx="7232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решения поставленной задачи необходимо определить следующие начальные условия: </a:t>
            </a:r>
          </a:p>
          <a:p>
            <a:r>
              <a:rPr lang="ru-RU" sz="2800" dirty="0" smtClean="0"/>
              <a:t>R1=0.5</a:t>
            </a:r>
            <a:r>
              <a:rPr lang="en-US" sz="2800" dirty="0" smtClean="0"/>
              <a:t>- </a:t>
            </a:r>
            <a:r>
              <a:rPr lang="ru-RU" sz="2800" dirty="0" smtClean="0"/>
              <a:t>радиус первого шара, </a:t>
            </a:r>
          </a:p>
          <a:p>
            <a:r>
              <a:rPr lang="ru-RU" sz="2800" dirty="0" smtClean="0"/>
              <a:t>v1x0=-0.1- начальная скорость по </a:t>
            </a:r>
            <a:r>
              <a:rPr lang="en-US" sz="2800" dirty="0" smtClean="0"/>
              <a:t>x</a:t>
            </a:r>
            <a:r>
              <a:rPr lang="ru-RU" sz="2800" dirty="0" smtClean="0"/>
              <a:t>1, </a:t>
            </a:r>
            <a:endParaRPr lang="en-US" sz="2800" dirty="0" smtClean="0"/>
          </a:p>
          <a:p>
            <a:r>
              <a:rPr lang="ru-RU" sz="2800" dirty="0" smtClean="0"/>
              <a:t>v1y0=0.1- начальная скорость по </a:t>
            </a:r>
            <a:r>
              <a:rPr lang="en-US" sz="2800" dirty="0" smtClean="0"/>
              <a:t>y</a:t>
            </a:r>
            <a:r>
              <a:rPr lang="ru-RU" sz="2800" dirty="0" smtClean="0"/>
              <a:t>,</a:t>
            </a:r>
          </a:p>
          <a:p>
            <a:r>
              <a:rPr lang="ru-RU" sz="2800" dirty="0" smtClean="0"/>
              <a:t>R2=0.5</a:t>
            </a:r>
            <a:r>
              <a:rPr lang="en-US" sz="2800" dirty="0" smtClean="0"/>
              <a:t>- </a:t>
            </a:r>
            <a:r>
              <a:rPr lang="ru-RU" sz="2800" dirty="0" smtClean="0"/>
              <a:t>радиус второго шара</a:t>
            </a:r>
            <a:r>
              <a:rPr lang="ru-RU" sz="2800" dirty="0" smtClean="0"/>
              <a:t>,</a:t>
            </a:r>
            <a:endParaRPr lang="en-US" sz="2800" dirty="0" smtClean="0"/>
          </a:p>
          <a:p>
            <a:r>
              <a:rPr lang="ru-RU" sz="2800" dirty="0" smtClean="0"/>
              <a:t>v2x0=0.1-</a:t>
            </a:r>
            <a:r>
              <a:rPr lang="ru-RU" sz="2800" dirty="0" smtClean="0"/>
              <a:t> начальная скорость по </a:t>
            </a:r>
            <a:r>
              <a:rPr lang="en-US" sz="2800" dirty="0" smtClean="0"/>
              <a:t>x2</a:t>
            </a:r>
            <a:r>
              <a:rPr lang="ru-RU" sz="2800" dirty="0" smtClean="0"/>
              <a:t>, </a:t>
            </a:r>
          </a:p>
          <a:p>
            <a:r>
              <a:rPr lang="ru-RU" sz="2800" dirty="0" smtClean="0"/>
              <a:t>v2y0=0.1-</a:t>
            </a:r>
            <a:r>
              <a:rPr lang="ru-RU" sz="2800" dirty="0" smtClean="0"/>
              <a:t> начальная скорость по </a:t>
            </a:r>
            <a:r>
              <a:rPr lang="en-US" sz="2800" dirty="0" smtClean="0"/>
              <a:t>y2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560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1717" y="411532"/>
            <a:ext cx="101686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результате численного моделирования были получены следующие результаты:  </a:t>
            </a:r>
          </a:p>
          <a:p>
            <a:endParaRPr lang="ru-RU" dirty="0" smtClean="0"/>
          </a:p>
          <a:p>
            <a:r>
              <a:rPr lang="ru-RU" dirty="0" smtClean="0"/>
              <a:t>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9" y="1956813"/>
            <a:ext cx="5298392" cy="28409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81" y="3870574"/>
            <a:ext cx="5938019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7567" y="1844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Как видно из графика, у меня получилась модель упругого столкновения двух частиц, в то время как для других начальных условий могут быть другие результаты, например, неупругое столкновение.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73" y="1384820"/>
            <a:ext cx="6427090" cy="3041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77016" y="47037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Дальнейшим развитием этой работы может стать полное моделирование броуновского движения и написание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0851" y="3244334"/>
            <a:ext cx="619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064769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261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 300-iQ</dc:creator>
  <cp:lastModifiedBy>Bars 300-iQ</cp:lastModifiedBy>
  <cp:revision>4</cp:revision>
  <dcterms:created xsi:type="dcterms:W3CDTF">2021-01-20T20:33:06Z</dcterms:created>
  <dcterms:modified xsi:type="dcterms:W3CDTF">2021-01-20T20:52:06Z</dcterms:modified>
</cp:coreProperties>
</file>