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Martel Heavy" charset="1" panose="00000A00000000000000"/>
      <p:regular r:id="rId20"/>
    </p:embeddedFont>
    <p:embeddedFont>
      <p:font typeface="Martel" charset="1" panose="00000500000000000000"/>
      <p:regular r:id="rId21"/>
    </p:embeddedFont>
    <p:embeddedFont>
      <p:font typeface="Montserrat Bold" charset="1" panose="00000800000000000000"/>
      <p:regular r:id="rId22"/>
    </p:embeddedFont>
    <p:embeddedFont>
      <p:font typeface="Martel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9411889" y="368204"/>
            <a:ext cx="8522962" cy="9550592"/>
            <a:chOff x="0" y="0"/>
            <a:chExt cx="758598" cy="850064"/>
          </a:xfrm>
        </p:grpSpPr>
        <p:sp>
          <p:nvSpPr>
            <p:cNvPr name="Freeform 3" id="3"/>
            <p:cNvSpPr/>
            <p:nvPr/>
          </p:nvSpPr>
          <p:spPr>
            <a:xfrm flipH="false" flipV="false" rot="0">
              <a:off x="0" y="0"/>
              <a:ext cx="758598" cy="850064"/>
            </a:xfrm>
            <a:custGeom>
              <a:avLst/>
              <a:gdLst/>
              <a:ahLst/>
              <a:cxnLst/>
              <a:rect r="r" b="b" t="t" l="l"/>
              <a:pathLst>
                <a:path h="850064" w="758598">
                  <a:moveTo>
                    <a:pt x="0" y="0"/>
                  </a:moveTo>
                  <a:lnTo>
                    <a:pt x="758598" y="0"/>
                  </a:lnTo>
                  <a:lnTo>
                    <a:pt x="758598" y="850064"/>
                  </a:lnTo>
                  <a:lnTo>
                    <a:pt x="0" y="850064"/>
                  </a:lnTo>
                  <a:close/>
                </a:path>
              </a:pathLst>
            </a:custGeom>
            <a:solidFill>
              <a:srgbClr val="FBF6F1"/>
            </a:solidFill>
          </p:spPr>
        </p:sp>
        <p:sp>
          <p:nvSpPr>
            <p:cNvPr name="TextBox 4" id="4"/>
            <p:cNvSpPr txBox="true"/>
            <p:nvPr/>
          </p:nvSpPr>
          <p:spPr>
            <a:xfrm>
              <a:off x="0" y="-38100"/>
              <a:ext cx="758598" cy="88816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9792117" y="1565690"/>
            <a:ext cx="7762508" cy="7155621"/>
          </a:xfrm>
          <a:custGeom>
            <a:avLst/>
            <a:gdLst/>
            <a:ahLst/>
            <a:cxnLst/>
            <a:rect r="r" b="b" t="t" l="l"/>
            <a:pathLst>
              <a:path h="7155621" w="7762508">
                <a:moveTo>
                  <a:pt x="0" y="0"/>
                </a:moveTo>
                <a:lnTo>
                  <a:pt x="7762507" y="0"/>
                </a:lnTo>
                <a:lnTo>
                  <a:pt x="7762507" y="7155620"/>
                </a:lnTo>
                <a:lnTo>
                  <a:pt x="0" y="71556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14450" y="2914051"/>
            <a:ext cx="7240967" cy="4305300"/>
          </a:xfrm>
          <a:prstGeom prst="rect">
            <a:avLst/>
          </a:prstGeom>
        </p:spPr>
        <p:txBody>
          <a:bodyPr anchor="t" rtlCol="false" tIns="0" lIns="0" bIns="0" rIns="0">
            <a:spAutoFit/>
          </a:bodyPr>
          <a:lstStyle/>
          <a:p>
            <a:pPr algn="l">
              <a:lnSpc>
                <a:spcPts val="4800"/>
              </a:lnSpc>
            </a:pPr>
            <a:r>
              <a:rPr lang="en-US" sz="5000">
                <a:solidFill>
                  <a:srgbClr val="FBF6F1"/>
                </a:solidFill>
                <a:latin typeface="Martel Heavy"/>
              </a:rPr>
              <a:t>Сравнение линейного, бинарного и интерполяционного поисков на массиве и бинарном дереве поиска</a:t>
            </a:r>
          </a:p>
        </p:txBody>
      </p:sp>
      <p:sp>
        <p:nvSpPr>
          <p:cNvPr name="TextBox 7" id="7"/>
          <p:cNvSpPr txBox="true"/>
          <p:nvPr/>
        </p:nvSpPr>
        <p:spPr>
          <a:xfrm rot="0">
            <a:off x="1314450" y="9098280"/>
            <a:ext cx="7240967" cy="386715"/>
          </a:xfrm>
          <a:prstGeom prst="rect">
            <a:avLst/>
          </a:prstGeom>
        </p:spPr>
        <p:txBody>
          <a:bodyPr anchor="t" rtlCol="false" tIns="0" lIns="0" bIns="0" rIns="0">
            <a:spAutoFit/>
          </a:bodyPr>
          <a:lstStyle/>
          <a:p>
            <a:pPr algn="l">
              <a:lnSpc>
                <a:spcPts val="2880"/>
              </a:lnSpc>
            </a:pPr>
            <a:r>
              <a:rPr lang="en-US" sz="3000">
                <a:solidFill>
                  <a:srgbClr val="FBF6F1"/>
                </a:solidFill>
                <a:latin typeface="Martel"/>
              </a:rPr>
              <a:t>Косяков Матвей 253505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71874"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791710" y="2423118"/>
            <a:ext cx="4626767" cy="6633273"/>
          </a:xfrm>
          <a:custGeom>
            <a:avLst/>
            <a:gdLst/>
            <a:ahLst/>
            <a:cxnLst/>
            <a:rect r="r" b="b" t="t" l="l"/>
            <a:pathLst>
              <a:path h="6633273" w="4626767">
                <a:moveTo>
                  <a:pt x="0" y="0"/>
                </a:moveTo>
                <a:lnTo>
                  <a:pt x="4626766" y="0"/>
                </a:lnTo>
                <a:lnTo>
                  <a:pt x="4626766" y="6633273"/>
                </a:lnTo>
                <a:lnTo>
                  <a:pt x="0" y="6633273"/>
                </a:lnTo>
                <a:lnTo>
                  <a:pt x="0" y="0"/>
                </a:lnTo>
                <a:close/>
              </a:path>
            </a:pathLst>
          </a:custGeom>
          <a:blipFill>
            <a:blip r:embed="rId2"/>
            <a:stretch>
              <a:fillRect l="0" t="0" r="0" b="0"/>
            </a:stretch>
          </a:blipFill>
        </p:spPr>
      </p:sp>
      <p:sp>
        <p:nvSpPr>
          <p:cNvPr name="TextBox 6" id="6"/>
          <p:cNvSpPr txBox="true"/>
          <p:nvPr/>
        </p:nvSpPr>
        <p:spPr>
          <a:xfrm rot="0">
            <a:off x="3079699" y="1394069"/>
            <a:ext cx="12128602" cy="739775"/>
          </a:xfrm>
          <a:prstGeom prst="rect">
            <a:avLst/>
          </a:prstGeom>
        </p:spPr>
        <p:txBody>
          <a:bodyPr anchor="t" rtlCol="false" tIns="0" lIns="0" bIns="0" rIns="0">
            <a:spAutoFit/>
          </a:bodyPr>
          <a:lstStyle/>
          <a:p>
            <a:pPr algn="ctr">
              <a:lnSpc>
                <a:spcPts val="5800"/>
              </a:lnSpc>
            </a:pPr>
            <a:r>
              <a:rPr lang="en-US" sz="5000">
                <a:solidFill>
                  <a:srgbClr val="94AB6F"/>
                </a:solidFill>
                <a:latin typeface="Martel Heavy"/>
              </a:rPr>
              <a:t>Интерполяционный поиск в дереве</a:t>
            </a:r>
          </a:p>
        </p:txBody>
      </p:sp>
      <p:sp>
        <p:nvSpPr>
          <p:cNvPr name="TextBox 7" id="7"/>
          <p:cNvSpPr txBox="true"/>
          <p:nvPr/>
        </p:nvSpPr>
        <p:spPr>
          <a:xfrm rot="0">
            <a:off x="1674411" y="2559357"/>
            <a:ext cx="9138974" cy="6332220"/>
          </a:xfrm>
          <a:prstGeom prst="rect">
            <a:avLst/>
          </a:prstGeom>
        </p:spPr>
        <p:txBody>
          <a:bodyPr anchor="t" rtlCol="false" tIns="0" lIns="0" bIns="0" rIns="0">
            <a:spAutoFit/>
          </a:bodyPr>
          <a:lstStyle/>
          <a:p>
            <a:pPr algn="l">
              <a:lnSpc>
                <a:spcPts val="2835"/>
              </a:lnSpc>
            </a:pPr>
            <a:r>
              <a:rPr lang="en-US" sz="2100" spc="126">
                <a:solidFill>
                  <a:srgbClr val="94AB6F"/>
                </a:solidFill>
                <a:latin typeface="Montserrat Bold"/>
              </a:rPr>
              <a:t>Этот метод использует интерполяцию для приближенного определения местоположения искомого значения в дереве.</a:t>
            </a:r>
          </a:p>
          <a:p>
            <a:pPr algn="l">
              <a:lnSpc>
                <a:spcPts val="2835"/>
              </a:lnSpc>
            </a:pPr>
            <a:r>
              <a:rPr lang="en-US" sz="2100" spc="126">
                <a:solidFill>
                  <a:srgbClr val="94AB6F"/>
                </a:solidFill>
                <a:latin typeface="Montserrat Bold"/>
              </a:rPr>
              <a:t>Начиная с корневого узла, проверяется значение данных узла. Если оно совпадает с искомым значением, возвращается найденный узел.</a:t>
            </a:r>
          </a:p>
          <a:p>
            <a:pPr algn="l">
              <a:lnSpc>
                <a:spcPts val="2835"/>
              </a:lnSpc>
            </a:pPr>
            <a:r>
              <a:rPr lang="en-US" sz="2100" spc="126">
                <a:solidFill>
                  <a:srgbClr val="94AB6F"/>
                </a:solidFill>
                <a:latin typeface="Montserrat Bold"/>
              </a:rPr>
              <a:t>Если значение данных меньше искомого значения, поиск продолжается в правом поддереве, иначе - в левом поддереве.</a:t>
            </a:r>
          </a:p>
          <a:p>
            <a:pPr algn="l">
              <a:lnSpc>
                <a:spcPts val="2835"/>
              </a:lnSpc>
            </a:pPr>
            <a:r>
              <a:rPr lang="en-US" sz="2100" spc="126">
                <a:solidFill>
                  <a:srgbClr val="94AB6F"/>
                </a:solidFill>
                <a:latin typeface="Montserrat Bold"/>
              </a:rPr>
              <a:t>Алгоритм повторяется на соответствующем поддереве, и выбирается новый узел для проверки на основе интерполяции значения.</a:t>
            </a:r>
          </a:p>
          <a:p>
            <a:pPr algn="l">
              <a:lnSpc>
                <a:spcPts val="2835"/>
              </a:lnSpc>
            </a:pPr>
            <a:r>
              <a:rPr lang="en-US" sz="2100" spc="126">
                <a:solidFill>
                  <a:srgbClr val="94AB6F"/>
                </a:solidFill>
                <a:latin typeface="Montserrat Bold"/>
              </a:rPr>
              <a:t>Интерполяция выполняется путем оценки пропорционального расстояния между значениями данных в узлах.</a:t>
            </a:r>
          </a:p>
          <a:p>
            <a:pPr algn="l">
              <a:lnSpc>
                <a:spcPts val="2835"/>
              </a:lnSpc>
            </a:pPr>
            <a:r>
              <a:rPr lang="en-US" sz="2100" spc="126">
                <a:solidFill>
                  <a:srgbClr val="94AB6F"/>
                </a:solidFill>
                <a:latin typeface="Montserrat Bold"/>
              </a:rPr>
              <a:t>Алгоритм продолжает поиск, используя интерполяцию, пока узел с искомым значением не будет найден.</a:t>
            </a:r>
          </a:p>
          <a:p>
            <a:pPr algn="l" marL="0" indent="0" lvl="0">
              <a:lnSpc>
                <a:spcPts val="2835"/>
              </a:lnSpc>
              <a:spcBef>
                <a:spcPct val="0"/>
              </a:spcBef>
            </a:pPr>
            <a:r>
              <a:rPr lang="en-US" sz="2100" spc="126">
                <a:solidFill>
                  <a:srgbClr val="94AB6F"/>
                </a:solidFill>
                <a:latin typeface="Montserrat Bold"/>
              </a:rPr>
              <a:t>Асимптотика: O(log(n))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2285049" y="1821890"/>
            <a:ext cx="13708378" cy="7699539"/>
          </a:xfrm>
          <a:custGeom>
            <a:avLst/>
            <a:gdLst/>
            <a:ahLst/>
            <a:cxnLst/>
            <a:rect r="r" b="b" t="t" l="l"/>
            <a:pathLst>
              <a:path h="7699539" w="13708378">
                <a:moveTo>
                  <a:pt x="0" y="0"/>
                </a:moveTo>
                <a:lnTo>
                  <a:pt x="13708377" y="0"/>
                </a:lnTo>
                <a:lnTo>
                  <a:pt x="13708377" y="7699539"/>
                </a:lnTo>
                <a:lnTo>
                  <a:pt x="0" y="7699539"/>
                </a:lnTo>
                <a:lnTo>
                  <a:pt x="0" y="0"/>
                </a:lnTo>
                <a:close/>
              </a:path>
            </a:pathLst>
          </a:custGeom>
          <a:blipFill>
            <a:blip r:embed="rId2"/>
            <a:stretch>
              <a:fillRect l="0" t="0" r="0" b="0"/>
            </a:stretch>
          </a:blipFill>
        </p:spPr>
      </p:sp>
      <p:sp>
        <p:nvSpPr>
          <p:cNvPr name="TextBox 3" id="3"/>
          <p:cNvSpPr txBox="true"/>
          <p:nvPr/>
        </p:nvSpPr>
        <p:spPr>
          <a:xfrm rot="0">
            <a:off x="2947668" y="539940"/>
            <a:ext cx="12402188" cy="1006094"/>
          </a:xfrm>
          <a:prstGeom prst="rect">
            <a:avLst/>
          </a:prstGeom>
        </p:spPr>
        <p:txBody>
          <a:bodyPr anchor="t" rtlCol="false" tIns="0" lIns="0" bIns="0" rIns="0">
            <a:spAutoFit/>
          </a:bodyPr>
          <a:lstStyle/>
          <a:p>
            <a:pPr algn="l">
              <a:lnSpc>
                <a:spcPts val="7888"/>
              </a:lnSpc>
            </a:pPr>
            <a:r>
              <a:rPr lang="en-US" sz="6800">
                <a:solidFill>
                  <a:srgbClr val="FBF6F1"/>
                </a:solidFill>
                <a:latin typeface="Martel Heavy"/>
              </a:rPr>
              <a:t>Программное обеспечение</a:t>
            </a:r>
          </a:p>
        </p:txBody>
      </p:sp>
      <p:sp>
        <p:nvSpPr>
          <p:cNvPr name="TextBox 4" id="4"/>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3016144" y="2008433"/>
            <a:ext cx="12255712" cy="7516837"/>
          </a:xfrm>
          <a:custGeom>
            <a:avLst/>
            <a:gdLst/>
            <a:ahLst/>
            <a:cxnLst/>
            <a:rect r="r" b="b" t="t" l="l"/>
            <a:pathLst>
              <a:path h="7516837" w="12255712">
                <a:moveTo>
                  <a:pt x="0" y="0"/>
                </a:moveTo>
                <a:lnTo>
                  <a:pt x="12255712" y="0"/>
                </a:lnTo>
                <a:lnTo>
                  <a:pt x="12255712" y="7516836"/>
                </a:lnTo>
                <a:lnTo>
                  <a:pt x="0" y="7516836"/>
                </a:lnTo>
                <a:lnTo>
                  <a:pt x="0" y="0"/>
                </a:lnTo>
                <a:close/>
              </a:path>
            </a:pathLst>
          </a:custGeom>
          <a:blipFill>
            <a:blip r:embed="rId2"/>
            <a:stretch>
              <a:fillRect l="0" t="0" r="0" b="0"/>
            </a:stretch>
          </a:blipFill>
        </p:spPr>
      </p:sp>
      <p:sp>
        <p:nvSpPr>
          <p:cNvPr name="TextBox 3" id="3"/>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
        <p:nvSpPr>
          <p:cNvPr name="TextBox 4" id="4"/>
          <p:cNvSpPr txBox="true"/>
          <p:nvPr/>
        </p:nvSpPr>
        <p:spPr>
          <a:xfrm rot="0">
            <a:off x="4113341" y="539940"/>
            <a:ext cx="10051794" cy="1006094"/>
          </a:xfrm>
          <a:prstGeom prst="rect">
            <a:avLst/>
          </a:prstGeom>
        </p:spPr>
        <p:txBody>
          <a:bodyPr anchor="t" rtlCol="false" tIns="0" lIns="0" bIns="0" rIns="0">
            <a:spAutoFit/>
          </a:bodyPr>
          <a:lstStyle/>
          <a:p>
            <a:pPr algn="l">
              <a:lnSpc>
                <a:spcPts val="7888"/>
              </a:lnSpc>
            </a:pPr>
            <a:r>
              <a:rPr lang="en-US" sz="6800">
                <a:solidFill>
                  <a:srgbClr val="FBF6F1"/>
                </a:solidFill>
                <a:latin typeface="Martel Heavy"/>
              </a:rPr>
              <a:t>Данные для графиков</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7756340" y="1439575"/>
            <a:ext cx="2775320" cy="739775"/>
          </a:xfrm>
          <a:prstGeom prst="rect">
            <a:avLst/>
          </a:prstGeom>
        </p:spPr>
        <p:txBody>
          <a:bodyPr anchor="t" rtlCol="false" tIns="0" lIns="0" bIns="0" rIns="0">
            <a:spAutoFit/>
          </a:bodyPr>
          <a:lstStyle/>
          <a:p>
            <a:pPr algn="l">
              <a:lnSpc>
                <a:spcPts val="5800"/>
              </a:lnSpc>
            </a:pPr>
            <a:r>
              <a:rPr lang="en-US" sz="5000">
                <a:solidFill>
                  <a:srgbClr val="94AB6F"/>
                </a:solidFill>
                <a:latin typeface="Martel Bold"/>
              </a:rPr>
              <a:t>Выводы</a:t>
            </a:r>
          </a:p>
        </p:txBody>
      </p:sp>
      <p:sp>
        <p:nvSpPr>
          <p:cNvPr name="TextBox 6" id="6"/>
          <p:cNvSpPr txBox="true"/>
          <p:nvPr/>
        </p:nvSpPr>
        <p:spPr>
          <a:xfrm rot="0">
            <a:off x="3077344" y="2562225"/>
            <a:ext cx="12133312" cy="5638800"/>
          </a:xfrm>
          <a:prstGeom prst="rect">
            <a:avLst/>
          </a:prstGeom>
        </p:spPr>
        <p:txBody>
          <a:bodyPr anchor="t" rtlCol="false" tIns="0" lIns="0" bIns="0" rIns="0">
            <a:spAutoFit/>
          </a:bodyPr>
          <a:lstStyle/>
          <a:p>
            <a:pPr algn="ctr" marL="0" indent="0" lvl="0">
              <a:lnSpc>
                <a:spcPts val="4050"/>
              </a:lnSpc>
              <a:spcBef>
                <a:spcPct val="0"/>
              </a:spcBef>
            </a:pPr>
            <a:r>
              <a:rPr lang="en-US" sz="3000" spc="179">
                <a:solidFill>
                  <a:srgbClr val="94AB6F"/>
                </a:solidFill>
                <a:latin typeface="Montserrat Bold"/>
              </a:rPr>
              <a:t>В зависимости от характеристик данных и требуемых операций, выбор наиболее эффективного метода поиска может различаться. Линейный поиск подходит для небольших массивов или неотсортированных данных, бинарный поиск обеспечивает высокую эффективность на отсортированных данных, интерполяционный поиск может быть эффективным в случае равномерно распределенных данных. Для бинарного дерева поиска эффективен алгоритм двоичного поиска.</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1028700" y="368204"/>
            <a:ext cx="8522962" cy="9550592"/>
            <a:chOff x="0" y="0"/>
            <a:chExt cx="758598" cy="850064"/>
          </a:xfrm>
        </p:grpSpPr>
        <p:sp>
          <p:nvSpPr>
            <p:cNvPr name="Freeform 3" id="3"/>
            <p:cNvSpPr/>
            <p:nvPr/>
          </p:nvSpPr>
          <p:spPr>
            <a:xfrm flipH="false" flipV="false" rot="0">
              <a:off x="0" y="0"/>
              <a:ext cx="758598" cy="850064"/>
            </a:xfrm>
            <a:custGeom>
              <a:avLst/>
              <a:gdLst/>
              <a:ahLst/>
              <a:cxnLst/>
              <a:rect r="r" b="b" t="t" l="l"/>
              <a:pathLst>
                <a:path h="850064" w="758598">
                  <a:moveTo>
                    <a:pt x="0" y="0"/>
                  </a:moveTo>
                  <a:lnTo>
                    <a:pt x="758598" y="0"/>
                  </a:lnTo>
                  <a:lnTo>
                    <a:pt x="758598" y="850064"/>
                  </a:lnTo>
                  <a:lnTo>
                    <a:pt x="0" y="850064"/>
                  </a:lnTo>
                  <a:close/>
                </a:path>
              </a:pathLst>
            </a:custGeom>
            <a:solidFill>
              <a:srgbClr val="FBF6F1"/>
            </a:solidFill>
          </p:spPr>
        </p:sp>
        <p:sp>
          <p:nvSpPr>
            <p:cNvPr name="TextBox 4" id="4"/>
            <p:cNvSpPr txBox="true"/>
            <p:nvPr/>
          </p:nvSpPr>
          <p:spPr>
            <a:xfrm>
              <a:off x="0" y="-38100"/>
              <a:ext cx="758598" cy="88816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408927" y="1565690"/>
            <a:ext cx="7762508" cy="7155621"/>
          </a:xfrm>
          <a:custGeom>
            <a:avLst/>
            <a:gdLst/>
            <a:ahLst/>
            <a:cxnLst/>
            <a:rect r="r" b="b" t="t" l="l"/>
            <a:pathLst>
              <a:path h="7155621" w="7762508">
                <a:moveTo>
                  <a:pt x="7762508" y="0"/>
                </a:moveTo>
                <a:lnTo>
                  <a:pt x="0" y="0"/>
                </a:lnTo>
                <a:lnTo>
                  <a:pt x="0" y="7155620"/>
                </a:lnTo>
                <a:lnTo>
                  <a:pt x="7762508" y="7155620"/>
                </a:lnTo>
                <a:lnTo>
                  <a:pt x="776250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548998" y="4141371"/>
            <a:ext cx="6710302" cy="2204284"/>
          </a:xfrm>
          <a:prstGeom prst="rect">
            <a:avLst/>
          </a:prstGeom>
        </p:spPr>
        <p:txBody>
          <a:bodyPr anchor="t" rtlCol="false" tIns="0" lIns="0" bIns="0" rIns="0">
            <a:spAutoFit/>
          </a:bodyPr>
          <a:lstStyle/>
          <a:p>
            <a:pPr algn="l">
              <a:lnSpc>
                <a:spcPts val="8414"/>
              </a:lnSpc>
            </a:pPr>
            <a:r>
              <a:rPr lang="en-US" sz="8764">
                <a:solidFill>
                  <a:srgbClr val="FBF6F1"/>
                </a:solidFill>
                <a:latin typeface="Martel Heavy"/>
              </a:rPr>
              <a:t>Спасибо за внимание!</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94AB6F"/>
        </a:solidFill>
      </p:bgPr>
    </p:bg>
    <p:spTree>
      <p:nvGrpSpPr>
        <p:cNvPr id="1" name=""/>
        <p:cNvGrpSpPr/>
        <p:nvPr/>
      </p:nvGrpSpPr>
      <p:grpSpPr>
        <a:xfrm>
          <a:off x="0" y="0"/>
          <a:ext cx="0" cy="0"/>
          <a:chOff x="0" y="0"/>
          <a:chExt cx="0" cy="0"/>
        </a:xfrm>
      </p:grpSpPr>
      <p:sp>
        <p:nvSpPr>
          <p:cNvPr name="TextBox 2" id="2"/>
          <p:cNvSpPr txBox="true"/>
          <p:nvPr/>
        </p:nvSpPr>
        <p:spPr>
          <a:xfrm rot="0">
            <a:off x="6911209" y="1298754"/>
            <a:ext cx="4465583" cy="1006094"/>
          </a:xfrm>
          <a:prstGeom prst="rect">
            <a:avLst/>
          </a:prstGeom>
        </p:spPr>
        <p:txBody>
          <a:bodyPr anchor="t" rtlCol="false" tIns="0" lIns="0" bIns="0" rIns="0">
            <a:spAutoFit/>
          </a:bodyPr>
          <a:lstStyle/>
          <a:p>
            <a:pPr algn="l">
              <a:lnSpc>
                <a:spcPts val="7888"/>
              </a:lnSpc>
            </a:pPr>
            <a:r>
              <a:rPr lang="en-US" sz="6800">
                <a:solidFill>
                  <a:srgbClr val="FBF6F1"/>
                </a:solidFill>
                <a:latin typeface="Martel Heavy"/>
              </a:rPr>
              <a:t>Введение</a:t>
            </a:r>
          </a:p>
        </p:txBody>
      </p:sp>
      <p:sp>
        <p:nvSpPr>
          <p:cNvPr name="TextBox 3" id="3"/>
          <p:cNvSpPr txBox="true"/>
          <p:nvPr/>
        </p:nvSpPr>
        <p:spPr>
          <a:xfrm rot="0">
            <a:off x="2066657" y="3119973"/>
            <a:ext cx="14154686" cy="4610100"/>
          </a:xfrm>
          <a:prstGeom prst="rect">
            <a:avLst/>
          </a:prstGeom>
        </p:spPr>
        <p:txBody>
          <a:bodyPr anchor="t" rtlCol="false" tIns="0" lIns="0" bIns="0" rIns="0">
            <a:spAutoFit/>
          </a:bodyPr>
          <a:lstStyle/>
          <a:p>
            <a:pPr algn="ctr" marL="0" indent="0" lvl="0">
              <a:lnSpc>
                <a:spcPts val="4050"/>
              </a:lnSpc>
              <a:spcBef>
                <a:spcPct val="0"/>
              </a:spcBef>
            </a:pPr>
            <a:r>
              <a:rPr lang="en-US" sz="3000" spc="179">
                <a:solidFill>
                  <a:srgbClr val="FBF6F1"/>
                </a:solidFill>
                <a:latin typeface="Montserrat Bold"/>
              </a:rPr>
              <a:t>При работе с большими объемами данных возникает необходимость в эффективных алгоритмах поиска. Линейный поиск, бинарный поиск и интерполяционный поиск являются основными методами поиска, которые могут быть применены для решения этой задачи. В данном докладе мы сравним эти три метода поиска на массиве и бинарном дереве поиска, чтобы выяснить их преимущества и недостатки, а также определить в каких ситуациях каждый метод является наиболее эффективным.</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629439" y="5551289"/>
            <a:ext cx="5029123" cy="2334895"/>
          </a:xfrm>
          <a:prstGeom prst="rect">
            <a:avLst/>
          </a:prstGeom>
        </p:spPr>
        <p:txBody>
          <a:bodyPr anchor="t" rtlCol="false" tIns="0" lIns="0" bIns="0" rIns="0">
            <a:spAutoFit/>
          </a:bodyPr>
          <a:lstStyle/>
          <a:p>
            <a:pPr algn="l">
              <a:lnSpc>
                <a:spcPts val="4639"/>
              </a:lnSpc>
            </a:pPr>
            <a:r>
              <a:rPr lang="en-US" sz="3999">
                <a:solidFill>
                  <a:srgbClr val="94AB6F"/>
                </a:solidFill>
                <a:latin typeface="Martel Heavy"/>
              </a:rPr>
              <a:t>Асимптотики:</a:t>
            </a:r>
          </a:p>
          <a:p>
            <a:pPr algn="l" marL="863599" indent="-431800" lvl="1">
              <a:lnSpc>
                <a:spcPts val="4639"/>
              </a:lnSpc>
              <a:buFont typeface="Arial"/>
              <a:buChar char="•"/>
            </a:pPr>
            <a:r>
              <a:rPr lang="en-US" sz="3999">
                <a:solidFill>
                  <a:srgbClr val="94AB6F"/>
                </a:solidFill>
                <a:latin typeface="Martel Heavy"/>
              </a:rPr>
              <a:t>Чтение</a:t>
            </a:r>
            <a:r>
              <a:rPr lang="en-US" sz="3999">
                <a:solidFill>
                  <a:srgbClr val="94AB6F"/>
                </a:solidFill>
                <a:latin typeface="Martel Heavy"/>
              </a:rPr>
              <a:t> O(1)</a:t>
            </a:r>
          </a:p>
          <a:p>
            <a:pPr algn="l" marL="863599" indent="-431800" lvl="1">
              <a:lnSpc>
                <a:spcPts val="4639"/>
              </a:lnSpc>
              <a:buFont typeface="Arial"/>
              <a:buChar char="•"/>
            </a:pPr>
            <a:r>
              <a:rPr lang="en-US" sz="3999">
                <a:solidFill>
                  <a:srgbClr val="94AB6F"/>
                </a:solidFill>
                <a:latin typeface="Martel Heavy"/>
              </a:rPr>
              <a:t>Вставка O(n)</a:t>
            </a:r>
          </a:p>
          <a:p>
            <a:pPr algn="l" marL="863599" indent="-431800" lvl="1">
              <a:lnSpc>
                <a:spcPts val="4639"/>
              </a:lnSpc>
              <a:buFont typeface="Arial"/>
              <a:buChar char="•"/>
            </a:pPr>
            <a:r>
              <a:rPr lang="en-US" sz="3999">
                <a:solidFill>
                  <a:srgbClr val="94AB6F"/>
                </a:solidFill>
                <a:latin typeface="Martel Heavy"/>
              </a:rPr>
              <a:t>Удаление O(n)</a:t>
            </a:r>
          </a:p>
        </p:txBody>
      </p:sp>
      <p:sp>
        <p:nvSpPr>
          <p:cNvPr name="TextBox 6" id="6"/>
          <p:cNvSpPr txBox="true"/>
          <p:nvPr/>
        </p:nvSpPr>
        <p:spPr>
          <a:xfrm rot="0">
            <a:off x="3077344" y="2014131"/>
            <a:ext cx="12133312" cy="2552700"/>
          </a:xfrm>
          <a:prstGeom prst="rect">
            <a:avLst/>
          </a:prstGeom>
        </p:spPr>
        <p:txBody>
          <a:bodyPr anchor="t" rtlCol="false" tIns="0" lIns="0" bIns="0" rIns="0">
            <a:spAutoFit/>
          </a:bodyPr>
          <a:lstStyle/>
          <a:p>
            <a:pPr algn="ctr" marL="0" indent="0" lvl="0">
              <a:lnSpc>
                <a:spcPts val="4050"/>
              </a:lnSpc>
              <a:spcBef>
                <a:spcPct val="0"/>
              </a:spcBef>
            </a:pPr>
            <a:r>
              <a:rPr lang="en-US" sz="3000" spc="179">
                <a:solidFill>
                  <a:srgbClr val="94AB6F"/>
                </a:solidFill>
                <a:latin typeface="Montserrat Bold"/>
              </a:rPr>
              <a:t>Массив - это линейная и однородная элементарная структура данных, представляющая собой непрерывную упорядоченную последовательность ячеек памяти и предназначенная для хранения данных обычно одного и того же типа.</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11239692" y="6831102"/>
            <a:ext cx="5363710" cy="1523366"/>
          </a:xfrm>
          <a:custGeom>
            <a:avLst/>
            <a:gdLst/>
            <a:ahLst/>
            <a:cxnLst/>
            <a:rect r="r" b="b" t="t" l="l"/>
            <a:pathLst>
              <a:path h="1523366" w="5363710">
                <a:moveTo>
                  <a:pt x="0" y="0"/>
                </a:moveTo>
                <a:lnTo>
                  <a:pt x="5363710" y="0"/>
                </a:lnTo>
                <a:lnTo>
                  <a:pt x="5363710" y="1523366"/>
                </a:lnTo>
                <a:lnTo>
                  <a:pt x="0" y="1523366"/>
                </a:lnTo>
                <a:lnTo>
                  <a:pt x="0" y="0"/>
                </a:lnTo>
                <a:close/>
              </a:path>
            </a:pathLst>
          </a:custGeom>
          <a:blipFill>
            <a:blip r:embed="rId2"/>
            <a:stretch>
              <a:fillRect l="-8403" t="-75031" r="0" b="0"/>
            </a:stretch>
          </a:blipFill>
        </p:spPr>
      </p:sp>
      <p:sp>
        <p:nvSpPr>
          <p:cNvPr name="Freeform 3" id="3"/>
          <p:cNvSpPr/>
          <p:nvPr/>
        </p:nvSpPr>
        <p:spPr>
          <a:xfrm flipH="false" flipV="false" rot="0">
            <a:off x="11155301" y="3417117"/>
            <a:ext cx="5532492" cy="2221224"/>
          </a:xfrm>
          <a:custGeom>
            <a:avLst/>
            <a:gdLst/>
            <a:ahLst/>
            <a:cxnLst/>
            <a:rect r="r" b="b" t="t" l="l"/>
            <a:pathLst>
              <a:path h="2221224" w="5532492">
                <a:moveTo>
                  <a:pt x="0" y="0"/>
                </a:moveTo>
                <a:lnTo>
                  <a:pt x="5532493" y="0"/>
                </a:lnTo>
                <a:lnTo>
                  <a:pt x="5532493" y="2221223"/>
                </a:lnTo>
                <a:lnTo>
                  <a:pt x="0" y="2221223"/>
                </a:lnTo>
                <a:lnTo>
                  <a:pt x="0" y="0"/>
                </a:lnTo>
                <a:close/>
              </a:path>
            </a:pathLst>
          </a:custGeom>
          <a:blipFill>
            <a:blip r:embed="rId3"/>
            <a:stretch>
              <a:fillRect l="0" t="0" r="0" b="0"/>
            </a:stretch>
          </a:blipFill>
        </p:spPr>
      </p:sp>
      <p:sp>
        <p:nvSpPr>
          <p:cNvPr name="TextBox 4" id="4"/>
          <p:cNvSpPr txBox="true"/>
          <p:nvPr/>
        </p:nvSpPr>
        <p:spPr>
          <a:xfrm rot="0">
            <a:off x="5188659" y="1218261"/>
            <a:ext cx="7910681" cy="1006094"/>
          </a:xfrm>
          <a:prstGeom prst="rect">
            <a:avLst/>
          </a:prstGeom>
        </p:spPr>
        <p:txBody>
          <a:bodyPr anchor="t" rtlCol="false" tIns="0" lIns="0" bIns="0" rIns="0">
            <a:spAutoFit/>
          </a:bodyPr>
          <a:lstStyle/>
          <a:p>
            <a:pPr algn="l">
              <a:lnSpc>
                <a:spcPts val="7888"/>
              </a:lnSpc>
            </a:pPr>
            <a:r>
              <a:rPr lang="en-US" sz="6800">
                <a:solidFill>
                  <a:srgbClr val="FBF6F1"/>
                </a:solidFill>
                <a:latin typeface="Martel Heavy"/>
              </a:rPr>
              <a:t>Линейный поиск</a:t>
            </a:r>
          </a:p>
        </p:txBody>
      </p:sp>
      <p:sp>
        <p:nvSpPr>
          <p:cNvPr name="TextBox 5" id="5"/>
          <p:cNvSpPr txBox="true"/>
          <p:nvPr/>
        </p:nvSpPr>
        <p:spPr>
          <a:xfrm rot="0">
            <a:off x="1028700" y="2990850"/>
            <a:ext cx="9067531" cy="6267450"/>
          </a:xfrm>
          <a:prstGeom prst="rect">
            <a:avLst/>
          </a:prstGeom>
        </p:spPr>
        <p:txBody>
          <a:bodyPr anchor="t" rtlCol="false" tIns="0" lIns="0" bIns="0" rIns="0">
            <a:spAutoFit/>
          </a:bodyPr>
          <a:lstStyle/>
          <a:p>
            <a:pPr algn="l">
              <a:lnSpc>
                <a:spcPts val="3374"/>
              </a:lnSpc>
            </a:pPr>
            <a:r>
              <a:rPr lang="en-US" sz="2499" spc="149">
                <a:solidFill>
                  <a:srgbClr val="FBF6F1"/>
                </a:solidFill>
                <a:latin typeface="Montserrat Bold"/>
              </a:rPr>
              <a:t>Линейный поиск является простейшим методом поиска. Он последовательно перебирает все элементы массива, сравнивая искомый элемент с каждым элементом массива до тех пор, пока не будет найдено совпадение или пока не будет пройден весь массив. Преимущества линейного поиска включают его простоту реализации и работу на неупорядоченных данных. Однако его основной недостаток заключается в том, что время выполнения линейного поиска пропорционально размеру массива, что делает его неэффективным для больших массивов данных.</a:t>
            </a:r>
          </a:p>
          <a:p>
            <a:pPr algn="l" marL="0" indent="0" lvl="0">
              <a:lnSpc>
                <a:spcPts val="3374"/>
              </a:lnSpc>
              <a:spcBef>
                <a:spcPct val="0"/>
              </a:spcBef>
            </a:pPr>
            <a:r>
              <a:rPr lang="en-US" sz="2499" spc="149">
                <a:solidFill>
                  <a:srgbClr val="FBF6F1"/>
                </a:solidFill>
                <a:latin typeface="Montserrat Bold"/>
              </a:rPr>
              <a:t>Асимптотика: O(n)</a:t>
            </a:r>
          </a:p>
        </p:txBody>
      </p:sp>
      <p:sp>
        <p:nvSpPr>
          <p:cNvPr name="TextBox 6" id="6"/>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71874"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920200" y="6846198"/>
            <a:ext cx="5613151" cy="1480598"/>
          </a:xfrm>
          <a:custGeom>
            <a:avLst/>
            <a:gdLst/>
            <a:ahLst/>
            <a:cxnLst/>
            <a:rect r="r" b="b" t="t" l="l"/>
            <a:pathLst>
              <a:path h="1480598" w="5613151">
                <a:moveTo>
                  <a:pt x="0" y="0"/>
                </a:moveTo>
                <a:lnTo>
                  <a:pt x="5613151" y="0"/>
                </a:lnTo>
                <a:lnTo>
                  <a:pt x="5613151" y="1480597"/>
                </a:lnTo>
                <a:lnTo>
                  <a:pt x="0" y="1480597"/>
                </a:lnTo>
                <a:lnTo>
                  <a:pt x="0" y="0"/>
                </a:lnTo>
                <a:close/>
              </a:path>
            </a:pathLst>
          </a:custGeom>
          <a:blipFill>
            <a:blip r:embed="rId2"/>
            <a:stretch>
              <a:fillRect l="0" t="0" r="0" b="0"/>
            </a:stretch>
          </a:blipFill>
        </p:spPr>
      </p:sp>
      <p:sp>
        <p:nvSpPr>
          <p:cNvPr name="Freeform 6" id="6"/>
          <p:cNvSpPr/>
          <p:nvPr/>
        </p:nvSpPr>
        <p:spPr>
          <a:xfrm flipH="false" flipV="false" rot="0">
            <a:off x="12067703" y="2819389"/>
            <a:ext cx="3318146" cy="3665533"/>
          </a:xfrm>
          <a:custGeom>
            <a:avLst/>
            <a:gdLst/>
            <a:ahLst/>
            <a:cxnLst/>
            <a:rect r="r" b="b" t="t" l="l"/>
            <a:pathLst>
              <a:path h="3665533" w="3318146">
                <a:moveTo>
                  <a:pt x="0" y="0"/>
                </a:moveTo>
                <a:lnTo>
                  <a:pt x="3318145" y="0"/>
                </a:lnTo>
                <a:lnTo>
                  <a:pt x="3318145" y="3665533"/>
                </a:lnTo>
                <a:lnTo>
                  <a:pt x="0" y="3665533"/>
                </a:lnTo>
                <a:lnTo>
                  <a:pt x="0" y="0"/>
                </a:lnTo>
                <a:close/>
              </a:path>
            </a:pathLst>
          </a:custGeom>
          <a:blipFill>
            <a:blip r:embed="rId3"/>
            <a:stretch>
              <a:fillRect l="0" t="0" r="0" b="0"/>
            </a:stretch>
          </a:blipFill>
        </p:spPr>
      </p:sp>
      <p:sp>
        <p:nvSpPr>
          <p:cNvPr name="TextBox 7" id="7"/>
          <p:cNvSpPr txBox="true"/>
          <p:nvPr/>
        </p:nvSpPr>
        <p:spPr>
          <a:xfrm rot="0">
            <a:off x="5253009" y="1339200"/>
            <a:ext cx="7781982" cy="1006094"/>
          </a:xfrm>
          <a:prstGeom prst="rect">
            <a:avLst/>
          </a:prstGeom>
        </p:spPr>
        <p:txBody>
          <a:bodyPr anchor="t" rtlCol="false" tIns="0" lIns="0" bIns="0" rIns="0">
            <a:spAutoFit/>
          </a:bodyPr>
          <a:lstStyle/>
          <a:p>
            <a:pPr algn="l">
              <a:lnSpc>
                <a:spcPts val="7888"/>
              </a:lnSpc>
            </a:pPr>
            <a:r>
              <a:rPr lang="en-US" sz="6800">
                <a:solidFill>
                  <a:srgbClr val="94AB6F"/>
                </a:solidFill>
                <a:latin typeface="Martel Heavy"/>
              </a:rPr>
              <a:t>Бинарный поиск</a:t>
            </a:r>
          </a:p>
        </p:txBody>
      </p:sp>
      <p:sp>
        <p:nvSpPr>
          <p:cNvPr name="TextBox 8" id="8"/>
          <p:cNvSpPr txBox="true"/>
          <p:nvPr/>
        </p:nvSpPr>
        <p:spPr>
          <a:xfrm rot="0">
            <a:off x="1593918" y="2781289"/>
            <a:ext cx="8575523" cy="5878830"/>
          </a:xfrm>
          <a:prstGeom prst="rect">
            <a:avLst/>
          </a:prstGeom>
        </p:spPr>
        <p:txBody>
          <a:bodyPr anchor="t" rtlCol="false" tIns="0" lIns="0" bIns="0" rIns="0">
            <a:spAutoFit/>
          </a:bodyPr>
          <a:lstStyle/>
          <a:p>
            <a:pPr algn="l">
              <a:lnSpc>
                <a:spcPts val="3105"/>
              </a:lnSpc>
            </a:pPr>
            <a:r>
              <a:rPr lang="en-US" sz="2300" spc="138">
                <a:solidFill>
                  <a:srgbClr val="94AB6F"/>
                </a:solidFill>
                <a:latin typeface="Montserrat Bold"/>
              </a:rPr>
              <a:t>Бинарный поиск является эффективным методом поиска в отсортированном массиве. Он работает путем деления массива пополам и сравнения искомого элемента с элементом в середине массива. Если элемент равен искомому, то поиск завершается. Если искомый элемент меньше, чем элемент в середине массива, то поиск продолжается только в левой половине массива. В случае, если искомый элемент больше, чем элемент в середине массива, поиск продолжается только в правой половине массива. Процесс повторяется до тех пор, пока не будет найден искомый элемент или массив не будет исчерпан.</a:t>
            </a:r>
          </a:p>
          <a:p>
            <a:pPr algn="l" marL="0" indent="0" lvl="0">
              <a:lnSpc>
                <a:spcPts val="3374"/>
              </a:lnSpc>
              <a:spcBef>
                <a:spcPct val="0"/>
              </a:spcBef>
            </a:pPr>
            <a:r>
              <a:rPr lang="en-US" sz="2499" spc="149">
                <a:solidFill>
                  <a:srgbClr val="94AB6F"/>
                </a:solidFill>
                <a:latin typeface="Montserrat Bold"/>
              </a:rPr>
              <a:t>Асимптотика: O(log(n))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71874"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931680" y="5075116"/>
            <a:ext cx="8424641" cy="3869807"/>
          </a:xfrm>
          <a:custGeom>
            <a:avLst/>
            <a:gdLst/>
            <a:ahLst/>
            <a:cxnLst/>
            <a:rect r="r" b="b" t="t" l="l"/>
            <a:pathLst>
              <a:path h="3869807" w="8424641">
                <a:moveTo>
                  <a:pt x="0" y="0"/>
                </a:moveTo>
                <a:lnTo>
                  <a:pt x="8424640" y="0"/>
                </a:lnTo>
                <a:lnTo>
                  <a:pt x="8424640" y="3869807"/>
                </a:lnTo>
                <a:lnTo>
                  <a:pt x="0" y="3869807"/>
                </a:lnTo>
                <a:lnTo>
                  <a:pt x="0" y="0"/>
                </a:lnTo>
                <a:close/>
              </a:path>
            </a:pathLst>
          </a:custGeom>
          <a:blipFill>
            <a:blip r:embed="rId2"/>
            <a:stretch>
              <a:fillRect l="0" t="0" r="0" b="0"/>
            </a:stretch>
          </a:blipFill>
        </p:spPr>
      </p:sp>
      <p:sp>
        <p:nvSpPr>
          <p:cNvPr name="TextBox 6" id="6"/>
          <p:cNvSpPr txBox="true"/>
          <p:nvPr/>
        </p:nvSpPr>
        <p:spPr>
          <a:xfrm rot="0">
            <a:off x="4625164" y="1474562"/>
            <a:ext cx="9037672" cy="739775"/>
          </a:xfrm>
          <a:prstGeom prst="rect">
            <a:avLst/>
          </a:prstGeom>
        </p:spPr>
        <p:txBody>
          <a:bodyPr anchor="t" rtlCol="false" tIns="0" lIns="0" bIns="0" rIns="0">
            <a:spAutoFit/>
          </a:bodyPr>
          <a:lstStyle/>
          <a:p>
            <a:pPr algn="ctr">
              <a:lnSpc>
                <a:spcPts val="5800"/>
              </a:lnSpc>
            </a:pPr>
            <a:r>
              <a:rPr lang="en-US" sz="5000">
                <a:solidFill>
                  <a:srgbClr val="94AB6F"/>
                </a:solidFill>
                <a:latin typeface="Martel Heavy"/>
              </a:rPr>
              <a:t>Интерполяционный поиск</a:t>
            </a:r>
          </a:p>
        </p:txBody>
      </p:sp>
      <p:sp>
        <p:nvSpPr>
          <p:cNvPr name="TextBox 7" id="7"/>
          <p:cNvSpPr txBox="true"/>
          <p:nvPr/>
        </p:nvSpPr>
        <p:spPr>
          <a:xfrm rot="0">
            <a:off x="1417214" y="2448014"/>
            <a:ext cx="15453573" cy="2350878"/>
          </a:xfrm>
          <a:prstGeom prst="rect">
            <a:avLst/>
          </a:prstGeom>
        </p:spPr>
        <p:txBody>
          <a:bodyPr anchor="t" rtlCol="false" tIns="0" lIns="0" bIns="0" rIns="0">
            <a:spAutoFit/>
          </a:bodyPr>
          <a:lstStyle/>
          <a:p>
            <a:pPr algn="ctr">
              <a:lnSpc>
                <a:spcPts val="3164"/>
              </a:lnSpc>
            </a:pPr>
            <a:r>
              <a:rPr lang="en-US" sz="2343" spc="140">
                <a:solidFill>
                  <a:srgbClr val="94AB6F"/>
                </a:solidFill>
                <a:latin typeface="Montserrat Bold"/>
              </a:rPr>
              <a:t>Поиск происходит подобно двоичному поиску, но вместо деления области поиска на две части, интерполяционный поиск производит оценку новой области поиска по расстоянию между ключом и текущим значением элемента. Использование интерполяционного поиска оправдано в том случае, когда данные в массиве, в котором происходит поиск, распределены достаточно равномерно.</a:t>
            </a:r>
          </a:p>
          <a:p>
            <a:pPr algn="ctr" marL="0" indent="0" lvl="0">
              <a:lnSpc>
                <a:spcPts val="3164"/>
              </a:lnSpc>
              <a:spcBef>
                <a:spcPct val="0"/>
              </a:spcBef>
            </a:pPr>
            <a:r>
              <a:rPr lang="en-US" sz="2343" spc="140">
                <a:solidFill>
                  <a:srgbClr val="94AB6F"/>
                </a:solidFill>
                <a:latin typeface="Montserrat Bold"/>
              </a:rPr>
              <a:t>Асимптотика: O(log(log(n)))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11675000" y="1789949"/>
            <a:ext cx="4597156" cy="6992217"/>
          </a:xfrm>
          <a:custGeom>
            <a:avLst/>
            <a:gdLst/>
            <a:ahLst/>
            <a:cxnLst/>
            <a:rect r="r" b="b" t="t" l="l"/>
            <a:pathLst>
              <a:path h="6992217" w="4597156">
                <a:moveTo>
                  <a:pt x="0" y="0"/>
                </a:moveTo>
                <a:lnTo>
                  <a:pt x="4597155" y="0"/>
                </a:lnTo>
                <a:lnTo>
                  <a:pt x="4597155" y="6992217"/>
                </a:lnTo>
                <a:lnTo>
                  <a:pt x="0" y="6992217"/>
                </a:lnTo>
                <a:lnTo>
                  <a:pt x="0" y="0"/>
                </a:lnTo>
                <a:close/>
              </a:path>
            </a:pathLst>
          </a:custGeom>
          <a:blipFill>
            <a:blip r:embed="rId2"/>
            <a:stretch>
              <a:fillRect l="0" t="0" r="0" b="0"/>
            </a:stretch>
          </a:blipFill>
        </p:spPr>
      </p:sp>
      <p:sp>
        <p:nvSpPr>
          <p:cNvPr name="TextBox 3" id="3"/>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
        <p:nvSpPr>
          <p:cNvPr name="TextBox 4" id="4"/>
          <p:cNvSpPr txBox="true"/>
          <p:nvPr/>
        </p:nvSpPr>
        <p:spPr>
          <a:xfrm rot="0">
            <a:off x="1676769" y="1188338"/>
            <a:ext cx="8535661" cy="5690235"/>
          </a:xfrm>
          <a:prstGeom prst="rect">
            <a:avLst/>
          </a:prstGeom>
        </p:spPr>
        <p:txBody>
          <a:bodyPr anchor="t" rtlCol="false" tIns="0" lIns="0" bIns="0" rIns="0">
            <a:spAutoFit/>
          </a:bodyPr>
          <a:lstStyle/>
          <a:p>
            <a:pPr algn="l" marL="0" indent="0" lvl="0">
              <a:lnSpc>
                <a:spcPts val="3779"/>
              </a:lnSpc>
              <a:spcBef>
                <a:spcPct val="0"/>
              </a:spcBef>
            </a:pPr>
            <a:r>
              <a:rPr lang="en-US" sz="2799" spc="167">
                <a:solidFill>
                  <a:srgbClr val="FBF6F1"/>
                </a:solidFill>
                <a:latin typeface="Montserrat Bold"/>
              </a:rPr>
              <a:t>Бинарное дерево поиска представляет собой структуру данных, которая обеспечивает эффективный поиск, вставку и удаление элементов. Оно состоит из узлов, каждый из которых содержит значение и два потомка - левого и правого. Бинарное дерево поиска упорядочено таким образом, что значение в левом поддереве меньше значения в корне, а значение в правом поддереве больше значения в корне. </a:t>
            </a:r>
          </a:p>
        </p:txBody>
      </p:sp>
      <p:sp>
        <p:nvSpPr>
          <p:cNvPr name="TextBox 5" id="5"/>
          <p:cNvSpPr txBox="true"/>
          <p:nvPr/>
        </p:nvSpPr>
        <p:spPr>
          <a:xfrm rot="0">
            <a:off x="2981957" y="7239319"/>
            <a:ext cx="5925284" cy="2018981"/>
          </a:xfrm>
          <a:prstGeom prst="rect">
            <a:avLst/>
          </a:prstGeom>
        </p:spPr>
        <p:txBody>
          <a:bodyPr anchor="t" rtlCol="false" tIns="0" lIns="0" bIns="0" rIns="0">
            <a:spAutoFit/>
          </a:bodyPr>
          <a:lstStyle/>
          <a:p>
            <a:pPr algn="l">
              <a:lnSpc>
                <a:spcPts val="4033"/>
              </a:lnSpc>
            </a:pPr>
            <a:r>
              <a:rPr lang="en-US" sz="3477">
                <a:solidFill>
                  <a:srgbClr val="FBF6F1"/>
                </a:solidFill>
                <a:latin typeface="Martel Heavy"/>
              </a:rPr>
              <a:t>Асимптотики:</a:t>
            </a:r>
          </a:p>
          <a:p>
            <a:pPr algn="l" marL="750737" indent="-375368" lvl="1">
              <a:lnSpc>
                <a:spcPts val="4033"/>
              </a:lnSpc>
              <a:buFont typeface="Arial"/>
              <a:buChar char="•"/>
            </a:pPr>
            <a:r>
              <a:rPr lang="en-US" sz="3477">
                <a:solidFill>
                  <a:srgbClr val="FBF6F1"/>
                </a:solidFill>
                <a:latin typeface="Martel Heavy"/>
              </a:rPr>
              <a:t>Чтение</a:t>
            </a:r>
            <a:r>
              <a:rPr lang="en-US" sz="3477">
                <a:solidFill>
                  <a:srgbClr val="FBF6F1"/>
                </a:solidFill>
                <a:latin typeface="Martel Heavy"/>
              </a:rPr>
              <a:t> O(log(n))</a:t>
            </a:r>
          </a:p>
          <a:p>
            <a:pPr algn="l" marL="750737" indent="-375368" lvl="1">
              <a:lnSpc>
                <a:spcPts val="4033"/>
              </a:lnSpc>
              <a:buFont typeface="Arial"/>
              <a:buChar char="•"/>
            </a:pPr>
            <a:r>
              <a:rPr lang="en-US" sz="3477">
                <a:solidFill>
                  <a:srgbClr val="FBF6F1"/>
                </a:solidFill>
                <a:latin typeface="Martel Heavy"/>
              </a:rPr>
              <a:t>Вставка O(log(n))</a:t>
            </a:r>
          </a:p>
          <a:p>
            <a:pPr algn="l" marL="750737" indent="-375368" lvl="1">
              <a:lnSpc>
                <a:spcPts val="4033"/>
              </a:lnSpc>
              <a:buFont typeface="Arial"/>
              <a:buChar char="•"/>
            </a:pPr>
            <a:r>
              <a:rPr lang="en-US" sz="3477">
                <a:solidFill>
                  <a:srgbClr val="FBF6F1"/>
                </a:solidFill>
                <a:latin typeface="Martel Heavy"/>
              </a:rPr>
              <a:t>Удаление O(log(n))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1771573" y="2764614"/>
            <a:ext cx="5854478" cy="6406787"/>
          </a:xfrm>
          <a:custGeom>
            <a:avLst/>
            <a:gdLst/>
            <a:ahLst/>
            <a:cxnLst/>
            <a:rect r="r" b="b" t="t" l="l"/>
            <a:pathLst>
              <a:path h="6406787" w="5854478">
                <a:moveTo>
                  <a:pt x="0" y="0"/>
                </a:moveTo>
                <a:lnTo>
                  <a:pt x="5854478" y="0"/>
                </a:lnTo>
                <a:lnTo>
                  <a:pt x="5854478" y="6406788"/>
                </a:lnTo>
                <a:lnTo>
                  <a:pt x="0" y="6406788"/>
                </a:lnTo>
                <a:lnTo>
                  <a:pt x="0" y="0"/>
                </a:lnTo>
                <a:close/>
              </a:path>
            </a:pathLst>
          </a:custGeom>
          <a:blipFill>
            <a:blip r:embed="rId2"/>
            <a:stretch>
              <a:fillRect l="0" t="0" r="0" b="0"/>
            </a:stretch>
          </a:blipFill>
        </p:spPr>
      </p:sp>
      <p:sp>
        <p:nvSpPr>
          <p:cNvPr name="TextBox 3" id="3"/>
          <p:cNvSpPr txBox="true"/>
          <p:nvPr/>
        </p:nvSpPr>
        <p:spPr>
          <a:xfrm rot="0">
            <a:off x="3189147" y="1057275"/>
            <a:ext cx="11919231" cy="1006094"/>
          </a:xfrm>
          <a:prstGeom prst="rect">
            <a:avLst/>
          </a:prstGeom>
        </p:spPr>
        <p:txBody>
          <a:bodyPr anchor="t" rtlCol="false" tIns="0" lIns="0" bIns="0" rIns="0">
            <a:spAutoFit/>
          </a:bodyPr>
          <a:lstStyle/>
          <a:p>
            <a:pPr algn="l">
              <a:lnSpc>
                <a:spcPts val="7888"/>
              </a:lnSpc>
            </a:pPr>
            <a:r>
              <a:rPr lang="en-US" sz="6800">
                <a:solidFill>
                  <a:srgbClr val="FBF6F1"/>
                </a:solidFill>
                <a:latin typeface="Martel Heavy"/>
              </a:rPr>
              <a:t>Линейный поиск в дереве</a:t>
            </a:r>
          </a:p>
        </p:txBody>
      </p:sp>
      <p:sp>
        <p:nvSpPr>
          <p:cNvPr name="TextBox 4" id="4"/>
          <p:cNvSpPr txBox="true"/>
          <p:nvPr/>
        </p:nvSpPr>
        <p:spPr>
          <a:xfrm rot="0">
            <a:off x="9527952" y="2191345"/>
            <a:ext cx="7586460" cy="7524750"/>
          </a:xfrm>
          <a:prstGeom prst="rect">
            <a:avLst/>
          </a:prstGeom>
        </p:spPr>
        <p:txBody>
          <a:bodyPr anchor="t" rtlCol="false" tIns="0" lIns="0" bIns="0" rIns="0">
            <a:spAutoFit/>
          </a:bodyPr>
          <a:lstStyle/>
          <a:p>
            <a:pPr algn="l">
              <a:lnSpc>
                <a:spcPts val="3374"/>
              </a:lnSpc>
            </a:pPr>
            <a:r>
              <a:rPr lang="en-US" sz="2499" spc="149">
                <a:solidFill>
                  <a:srgbClr val="FBF6F1"/>
                </a:solidFill>
                <a:latin typeface="Montserrat Bold"/>
              </a:rPr>
              <a:t>Этот метод выполняет поиск в ширину (breadth-first search) путем обхода дерева по уровням с использованием стека.</a:t>
            </a:r>
          </a:p>
          <a:p>
            <a:pPr algn="l">
              <a:lnSpc>
                <a:spcPts val="3374"/>
              </a:lnSpc>
            </a:pPr>
            <a:r>
              <a:rPr lang="en-US" sz="2499" spc="149">
                <a:solidFill>
                  <a:srgbClr val="FBF6F1"/>
                </a:solidFill>
                <a:latin typeface="Montserrat Bold"/>
              </a:rPr>
              <a:t>Начиная с корневого узла, проверяется значение данных узла. Если оно совпадает с искомым значением, возвращается найденный узел.</a:t>
            </a:r>
          </a:p>
          <a:p>
            <a:pPr algn="l">
              <a:lnSpc>
                <a:spcPts val="3374"/>
              </a:lnSpc>
            </a:pPr>
            <a:r>
              <a:rPr lang="en-US" sz="2499" spc="149">
                <a:solidFill>
                  <a:srgbClr val="FBF6F1"/>
                </a:solidFill>
                <a:latin typeface="Montserrat Bold"/>
              </a:rPr>
              <a:t>Если значение данных не совпадает, происходит добавление правого и левого потомка узла в стек (если они существуют).</a:t>
            </a:r>
          </a:p>
          <a:p>
            <a:pPr algn="l">
              <a:lnSpc>
                <a:spcPts val="3374"/>
              </a:lnSpc>
            </a:pPr>
            <a:r>
              <a:rPr lang="en-US" sz="2499" spc="149">
                <a:solidFill>
                  <a:srgbClr val="FBF6F1"/>
                </a:solidFill>
                <a:latin typeface="Montserrat Bold"/>
              </a:rPr>
              <a:t>Алгоритм продолжает проверку узлов до тех пор, пока стек не опустеет или не будет найден узел с искомым значением.</a:t>
            </a:r>
          </a:p>
          <a:p>
            <a:pPr algn="l" marL="0" indent="0" lvl="0">
              <a:lnSpc>
                <a:spcPts val="3374"/>
              </a:lnSpc>
              <a:spcBef>
                <a:spcPct val="0"/>
              </a:spcBef>
            </a:pPr>
            <a:r>
              <a:rPr lang="en-US" sz="2499" spc="149">
                <a:solidFill>
                  <a:srgbClr val="FBF6F1"/>
                </a:solidFill>
                <a:latin typeface="Montserrat Bold"/>
              </a:rPr>
              <a:t>Асимптотика: O(n)</a:t>
            </a:r>
          </a:p>
        </p:txBody>
      </p:sp>
      <p:sp>
        <p:nvSpPr>
          <p:cNvPr name="TextBox 5" id="5"/>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10351899" y="3910437"/>
            <a:ext cx="6279888" cy="4076780"/>
          </a:xfrm>
          <a:custGeom>
            <a:avLst/>
            <a:gdLst/>
            <a:ahLst/>
            <a:cxnLst/>
            <a:rect r="r" b="b" t="t" l="l"/>
            <a:pathLst>
              <a:path h="4076780" w="6279888">
                <a:moveTo>
                  <a:pt x="0" y="0"/>
                </a:moveTo>
                <a:lnTo>
                  <a:pt x="6279888" y="0"/>
                </a:lnTo>
                <a:lnTo>
                  <a:pt x="6279888" y="4076779"/>
                </a:lnTo>
                <a:lnTo>
                  <a:pt x="0" y="4076779"/>
                </a:lnTo>
                <a:lnTo>
                  <a:pt x="0" y="0"/>
                </a:lnTo>
                <a:close/>
              </a:path>
            </a:pathLst>
          </a:custGeom>
          <a:blipFill>
            <a:blip r:embed="rId2"/>
            <a:stretch>
              <a:fillRect l="0" t="0" r="0" b="0"/>
            </a:stretch>
          </a:blipFill>
        </p:spPr>
      </p:sp>
      <p:sp>
        <p:nvSpPr>
          <p:cNvPr name="TextBox 3" id="3"/>
          <p:cNvSpPr txBox="true"/>
          <p:nvPr/>
        </p:nvSpPr>
        <p:spPr>
          <a:xfrm rot="0">
            <a:off x="3189147" y="1057275"/>
            <a:ext cx="11919231" cy="1006094"/>
          </a:xfrm>
          <a:prstGeom prst="rect">
            <a:avLst/>
          </a:prstGeom>
        </p:spPr>
        <p:txBody>
          <a:bodyPr anchor="t" rtlCol="false" tIns="0" lIns="0" bIns="0" rIns="0">
            <a:spAutoFit/>
          </a:bodyPr>
          <a:lstStyle/>
          <a:p>
            <a:pPr algn="l">
              <a:lnSpc>
                <a:spcPts val="7888"/>
              </a:lnSpc>
            </a:pPr>
            <a:r>
              <a:rPr lang="en-US" sz="6800">
                <a:solidFill>
                  <a:srgbClr val="FBF6F1"/>
                </a:solidFill>
                <a:latin typeface="Martel Heavy"/>
              </a:rPr>
              <a:t>Бинарный поиск в дереве</a:t>
            </a:r>
          </a:p>
        </p:txBody>
      </p:sp>
      <p:sp>
        <p:nvSpPr>
          <p:cNvPr name="TextBox 4" id="4"/>
          <p:cNvSpPr txBox="true"/>
          <p:nvPr/>
        </p:nvSpPr>
        <p:spPr>
          <a:xfrm rot="0">
            <a:off x="1848924" y="2601253"/>
            <a:ext cx="7095358" cy="6657047"/>
          </a:xfrm>
          <a:prstGeom prst="rect">
            <a:avLst/>
          </a:prstGeom>
        </p:spPr>
        <p:txBody>
          <a:bodyPr anchor="t" rtlCol="false" tIns="0" lIns="0" bIns="0" rIns="0">
            <a:spAutoFit/>
          </a:bodyPr>
          <a:lstStyle/>
          <a:p>
            <a:pPr algn="l">
              <a:lnSpc>
                <a:spcPts val="3156"/>
              </a:lnSpc>
            </a:pPr>
            <a:r>
              <a:rPr lang="en-US" sz="2338" spc="140">
                <a:solidFill>
                  <a:srgbClr val="FBF6F1"/>
                </a:solidFill>
                <a:latin typeface="Montserrat Bold"/>
              </a:rPr>
              <a:t>Этот метод выполняет бинарный поиск в отсортированном двоичном дереве поиска.</a:t>
            </a:r>
          </a:p>
          <a:p>
            <a:pPr algn="l">
              <a:lnSpc>
                <a:spcPts val="3156"/>
              </a:lnSpc>
            </a:pPr>
            <a:r>
              <a:rPr lang="en-US" sz="2338" spc="140">
                <a:solidFill>
                  <a:srgbClr val="FBF6F1"/>
                </a:solidFill>
                <a:latin typeface="Montserrat Bold"/>
              </a:rPr>
              <a:t>Начиная с корневого узла, проверяется значение данных узла. Если оно совпадает с искомым значением, возвращается найденный узел.</a:t>
            </a:r>
          </a:p>
          <a:p>
            <a:pPr algn="l">
              <a:lnSpc>
                <a:spcPts val="3156"/>
              </a:lnSpc>
            </a:pPr>
            <a:r>
              <a:rPr lang="en-US" sz="2338" spc="140">
                <a:solidFill>
                  <a:srgbClr val="FBF6F1"/>
                </a:solidFill>
                <a:latin typeface="Montserrat Bold"/>
              </a:rPr>
              <a:t>Если значение данных меньше искомого значения, поиск продолжается в правом поддереве, иначе - в левом поддереве.</a:t>
            </a:r>
          </a:p>
          <a:p>
            <a:pPr algn="l">
              <a:lnSpc>
                <a:spcPts val="3156"/>
              </a:lnSpc>
            </a:pPr>
            <a:r>
              <a:rPr lang="en-US" sz="2338" spc="140">
                <a:solidFill>
                  <a:srgbClr val="FBF6F1"/>
                </a:solidFill>
                <a:latin typeface="Montserrat Bold"/>
              </a:rPr>
              <a:t>Алгоритм повторяется на соответствующем поддереве до тех пор, пока узел с искомым значением не будет найден.</a:t>
            </a:r>
          </a:p>
          <a:p>
            <a:pPr algn="l" marL="0" indent="0" lvl="0">
              <a:lnSpc>
                <a:spcPts val="3156"/>
              </a:lnSpc>
              <a:spcBef>
                <a:spcPct val="0"/>
              </a:spcBef>
            </a:pPr>
            <a:r>
              <a:rPr lang="en-US" sz="2338" spc="140">
                <a:solidFill>
                  <a:srgbClr val="FBF6F1"/>
                </a:solidFill>
                <a:latin typeface="Montserrat Bold"/>
              </a:rPr>
              <a:t>Асимптотика: O(log(n))</a:t>
            </a:r>
          </a:p>
        </p:txBody>
      </p:sp>
      <p:sp>
        <p:nvSpPr>
          <p:cNvPr name="TextBox 5" id="5"/>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DAGG3rp6Ypc</dc:identifier>
  <dcterms:modified xsi:type="dcterms:W3CDTF">2011-08-01T06:04:30Z</dcterms:modified>
  <cp:revision>1</cp:revision>
  <dc:title>Сравнение линейного, бинарного и интерполяционного поисков на массиве и бинарном дереве поиска</dc:title>
</cp:coreProperties>
</file>