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A7AE7-7838-454A-BD08-ED83C4565104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65D22-AF00-4E1C-BA0F-1964F63E3D4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81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Утп</a:t>
            </a:r>
            <a:r>
              <a:rPr lang="ru-RU" dirty="0"/>
              <a:t>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765D22-AF00-4E1C-BA0F-1964F63E3D4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9968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39781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903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59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80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59857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38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74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39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96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60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589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B2C7ABF-C443-41BE-97F4-F4AC5F2EF120}" type="datetimeFigureOut">
              <a:rPr lang="ru-RU" smtClean="0"/>
              <a:t>05.08.2025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00C3ACD-250F-4ED0-935D-5360964B67C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28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91C8D7-7DD9-12A0-4C80-0E02D7CF8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132" y="1413933"/>
            <a:ext cx="8669867" cy="2096030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ru-RU" sz="4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Ведение бюджета для подростков</a:t>
            </a:r>
            <a:br>
              <a: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lang="ru-RU" sz="4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A8D9AE-7FDE-B18A-69FB-4A2571619E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845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199D48-1B38-CE02-FA84-61AEC3D7D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 Cond" panose="020B0606030402020204" pitchFamily="34" charset="0"/>
              </a:rPr>
              <a:t>Проблема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D2C6CF-DAF3-D187-AB61-C5F7BEB4F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1270" y="2434844"/>
            <a:ext cx="7729728" cy="3101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Franklin Gothic Medium Cond" panose="020B0606030402020204" pitchFamily="34" charset="0"/>
              </a:rPr>
              <a:t>В наше время около 60-70% подростков признаются что они не умеют правильно распоряжаться деньгами. Это проявляется в бессмысленных покупках и не умением распределять свой бюджет </a:t>
            </a:r>
          </a:p>
        </p:txBody>
      </p:sp>
    </p:spTree>
    <p:extLst>
      <p:ext uri="{BB962C8B-B14F-4D97-AF65-F5344CB8AC3E}">
        <p14:creationId xmlns:p14="http://schemas.microsoft.com/office/powerpoint/2010/main" val="152062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F0A1F-FDC6-6CA1-9428-5C3E46320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 Cond" panose="020B0606030402020204" pitchFamily="34" charset="0"/>
              </a:rPr>
              <a:t>Актуальность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D12AE-0031-7835-E6AC-E9C2CE49B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36" y="2612644"/>
            <a:ext cx="7729728" cy="31019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Franklin Gothic Medium Cond" panose="020B0606030402020204" pitchFamily="34" charset="0"/>
              </a:rPr>
              <a:t>Почти у каждого подростка есть уже своя банковская карта, на которой лежит определенная сумма денег. Так же многие уже работают и получают зарплату. По сравнению с прошлым годом процент банковских карту у подростков вырос на</a:t>
            </a:r>
            <a:r>
              <a:rPr lang="ru-RU" sz="2400" b="0" i="0" dirty="0">
                <a:solidFill>
                  <a:srgbClr val="24292F"/>
                </a:solidFill>
                <a:effectLst/>
                <a:latin typeface="Franklin Gothic Medium Cond" panose="020B0606030402020204" pitchFamily="34" charset="0"/>
              </a:rPr>
              <a:t> 10-20% </a:t>
            </a:r>
            <a:endParaRPr lang="ru-RU" sz="24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283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28775-CAE1-1F34-4504-0C77031E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 Cond" panose="020B0606030402020204" pitchFamily="34" charset="0"/>
              </a:rPr>
              <a:t>Решение 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B631E-6B02-4C5A-07AF-AB451739A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270" y="2502578"/>
            <a:ext cx="7729728" cy="3101983"/>
          </a:xfrm>
        </p:spPr>
        <p:txBody>
          <a:bodyPr/>
          <a:lstStyle/>
          <a:p>
            <a:pPr marL="457200" rtl="0">
              <a:buNone/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“</a:t>
            </a:r>
            <a:r>
              <a:rPr lang="ru-RU" sz="2400" b="0" i="0" u="none" strike="noStrike" dirty="0" err="1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CashTeen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" — это простое, увлекательное и безопасное мобильное приложение, созданное специально для подростков, чтобы взять под контроль свои карманные деньги, научиться осознанно тратить и уверенно копить на мечты</a:t>
            </a:r>
            <a:endParaRPr lang="ru-RU" sz="2400" b="0" dirty="0">
              <a:effectLst/>
              <a:latin typeface="Franklin Gothic Medium Cond" panose="020B0606030402020204" pitchFamily="34" charset="0"/>
            </a:endParaRPr>
          </a:p>
          <a:p>
            <a:pPr>
              <a:buNone/>
            </a:pPr>
            <a:br>
              <a:rPr lang="ru-RU" sz="2400" dirty="0"/>
            </a:b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98596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6936BE-E78E-4AED-6BCD-1ABAE925B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 Cond" panose="020B0606030402020204" pitchFamily="34" charset="0"/>
              </a:rPr>
              <a:t>Целевая аудитория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A43979-787A-2566-70CF-D331C2239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736" y="2587244"/>
            <a:ext cx="7729728" cy="3101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Franklin Gothic Medium Cond" panose="020B0606030402020204" pitchFamily="34" charset="0"/>
              </a:rPr>
              <a:t>Подростки от 13 до 18 лет </a:t>
            </a: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учащиеся школ, лицеев</a:t>
            </a:r>
            <a:endParaRPr lang="ru-RU" sz="24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09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AC630F-D3ED-1925-6B00-982105A07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Franklin Gothic Medium Cond" panose="020B0606030402020204" pitchFamily="34" charset="0"/>
              </a:rPr>
              <a:t>Целевая аудитория </a:t>
            </a:r>
          </a:p>
        </p:txBody>
      </p:sp>
      <p:pic>
        <p:nvPicPr>
          <p:cNvPr id="15" name="Объект 14">
            <a:extLst>
              <a:ext uri="{FF2B5EF4-FFF2-40B4-BE49-F238E27FC236}">
                <a16:creationId xmlns:a16="http://schemas.microsoft.com/office/drawing/2014/main" id="{8A40B113-4A06-198E-EEB7-1111C6F3A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2292" y="3096154"/>
            <a:ext cx="1568844" cy="21314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prst="relaxedInset"/>
          </a:sp3d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8A32A46-9E18-F866-F7D3-F5812233A378}"/>
              </a:ext>
            </a:extLst>
          </p:cNvPr>
          <p:cNvSpPr/>
          <p:nvPr/>
        </p:nvSpPr>
        <p:spPr>
          <a:xfrm>
            <a:off x="2497664" y="3429000"/>
            <a:ext cx="4004735" cy="166793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2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Ян,18 лет, заканчивает 11 класс и </a:t>
            </a:r>
          </a:p>
          <a:p>
            <a:pPr algn="just"/>
            <a:r>
              <a:rPr lang="ru-RU" sz="2000" dirty="0">
                <a:solidFill>
                  <a:schemeClr val="tx1"/>
                </a:solidFill>
                <a:latin typeface="Franklin Gothic Medium Cond" panose="020B0606030402020204" pitchFamily="34" charset="0"/>
              </a:rPr>
              <a:t>хочет понять как нужно правильно распоряжаться деньгами </a:t>
            </a:r>
          </a:p>
        </p:txBody>
      </p:sp>
    </p:spTree>
    <p:extLst>
      <p:ext uri="{BB962C8B-B14F-4D97-AF65-F5344CB8AC3E}">
        <p14:creationId xmlns:p14="http://schemas.microsoft.com/office/powerpoint/2010/main" val="3733629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8C4F6-05AA-4319-3DFF-E5D6F1FDB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Конкуренты </a:t>
            </a:r>
          </a:p>
        </p:txBody>
      </p:sp>
      <p:sp>
        <p:nvSpPr>
          <p:cNvPr id="17" name="Объект 16">
            <a:extLst>
              <a:ext uri="{FF2B5EF4-FFF2-40B4-BE49-F238E27FC236}">
                <a16:creationId xmlns:a16="http://schemas.microsoft.com/office/drawing/2014/main" id="{72AEE496-BB1F-0023-4C34-046FA25AEE36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075267" y="5870208"/>
            <a:ext cx="1921933" cy="457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8D04C80-AE75-05B4-59DF-610182315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646" y="4297940"/>
            <a:ext cx="2514600" cy="540647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696D12C-4552-882B-2CE1-4C1FB4EEA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137" y="4825367"/>
            <a:ext cx="2508109" cy="560871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19673EB-602C-D84C-D869-C9992647B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98" y="4314341"/>
            <a:ext cx="2759269" cy="52321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0502A3FC-9B82-A591-B45B-10895B2BD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937" y="3805490"/>
            <a:ext cx="2514600" cy="52578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07C85A0-EB12-AF64-F51B-1020B9F0E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97" y="3804544"/>
            <a:ext cx="2759269" cy="51783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AADA793-4C2C-3A3D-F165-9351771D3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01" y="4855361"/>
            <a:ext cx="2648097" cy="52321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CDD717E-41BD-1D6C-BD22-926316640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301" y="4314341"/>
            <a:ext cx="2648097" cy="541020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8748136D-3D28-F27F-B04B-877673EB1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398" y="4827421"/>
            <a:ext cx="2759269" cy="56087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320E4AB-A3B8-0C66-9372-9F9A46B0E3E8}"/>
              </a:ext>
            </a:extLst>
          </p:cNvPr>
          <p:cNvSpPr txBox="1"/>
          <p:nvPr/>
        </p:nvSpPr>
        <p:spPr>
          <a:xfrm>
            <a:off x="3605189" y="4946878"/>
            <a:ext cx="1286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Monefy</a:t>
            </a:r>
            <a:endParaRPr lang="en-US" b="0" dirty="0">
              <a:effectLst/>
              <a:latin typeface="Franklin Gothic Medium Cond" panose="020B0606030402020204" pitchFamily="34" charset="0"/>
            </a:endParaRPr>
          </a:p>
          <a:p>
            <a:pPr>
              <a:buNone/>
            </a:pPr>
            <a:br>
              <a:rPr lang="en-US" dirty="0"/>
            </a:b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75125E-E075-1644-91A3-8D38405E824C}"/>
              </a:ext>
            </a:extLst>
          </p:cNvPr>
          <p:cNvSpPr txBox="1"/>
          <p:nvPr/>
        </p:nvSpPr>
        <p:spPr>
          <a:xfrm>
            <a:off x="6719372" y="3806766"/>
            <a:ext cx="104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Оценка</a:t>
            </a:r>
            <a:endParaRPr lang="ru-RU" dirty="0">
              <a:latin typeface="Franklin Gothic Medium Cond" panose="020B06060304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7E4633-7CED-73DA-B9CC-DF097B0C71C1}"/>
              </a:ext>
            </a:extLst>
          </p:cNvPr>
          <p:cNvSpPr txBox="1"/>
          <p:nvPr/>
        </p:nvSpPr>
        <p:spPr>
          <a:xfrm>
            <a:off x="8488754" y="38284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Ежемесячные установки</a:t>
            </a:r>
            <a:endParaRPr lang="ru-RU" dirty="0">
              <a:latin typeface="Franklin Gothic Medium Cond" panose="020B06060304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FDEA23-8DDA-912D-5A51-13A16E6AE89C}"/>
              </a:ext>
            </a:extLst>
          </p:cNvPr>
          <p:cNvSpPr txBox="1"/>
          <p:nvPr/>
        </p:nvSpPr>
        <p:spPr>
          <a:xfrm>
            <a:off x="3342546" y="4379726"/>
            <a:ext cx="18118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CoinKeeper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   </a:t>
            </a:r>
            <a:endParaRPr lang="en-US" b="0" dirty="0">
              <a:effectLst/>
              <a:latin typeface="Franklin Gothic Medium Cond" panose="020B0606030402020204" pitchFamily="34" charset="0"/>
            </a:endParaRPr>
          </a:p>
          <a:p>
            <a:pPr>
              <a:buNone/>
            </a:pPr>
            <a:br>
              <a:rPr lang="en-US" dirty="0"/>
            </a:br>
            <a:endParaRPr lang="ru-RU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27FAB4B-F951-B450-8127-247259D5C12A}"/>
              </a:ext>
            </a:extLst>
          </p:cNvPr>
          <p:cNvSpPr txBox="1"/>
          <p:nvPr/>
        </p:nvSpPr>
        <p:spPr>
          <a:xfrm>
            <a:off x="5809391" y="4261685"/>
            <a:ext cx="27867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ru-RU" b="0" i="0" u="none" strike="noStrike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500к+ активных пользователей в РФ </a:t>
            </a:r>
            <a:endParaRPr lang="ru-RU" dirty="0">
              <a:latin typeface="Franklin Gothic Medium Cond" panose="020B06060304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A4ECE40-2471-65E4-BFD2-4BD8D2CDD383}"/>
              </a:ext>
            </a:extLst>
          </p:cNvPr>
          <p:cNvSpPr txBox="1"/>
          <p:nvPr/>
        </p:nvSpPr>
        <p:spPr>
          <a:xfrm>
            <a:off x="6234408" y="4800097"/>
            <a:ext cx="19367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u="none" strike="noStrike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1M+ активных пользователей в РФ</a:t>
            </a:r>
            <a:endParaRPr lang="ru-RU" dirty="0">
              <a:latin typeface="Franklin Gothic Medium Cond" panose="020B06060304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071F22-E7ED-AE97-DF73-89DED81C4E4A}"/>
              </a:ext>
            </a:extLst>
          </p:cNvPr>
          <p:cNvSpPr txBox="1"/>
          <p:nvPr/>
        </p:nvSpPr>
        <p:spPr>
          <a:xfrm>
            <a:off x="9019653" y="4391284"/>
            <a:ext cx="6146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~10K-30K</a:t>
            </a:r>
            <a:endParaRPr lang="ru-RU" dirty="0">
              <a:latin typeface="Franklin Gothic Medium Cond" panose="020B06060304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15698F8-7E72-5DB1-168E-FF89B8B30F63}"/>
              </a:ext>
            </a:extLst>
          </p:cNvPr>
          <p:cNvSpPr txBox="1"/>
          <p:nvPr/>
        </p:nvSpPr>
        <p:spPr>
          <a:xfrm>
            <a:off x="9141879" y="4907119"/>
            <a:ext cx="6426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~20K-50K</a:t>
            </a:r>
            <a:endParaRPr lang="ru-RU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83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7DC79-F5FE-BE25-7BBC-F770796C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УТП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1B1445-1A04-6022-8E54-FEB1E083C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5136" y="2654978"/>
            <a:ext cx="7729728" cy="3101983"/>
          </a:xfrm>
        </p:spPr>
        <p:txBody>
          <a:bodyPr>
            <a:normAutofit/>
          </a:bodyPr>
          <a:lstStyle/>
          <a:p>
            <a:pPr marL="457200" rtl="0">
              <a:buNone/>
            </a:pPr>
            <a:r>
              <a:rPr lang="ru-RU" sz="2400" b="0" i="0" u="none" strike="noStrike" dirty="0">
                <a:solidFill>
                  <a:srgbClr val="000000"/>
                </a:solidFill>
                <a:effectLst/>
                <a:latin typeface="Franklin Gothic Medium Cond" panose="020B0606030402020204" pitchFamily="34" charset="0"/>
              </a:rPr>
              <a:t>Наше приложение для "умного" ведения бюджета помогает подросткам легко научиться контролировать свои карманные деньги и избежать ситуации 'деньги закончились уже во вторник', превращая скучные финансы в приятную трату</a:t>
            </a:r>
            <a:endParaRPr lang="ru-RU" sz="2400" b="0" dirty="0">
              <a:effectLst/>
              <a:latin typeface="Franklin Gothic Medium Cond" panose="020B0606030402020204" pitchFamily="34" charset="0"/>
            </a:endParaRPr>
          </a:p>
          <a:p>
            <a:pPr>
              <a:buNone/>
            </a:pPr>
            <a:br>
              <a:rPr lang="ru-RU" sz="2400" dirty="0">
                <a:latin typeface="Franklin Gothic Medium Cond" panose="020B0606030402020204" pitchFamily="34" charset="0"/>
              </a:rPr>
            </a:br>
            <a:endParaRPr lang="ru-RU" sz="2400" dirty="0">
              <a:latin typeface="Franklin Gothic Medium Cond" panose="020B06060304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87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704-CAFA-D318-00DB-83887284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199" y="2421467"/>
            <a:ext cx="8356601" cy="2015066"/>
          </a:xfrm>
        </p:spPr>
        <p:txBody>
          <a:bodyPr/>
          <a:lstStyle/>
          <a:p>
            <a:r>
              <a:rPr lang="ru-RU" dirty="0"/>
              <a:t>Спасибо за внимание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A0B67-999B-BAEF-5E39-85B97FA2D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66" y="5520267"/>
            <a:ext cx="2764197" cy="2197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217448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1372</TotalTime>
  <Words>205</Words>
  <Application>Microsoft Office PowerPoint</Application>
  <PresentationFormat>Широкоэкранный</PresentationFormat>
  <Paragraphs>30</Paragraphs>
  <Slides>9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Franklin Gothic Medium Cond</vt:lpstr>
      <vt:lpstr>Gill Sans MT</vt:lpstr>
      <vt:lpstr>Посылка</vt:lpstr>
      <vt:lpstr>Ведение бюджета для подростков </vt:lpstr>
      <vt:lpstr>Проблема </vt:lpstr>
      <vt:lpstr>Актуальность </vt:lpstr>
      <vt:lpstr>Решение  </vt:lpstr>
      <vt:lpstr>Целевая аудитория </vt:lpstr>
      <vt:lpstr>Целевая аудитория </vt:lpstr>
      <vt:lpstr>Конкуренты </vt:lpstr>
      <vt:lpstr>УТП 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3</cp:revision>
  <dcterms:created xsi:type="dcterms:W3CDTF">2025-08-05T09:08:14Z</dcterms:created>
  <dcterms:modified xsi:type="dcterms:W3CDTF">2025-08-06T08:01:04Z</dcterms:modified>
</cp:coreProperties>
</file>