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mo Bold Italics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T Neuzeit" panose="020B0604020202020204" charset="0"/>
      <p:regular r:id="rId18"/>
    </p:embeddedFont>
    <p:embeddedFont>
      <p:font typeface="Clear Sans Regular" panose="020B0604020202020204" charset="0"/>
      <p:regular r:id="rId19"/>
    </p:embeddedFont>
    <p:embeddedFont>
      <p:font typeface="Clear Sans Regular Bold Italics" panose="020B0604020202020204" charset="0"/>
      <p:regular r:id="rId20"/>
    </p:embeddedFont>
    <p:embeddedFont>
      <p:font typeface="Clear Sans Regular Italic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32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0B22-B3F3-4463-9C43-285892438941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394CA-BCDE-4EEA-BD40-C42D07DED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394CA-BCDE-4EEA-BD40-C42D07DED6E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97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394CA-BCDE-4EEA-BD40-C42D07DED6E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782927">
            <a:off x="-1079051" y="-1265413"/>
            <a:ext cx="13140637" cy="13292214"/>
          </a:xfrm>
          <a:custGeom>
            <a:avLst/>
            <a:gdLst>
              <a:gd name="connsiteX0" fmla="*/ 0 w 17046882"/>
              <a:gd name="connsiteY0" fmla="*/ 0 h 10539829"/>
              <a:gd name="connsiteX1" fmla="*/ 17046882 w 17046882"/>
              <a:gd name="connsiteY1" fmla="*/ 0 h 10539829"/>
              <a:gd name="connsiteX2" fmla="*/ 17046882 w 17046882"/>
              <a:gd name="connsiteY2" fmla="*/ 10539829 h 10539829"/>
              <a:gd name="connsiteX3" fmla="*/ 0 w 17046882"/>
              <a:gd name="connsiteY3" fmla="*/ 10539829 h 10539829"/>
              <a:gd name="connsiteX4" fmla="*/ 0 w 17046882"/>
              <a:gd name="connsiteY4" fmla="*/ 0 h 10539829"/>
              <a:gd name="connsiteX0" fmla="*/ 6590963 w 17046882"/>
              <a:gd name="connsiteY0" fmla="*/ 0 h 12923262"/>
              <a:gd name="connsiteX1" fmla="*/ 17046882 w 17046882"/>
              <a:gd name="connsiteY1" fmla="*/ 2383433 h 12923262"/>
              <a:gd name="connsiteX2" fmla="*/ 17046882 w 17046882"/>
              <a:gd name="connsiteY2" fmla="*/ 12923262 h 12923262"/>
              <a:gd name="connsiteX3" fmla="*/ 0 w 17046882"/>
              <a:gd name="connsiteY3" fmla="*/ 12923262 h 12923262"/>
              <a:gd name="connsiteX4" fmla="*/ 6590963 w 17046882"/>
              <a:gd name="connsiteY4" fmla="*/ 0 h 12923262"/>
              <a:gd name="connsiteX0" fmla="*/ 2316050 w 12771969"/>
              <a:gd name="connsiteY0" fmla="*/ 0 h 12923262"/>
              <a:gd name="connsiteX1" fmla="*/ 12771969 w 12771969"/>
              <a:gd name="connsiteY1" fmla="*/ 2383433 h 12923262"/>
              <a:gd name="connsiteX2" fmla="*/ 12771969 w 12771969"/>
              <a:gd name="connsiteY2" fmla="*/ 12923262 h 12923262"/>
              <a:gd name="connsiteX3" fmla="*/ 0 w 12771969"/>
              <a:gd name="connsiteY3" fmla="*/ 10003050 h 12923262"/>
              <a:gd name="connsiteX4" fmla="*/ 2316050 w 12771969"/>
              <a:gd name="connsiteY4" fmla="*/ 0 h 12923262"/>
              <a:gd name="connsiteX0" fmla="*/ 2194287 w 12650206"/>
              <a:gd name="connsiteY0" fmla="*/ 0 h 12923262"/>
              <a:gd name="connsiteX1" fmla="*/ 12650206 w 12650206"/>
              <a:gd name="connsiteY1" fmla="*/ 2383433 h 12923262"/>
              <a:gd name="connsiteX2" fmla="*/ 12650206 w 12650206"/>
              <a:gd name="connsiteY2" fmla="*/ 12923262 h 12923262"/>
              <a:gd name="connsiteX3" fmla="*/ 0 w 12650206"/>
              <a:gd name="connsiteY3" fmla="*/ 10000935 h 12923262"/>
              <a:gd name="connsiteX4" fmla="*/ 2194287 w 12650206"/>
              <a:gd name="connsiteY4" fmla="*/ 0 h 12923262"/>
              <a:gd name="connsiteX0" fmla="*/ 2216392 w 12650206"/>
              <a:gd name="connsiteY0" fmla="*/ 0 h 12887529"/>
              <a:gd name="connsiteX1" fmla="*/ 12650206 w 12650206"/>
              <a:gd name="connsiteY1" fmla="*/ 2347700 h 12887529"/>
              <a:gd name="connsiteX2" fmla="*/ 12650206 w 12650206"/>
              <a:gd name="connsiteY2" fmla="*/ 12887529 h 12887529"/>
              <a:gd name="connsiteX3" fmla="*/ 0 w 12650206"/>
              <a:gd name="connsiteY3" fmla="*/ 9965202 h 12887529"/>
              <a:gd name="connsiteX4" fmla="*/ 2216392 w 12650206"/>
              <a:gd name="connsiteY4" fmla="*/ 0 h 12887529"/>
              <a:gd name="connsiteX0" fmla="*/ 2216392 w 12650206"/>
              <a:gd name="connsiteY0" fmla="*/ 0 h 12887529"/>
              <a:gd name="connsiteX1" fmla="*/ 12594758 w 12650206"/>
              <a:gd name="connsiteY1" fmla="*/ 2457016 h 12887529"/>
              <a:gd name="connsiteX2" fmla="*/ 12650206 w 12650206"/>
              <a:gd name="connsiteY2" fmla="*/ 12887529 h 12887529"/>
              <a:gd name="connsiteX3" fmla="*/ 0 w 12650206"/>
              <a:gd name="connsiteY3" fmla="*/ 9965202 h 12887529"/>
              <a:gd name="connsiteX4" fmla="*/ 2216392 w 12650206"/>
              <a:gd name="connsiteY4" fmla="*/ 0 h 12887529"/>
              <a:gd name="connsiteX0" fmla="*/ 2209723 w 12650206"/>
              <a:gd name="connsiteY0" fmla="*/ 0 h 12858520"/>
              <a:gd name="connsiteX1" fmla="*/ 12594758 w 12650206"/>
              <a:gd name="connsiteY1" fmla="*/ 2428007 h 12858520"/>
              <a:gd name="connsiteX2" fmla="*/ 12650206 w 12650206"/>
              <a:gd name="connsiteY2" fmla="*/ 12858520 h 12858520"/>
              <a:gd name="connsiteX3" fmla="*/ 0 w 12650206"/>
              <a:gd name="connsiteY3" fmla="*/ 9936193 h 12858520"/>
              <a:gd name="connsiteX4" fmla="*/ 2209723 w 12650206"/>
              <a:gd name="connsiteY4" fmla="*/ 0 h 12858520"/>
              <a:gd name="connsiteX0" fmla="*/ 2087961 w 12528444"/>
              <a:gd name="connsiteY0" fmla="*/ 0 h 12858520"/>
              <a:gd name="connsiteX1" fmla="*/ 12472996 w 12528444"/>
              <a:gd name="connsiteY1" fmla="*/ 2428007 h 12858520"/>
              <a:gd name="connsiteX2" fmla="*/ 12528444 w 12528444"/>
              <a:gd name="connsiteY2" fmla="*/ 12858520 h 12858520"/>
              <a:gd name="connsiteX3" fmla="*/ 0 w 12528444"/>
              <a:gd name="connsiteY3" fmla="*/ 9934077 h 12858520"/>
              <a:gd name="connsiteX4" fmla="*/ 2087961 w 12528444"/>
              <a:gd name="connsiteY4" fmla="*/ 0 h 1285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8444" h="12858520">
                <a:moveTo>
                  <a:pt x="2087961" y="0"/>
                </a:moveTo>
                <a:lnTo>
                  <a:pt x="12472996" y="2428007"/>
                </a:lnTo>
                <a:lnTo>
                  <a:pt x="12528444" y="12858520"/>
                </a:lnTo>
                <a:lnTo>
                  <a:pt x="0" y="9934077"/>
                </a:lnTo>
                <a:lnTo>
                  <a:pt x="2087961" y="0"/>
                </a:lnTo>
                <a:close/>
              </a:path>
            </a:pathLst>
          </a:cu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163" r="32633"/>
          <a:stretch/>
        </p:blipFill>
        <p:spPr>
          <a:xfrm>
            <a:off x="7099289" y="12779"/>
            <a:ext cx="11188711" cy="103251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-782927">
            <a:off x="11886728" y="-314528"/>
            <a:ext cx="823622" cy="10840866"/>
          </a:xfrm>
          <a:custGeom>
            <a:avLst/>
            <a:gdLst>
              <a:gd name="connsiteX0" fmla="*/ 0 w 549542"/>
              <a:gd name="connsiteY0" fmla="*/ 0 h 11861169"/>
              <a:gd name="connsiteX1" fmla="*/ 549542 w 549542"/>
              <a:gd name="connsiteY1" fmla="*/ 0 h 11861169"/>
              <a:gd name="connsiteX2" fmla="*/ 549542 w 549542"/>
              <a:gd name="connsiteY2" fmla="*/ 11861169 h 11861169"/>
              <a:gd name="connsiteX3" fmla="*/ 0 w 549542"/>
              <a:gd name="connsiteY3" fmla="*/ 11861169 h 11861169"/>
              <a:gd name="connsiteX4" fmla="*/ 0 w 549542"/>
              <a:gd name="connsiteY4" fmla="*/ 0 h 11861169"/>
              <a:gd name="connsiteX0" fmla="*/ 0 w 594396"/>
              <a:gd name="connsiteY0" fmla="*/ 0 h 11861169"/>
              <a:gd name="connsiteX1" fmla="*/ 594396 w 594396"/>
              <a:gd name="connsiteY1" fmla="*/ 886457 h 11861169"/>
              <a:gd name="connsiteX2" fmla="*/ 549542 w 594396"/>
              <a:gd name="connsiteY2" fmla="*/ 11861169 h 11861169"/>
              <a:gd name="connsiteX3" fmla="*/ 0 w 594396"/>
              <a:gd name="connsiteY3" fmla="*/ 11861169 h 11861169"/>
              <a:gd name="connsiteX4" fmla="*/ 0 w 594396"/>
              <a:gd name="connsiteY4" fmla="*/ 0 h 11861169"/>
              <a:gd name="connsiteX0" fmla="*/ 42688 w 594396"/>
              <a:gd name="connsiteY0" fmla="*/ 0 h 11100366"/>
              <a:gd name="connsiteX1" fmla="*/ 594396 w 594396"/>
              <a:gd name="connsiteY1" fmla="*/ 125654 h 11100366"/>
              <a:gd name="connsiteX2" fmla="*/ 549542 w 594396"/>
              <a:gd name="connsiteY2" fmla="*/ 11100366 h 11100366"/>
              <a:gd name="connsiteX3" fmla="*/ 0 w 594396"/>
              <a:gd name="connsiteY3" fmla="*/ 11100366 h 11100366"/>
              <a:gd name="connsiteX4" fmla="*/ 42688 w 594396"/>
              <a:gd name="connsiteY4" fmla="*/ 0 h 11100366"/>
              <a:gd name="connsiteX0" fmla="*/ 42688 w 594396"/>
              <a:gd name="connsiteY0" fmla="*/ 0 h 11100366"/>
              <a:gd name="connsiteX1" fmla="*/ 594396 w 594396"/>
              <a:gd name="connsiteY1" fmla="*/ 125654 h 11100366"/>
              <a:gd name="connsiteX2" fmla="*/ 513352 w 594396"/>
              <a:gd name="connsiteY2" fmla="*/ 10716523 h 11100366"/>
              <a:gd name="connsiteX3" fmla="*/ 0 w 594396"/>
              <a:gd name="connsiteY3" fmla="*/ 11100366 h 11100366"/>
              <a:gd name="connsiteX4" fmla="*/ 42688 w 594396"/>
              <a:gd name="connsiteY4" fmla="*/ 0 h 11100366"/>
              <a:gd name="connsiteX0" fmla="*/ 0 w 551708"/>
              <a:gd name="connsiteY0" fmla="*/ 0 h 10716523"/>
              <a:gd name="connsiteX1" fmla="*/ 551708 w 551708"/>
              <a:gd name="connsiteY1" fmla="*/ 125654 h 10716523"/>
              <a:gd name="connsiteX2" fmla="*/ 470664 w 551708"/>
              <a:gd name="connsiteY2" fmla="*/ 10716523 h 10716523"/>
              <a:gd name="connsiteX3" fmla="*/ 1153 w 551708"/>
              <a:gd name="connsiteY3" fmla="*/ 10641208 h 10716523"/>
              <a:gd name="connsiteX4" fmla="*/ 0 w 551708"/>
              <a:gd name="connsiteY4" fmla="*/ 0 h 10716523"/>
              <a:gd name="connsiteX0" fmla="*/ 0 w 535787"/>
              <a:gd name="connsiteY0" fmla="*/ 0 h 10716523"/>
              <a:gd name="connsiteX1" fmla="*/ 535787 w 535787"/>
              <a:gd name="connsiteY1" fmla="*/ 290272 h 10716523"/>
              <a:gd name="connsiteX2" fmla="*/ 470664 w 535787"/>
              <a:gd name="connsiteY2" fmla="*/ 10716523 h 10716523"/>
              <a:gd name="connsiteX3" fmla="*/ 1153 w 535787"/>
              <a:gd name="connsiteY3" fmla="*/ 10641208 h 10716523"/>
              <a:gd name="connsiteX4" fmla="*/ 0 w 535787"/>
              <a:gd name="connsiteY4" fmla="*/ 0 h 10716523"/>
              <a:gd name="connsiteX0" fmla="*/ 0 w 537206"/>
              <a:gd name="connsiteY0" fmla="*/ 0 h 10646113"/>
              <a:gd name="connsiteX1" fmla="*/ 537206 w 537206"/>
              <a:gd name="connsiteY1" fmla="*/ 219862 h 10646113"/>
              <a:gd name="connsiteX2" fmla="*/ 472083 w 537206"/>
              <a:gd name="connsiteY2" fmla="*/ 10646113 h 10646113"/>
              <a:gd name="connsiteX3" fmla="*/ 2572 w 537206"/>
              <a:gd name="connsiteY3" fmla="*/ 10570798 h 10646113"/>
              <a:gd name="connsiteX4" fmla="*/ 0 w 537206"/>
              <a:gd name="connsiteY4" fmla="*/ 0 h 1064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06" h="10646113">
                <a:moveTo>
                  <a:pt x="0" y="0"/>
                </a:moveTo>
                <a:lnTo>
                  <a:pt x="537206" y="219862"/>
                </a:lnTo>
                <a:lnTo>
                  <a:pt x="472083" y="10646113"/>
                </a:lnTo>
                <a:lnTo>
                  <a:pt x="2572" y="10570798"/>
                </a:lnTo>
                <a:cubicBezTo>
                  <a:pt x="2188" y="7023729"/>
                  <a:pt x="384" y="3547069"/>
                  <a:pt x="0" y="0"/>
                </a:cubicBezTo>
                <a:close/>
              </a:path>
            </a:pathLst>
          </a:custGeom>
          <a:solidFill>
            <a:srgbClr val="D9D9D9"/>
          </a:solidFill>
        </p:spPr>
      </p:sp>
      <p:sp>
        <p:nvSpPr>
          <p:cNvPr id="5" name="TextBox 5"/>
          <p:cNvSpPr txBox="1"/>
          <p:nvPr/>
        </p:nvSpPr>
        <p:spPr>
          <a:xfrm>
            <a:off x="609600" y="1409700"/>
            <a:ext cx="10123341" cy="2975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550"/>
              </a:lnSpc>
            </a:pPr>
            <a:r>
              <a:rPr lang="en-US" sz="10500" spc="262" dirty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Bold Italics"/>
              </a:rPr>
              <a:t>PUBLIC NOTEPAD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302714" y="1028700"/>
            <a:ext cx="2668590" cy="294465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09600" y="4838699"/>
            <a:ext cx="10668000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 spc="92" dirty="0">
                <a:solidFill>
                  <a:schemeClr val="tx1">
                    <a:lumMod val="75000"/>
                    <a:lumOff val="25000"/>
                  </a:schemeClr>
                </a:solidFill>
                <a:latin typeface="Clear Sans Regular"/>
              </a:rPr>
              <a:t>НАПРАВЛЕНИЕ: </a:t>
            </a:r>
            <a:r>
              <a:rPr lang="ru-RU" sz="3700" spc="92" dirty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"/>
              </a:rPr>
              <a:t>ОСНОВЫ ПРОМЫШЛЕННОГО ПРОГРАММИРОВАНИЯ</a:t>
            </a:r>
            <a:endParaRPr lang="en-US" sz="3700" spc="92" dirty="0">
              <a:solidFill>
                <a:schemeClr val="tx2">
                  <a:lumMod val="60000"/>
                  <a:lumOff val="40000"/>
                </a:schemeClr>
              </a:solidFill>
              <a:latin typeface="Clear Sans Regular Itali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8075569"/>
            <a:ext cx="115824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ru-RU" sz="3622" spc="90" dirty="0">
                <a:solidFill>
                  <a:srgbClr val="3488CC"/>
                </a:solidFill>
                <a:latin typeface="Clear Sans Regular Italics"/>
              </a:rPr>
              <a:t>ВЫПОЛНИЛИ:</a:t>
            </a:r>
            <a:r>
              <a:rPr lang="en-US" sz="3622" spc="90" dirty="0">
                <a:solidFill>
                  <a:srgbClr val="3488CC"/>
                </a:solidFill>
                <a:latin typeface="Clear Sans Regular Italics"/>
              </a:rPr>
              <a:t> </a:t>
            </a:r>
            <a:r>
              <a:rPr lang="ru-RU" sz="3622" spc="90" dirty="0">
                <a:solidFill>
                  <a:srgbClr val="3488CC"/>
                </a:solidFill>
                <a:latin typeface="Clear Sans Regular Italics"/>
              </a:rPr>
              <a:t>МАТВЕЙ АЛЕШИН,</a:t>
            </a:r>
          </a:p>
          <a:p>
            <a:pPr>
              <a:lnSpc>
                <a:spcPts val="3984"/>
              </a:lnSpc>
            </a:pPr>
            <a:r>
              <a:rPr lang="ru-RU" sz="3622" spc="90" dirty="0">
                <a:solidFill>
                  <a:srgbClr val="3488CC"/>
                </a:solidFill>
                <a:latin typeface="Clear Sans Regular Italics"/>
              </a:rPr>
              <a:t>ТАИСИЯ КУДРЯШОВА</a:t>
            </a:r>
          </a:p>
          <a:p>
            <a:pPr>
              <a:lnSpc>
                <a:spcPts val="3984"/>
              </a:lnSpc>
            </a:pPr>
            <a:r>
              <a:rPr lang="ru-RU" sz="3622" spc="90" dirty="0">
                <a:solidFill>
                  <a:srgbClr val="3488CC"/>
                </a:solidFill>
                <a:latin typeface="Clear Sans Regular Italics"/>
              </a:rPr>
              <a:t>НАСТАВНИК: СКОТНИКОВ АЛЕКСАНДР ЕВГЕНЬЕВИЧ</a:t>
            </a:r>
            <a:endParaRPr lang="en-US" sz="3622" spc="90" dirty="0">
              <a:solidFill>
                <a:srgbClr val="3488CC"/>
              </a:solidFill>
              <a:latin typeface="Clear Sans Regular Itali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940703" y="1940703"/>
            <a:ext cx="10287000" cy="640559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88CC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181600" y="4624126"/>
            <a:ext cx="115824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119"/>
              </a:lnSpc>
            </a:pPr>
            <a:r>
              <a:rPr lang="ru-RU" sz="7200" spc="174" dirty="0">
                <a:solidFill>
                  <a:schemeClr val="tx1">
                    <a:lumMod val="65000"/>
                    <a:lumOff val="35000"/>
                  </a:schemeClr>
                </a:solidFill>
                <a:latin typeface="CAT Neuzeit"/>
              </a:rPr>
              <a:t>СПАСИБО ЗА ВНИМАНИЕ!</a:t>
            </a:r>
            <a:endParaRPr lang="en-US" sz="7200" spc="174" dirty="0">
              <a:solidFill>
                <a:schemeClr val="tx1">
                  <a:lumMod val="65000"/>
                  <a:lumOff val="35000"/>
                </a:schemeClr>
              </a:solidFill>
              <a:latin typeface="CAT Neuzeit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1971" y="679029"/>
            <a:ext cx="2668590" cy="29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5800" y="483943"/>
            <a:ext cx="16744895" cy="944012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188456" y="549077"/>
            <a:ext cx="12467604" cy="4291925"/>
            <a:chOff x="0" y="-92075"/>
            <a:chExt cx="16316762" cy="6946098"/>
          </a:xfrm>
        </p:grpSpPr>
        <p:sp>
          <p:nvSpPr>
            <p:cNvPr id="4" name="TextBox 4"/>
            <p:cNvSpPr txBox="1"/>
            <p:nvPr/>
          </p:nvSpPr>
          <p:spPr>
            <a:xfrm>
              <a:off x="0" y="-92075"/>
              <a:ext cx="16316762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 Bold"/>
                </a:rPr>
                <a:t>ПРОБЛЕМА: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42135"/>
              <a:ext cx="16316762" cy="5511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mo Bold Italics"/>
                </a:rPr>
                <a:t>В современном мире сложно найти безопасное и уютное онлайн-пространство для общения. Существующие социальные сети часто  ощущаются пользователями как шумные и неприятные среды.</a:t>
              </a:r>
              <a:endParaRPr lang="ru-RU" sz="3000" spc="30" dirty="0">
                <a:solidFill>
                  <a:srgbClr val="737373"/>
                </a:solidFill>
                <a:latin typeface="Arimo Bold Italics"/>
              </a:endParaRPr>
            </a:p>
            <a:p>
              <a:pPr algn="just">
                <a:lnSpc>
                  <a:spcPts val="4500"/>
                </a:lnSpc>
              </a:pPr>
              <a:r>
                <a:rPr lang="ru-RU" sz="3000" spc="30" dirty="0">
                  <a:solidFill>
                    <a:srgbClr val="737373"/>
                  </a:solidFill>
                  <a:latin typeface="Arimo Bold Italics"/>
                </a:rPr>
                <a:t> </a:t>
              </a:r>
              <a:endParaRPr lang="en-US" sz="3000" spc="30" dirty="0">
                <a:solidFill>
                  <a:srgbClr val="737373"/>
                </a:solidFill>
                <a:latin typeface="Arimo Bold Italics"/>
              </a:endParaRPr>
            </a:p>
            <a:p>
              <a:pPr algn="just">
                <a:lnSpc>
                  <a:spcPts val="4500"/>
                </a:lnSpc>
              </a:pPr>
              <a:endParaRPr lang="en-US" sz="3000" spc="30" dirty="0">
                <a:solidFill>
                  <a:srgbClr val="737373"/>
                </a:solidFill>
                <a:latin typeface="Arimo Bold Italic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19199" y="4914900"/>
            <a:ext cx="16040101" cy="3131484"/>
            <a:chOff x="0" y="64193"/>
            <a:chExt cx="16316762" cy="4581105"/>
          </a:xfrm>
        </p:grpSpPr>
        <p:sp>
          <p:nvSpPr>
            <p:cNvPr id="7" name="TextBox 7"/>
            <p:cNvSpPr txBox="1"/>
            <p:nvPr/>
          </p:nvSpPr>
          <p:spPr>
            <a:xfrm>
              <a:off x="0" y="64193"/>
              <a:ext cx="16316762" cy="1120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 Bold"/>
                </a:rPr>
                <a:t>ЦЕЛЕВАЯ АУДИТОРИЯ: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342137"/>
              <a:ext cx="16316762" cy="3303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Пользователи интернета, желающие легкого и приятного общения на интересные темы. Небольшие группы людей, желающие поделится с друг другом хорошими эмоциями.</a:t>
              </a:r>
              <a:endParaRPr lang="en-US" sz="3000" spc="30" dirty="0">
                <a:solidFill>
                  <a:srgbClr val="737373"/>
                </a:solidFill>
                <a:latin typeface="Clear Sans Regular Bold Italics"/>
              </a:endParaRPr>
            </a:p>
            <a:p>
              <a:pPr algn="just">
                <a:lnSpc>
                  <a:spcPts val="4500"/>
                </a:lnSpc>
              </a:pPr>
              <a:endParaRPr lang="en-US" sz="3000" spc="30" dirty="0">
                <a:solidFill>
                  <a:srgbClr val="737373"/>
                </a:solidFill>
                <a:latin typeface="Clear Sans Regular Bold Italics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158715" y="549077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72593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58715" y="1831794"/>
            <a:ext cx="3100585" cy="331170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057400" y="2095500"/>
            <a:ext cx="11506200" cy="5154424"/>
            <a:chOff x="0" y="-98425"/>
            <a:chExt cx="12595672" cy="6872565"/>
          </a:xfrm>
        </p:grpSpPr>
        <p:sp>
          <p:nvSpPr>
            <p:cNvPr id="5" name="TextBox 5"/>
            <p:cNvSpPr txBox="1"/>
            <p:nvPr/>
          </p:nvSpPr>
          <p:spPr>
            <a:xfrm>
              <a:off x="0" y="1463711"/>
              <a:ext cx="12589511" cy="5310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ru-RU" sz="3000" spc="3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В современном мире онлайн сообщества, где пользователи могут делиться своими моментами актуальны как никогда. Помимо этого наш сайт более удобен для пользователя, чем нынешние социальные сети с отсутствием анонимности и сложностью использования.</a:t>
              </a:r>
            </a:p>
            <a:p>
              <a:pPr algn="just">
                <a:lnSpc>
                  <a:spcPts val="4500"/>
                </a:lnSpc>
              </a:pPr>
              <a:endPara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8425"/>
              <a:ext cx="12595672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"/>
                </a:rPr>
                <a:t>АКТУАЛЬНОСТЬ ПРОЕКТА: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1772" y="511870"/>
            <a:ext cx="18309771" cy="4783586"/>
          </a:xfrm>
          <a:prstGeom prst="rect">
            <a:avLst/>
          </a:prstGeom>
          <a:solidFill>
            <a:srgbClr val="3488CC"/>
          </a:solidFill>
        </p:spPr>
      </p:sp>
      <p:sp>
        <p:nvSpPr>
          <p:cNvPr id="3" name="AutoShape 3"/>
          <p:cNvSpPr/>
          <p:nvPr/>
        </p:nvSpPr>
        <p:spPr>
          <a:xfrm>
            <a:off x="0" y="5524378"/>
            <a:ext cx="18288000" cy="4419722"/>
          </a:xfrm>
          <a:prstGeom prst="rect">
            <a:avLst/>
          </a:prstGeom>
          <a:solidFill>
            <a:srgbClr val="3488CC"/>
          </a:solidFill>
        </p:spPr>
      </p:sp>
      <p:grpSp>
        <p:nvGrpSpPr>
          <p:cNvPr id="4" name="Group 4"/>
          <p:cNvGrpSpPr/>
          <p:nvPr/>
        </p:nvGrpSpPr>
        <p:grpSpPr>
          <a:xfrm>
            <a:off x="838200" y="6147529"/>
            <a:ext cx="17108410" cy="3332573"/>
            <a:chOff x="-4709965" y="-98425"/>
            <a:chExt cx="18091303" cy="4470434"/>
          </a:xfrm>
        </p:grpSpPr>
        <p:sp>
          <p:nvSpPr>
            <p:cNvPr id="5" name="TextBox 5"/>
            <p:cNvSpPr txBox="1"/>
            <p:nvPr/>
          </p:nvSpPr>
          <p:spPr>
            <a:xfrm>
              <a:off x="-4709965" y="-98425"/>
              <a:ext cx="18056175" cy="11067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FFFFFF"/>
                  </a:solidFill>
                  <a:latin typeface="CAT Neuzeit"/>
                </a:rPr>
                <a:t>ФУНКЦИОНАЛ ПРОДУКТА: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4709965" y="1351661"/>
              <a:ext cx="18091303" cy="30203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14350" lvl="0" indent="-514350" algn="just">
                <a:lnSpc>
                  <a:spcPts val="4500"/>
                </a:lnSpc>
                <a:buAutoNum type="arabicPeriod"/>
              </a:pPr>
              <a:r>
                <a:rPr lang="ru-RU" sz="3000" spc="3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Регистрация и вход в учётную запись пользователя.</a:t>
              </a:r>
            </a:p>
            <a:p>
              <a:pPr marL="514350" lvl="0" indent="-514350" algn="just">
                <a:lnSpc>
                  <a:spcPts val="4500"/>
                </a:lnSpc>
                <a:buAutoNum type="arabicPeriod"/>
              </a:pPr>
              <a:r>
                <a:rPr lang="ru-RU" sz="3000" spc="3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Просмотр записей, содержащих текст, фото и аудио, их создание.</a:t>
              </a:r>
            </a:p>
            <a:p>
              <a:pPr marL="514350" lvl="0" indent="-514350" algn="just">
                <a:lnSpc>
                  <a:spcPts val="4500"/>
                </a:lnSpc>
                <a:buAutoNum type="arabicPeriod"/>
              </a:pPr>
              <a:r>
                <a:rPr lang="ru-RU" sz="3000" spc="3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Просмотр неопубликованных постов, их пропуск в общий канал или удаление.</a:t>
              </a:r>
            </a:p>
            <a:p>
              <a:pPr lvl="0" algn="just">
                <a:lnSpc>
                  <a:spcPts val="4500"/>
                </a:lnSpc>
              </a:pPr>
              <a:r>
                <a:rPr lang="ru-RU" sz="3000" spc="3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(Только для администратора)</a:t>
              </a:r>
              <a:endParaRPr lang="en-US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38200" y="847396"/>
            <a:ext cx="17678400" cy="2321778"/>
            <a:chOff x="0" y="-98425"/>
            <a:chExt cx="12745210" cy="2749822"/>
          </a:xfrm>
        </p:grpSpPr>
        <p:sp>
          <p:nvSpPr>
            <p:cNvPr id="8" name="TextBox 8"/>
            <p:cNvSpPr txBox="1"/>
            <p:nvPr/>
          </p:nvSpPr>
          <p:spPr>
            <a:xfrm>
              <a:off x="0" y="-98425"/>
              <a:ext cx="12745210" cy="1196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FFFFFF"/>
                  </a:solidFill>
                  <a:latin typeface="CAT Neuzeit"/>
                </a:rPr>
                <a:t>ЦЕЛЬ ПРО</a:t>
              </a:r>
              <a:r>
                <a:rPr lang="ru-RU" sz="5000" spc="250" dirty="0">
                  <a:solidFill>
                    <a:srgbClr val="FFFFFF"/>
                  </a:solidFill>
                  <a:latin typeface="CAT Neuzeit"/>
                </a:rPr>
                <a:t>Е</a:t>
              </a:r>
              <a:r>
                <a:rPr lang="en-US" sz="5000" spc="250" dirty="0">
                  <a:solidFill>
                    <a:srgbClr val="FFFFFF"/>
                  </a:solidFill>
                  <a:latin typeface="CAT Neuzeit"/>
                </a:rPr>
                <a:t>КТА: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51661"/>
              <a:ext cx="12334277" cy="12997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just">
                <a:lnSpc>
                  <a:spcPts val="4500"/>
                </a:lnSpc>
              </a:pPr>
              <a:r>
                <a:rPr lang="ru-RU" sz="3000" spc="30" dirty="0">
                  <a:solidFill>
                    <a:srgbClr val="FFFFFF"/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Создать свою версию сайта-</a:t>
              </a:r>
              <a:r>
                <a:rPr lang="ru-RU" sz="3000" spc="30" dirty="0" err="1">
                  <a:solidFill>
                    <a:srgbClr val="FFFFFF"/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паблика</a:t>
              </a:r>
              <a:r>
                <a:rPr lang="ru-RU" sz="3000" spc="30" dirty="0">
                  <a:solidFill>
                    <a:srgbClr val="FFFFFF"/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 с функциями регистрации и создания записей.</a:t>
              </a:r>
            </a:p>
            <a:p>
              <a:pPr marL="0" lvl="0" indent="0" algn="just">
                <a:lnSpc>
                  <a:spcPts val="4500"/>
                </a:lnSpc>
              </a:pPr>
              <a:r>
                <a:rPr lang="ru-RU" sz="3000" spc="30" dirty="0">
                  <a:solidFill>
                    <a:srgbClr val="FFFFFF"/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Обеспечить его защиту посредством поэтапного отбора записей.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0"/>
            <a:ext cx="8035123" cy="4152900"/>
          </a:xfrm>
          <a:prstGeom prst="rect">
            <a:avLst/>
          </a:prstGeom>
          <a:solidFill>
            <a:srgbClr val="3488CC"/>
          </a:solidFill>
        </p:spPr>
      </p:sp>
      <p:sp>
        <p:nvSpPr>
          <p:cNvPr id="3" name="TextBox 3"/>
          <p:cNvSpPr txBox="1"/>
          <p:nvPr/>
        </p:nvSpPr>
        <p:spPr>
          <a:xfrm>
            <a:off x="1627440" y="986314"/>
            <a:ext cx="6899596" cy="2005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97"/>
              </a:lnSpc>
            </a:pPr>
            <a:r>
              <a:rPr lang="en-US" sz="6075" spc="303" dirty="0">
                <a:solidFill>
                  <a:srgbClr val="FFFFFF"/>
                </a:solidFill>
                <a:latin typeface="CAT Neuzeit"/>
              </a:rPr>
              <a:t>ТЕХНИЧЕСКАЯ ЧАСТЬ: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598971"/>
            <a:ext cx="7498336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028700" y="4686192"/>
            <a:ext cx="12077700" cy="52587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Flask</a:t>
            </a:r>
          </a:p>
          <a:p>
            <a:r>
              <a:rPr lang="en-US" sz="3000" spc="3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SQLAlchemy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Pandas</a:t>
            </a:r>
            <a:endParaRPr lang="ru-RU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HTML/CSS</a:t>
            </a:r>
          </a:p>
          <a:p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Base64 (</a:t>
            </a: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для кодирования и декодирования данных изображений и аудиофайлов)</a:t>
            </a:r>
          </a:p>
          <a:p>
            <a:r>
              <a:rPr lang="en-US" sz="3000" spc="3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Css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r>
              <a:rPr lang="en-US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Html</a:t>
            </a:r>
          </a:p>
          <a:p>
            <a:r>
              <a:rPr lang="en-US" sz="3000" spc="3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Sqlite</a:t>
            </a: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algn="just">
              <a:lnSpc>
                <a:spcPts val="4500"/>
              </a:lnSpc>
            </a:pPr>
            <a:endParaRPr lang="en-US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marL="0" lvl="0" indent="0">
              <a:lnSpc>
                <a:spcPts val="4500"/>
              </a:lnSpc>
            </a:pPr>
            <a:endParaRPr lang="en-US" sz="3000" spc="30" dirty="0">
              <a:solidFill>
                <a:srgbClr val="737373"/>
              </a:solidFill>
              <a:latin typeface="Clear Sans Regular Itali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50506" y="371067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15299" y="0"/>
            <a:ext cx="15890810" cy="94110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772997" y="1138114"/>
            <a:ext cx="8657923" cy="166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spc="250" dirty="0">
                <a:solidFill>
                  <a:srgbClr val="1C2529"/>
                </a:solidFill>
                <a:latin typeface="CAT Neuzeit"/>
              </a:rPr>
              <a:t>ДЕМОНСТРАЦИЯ ПРОТОТИПА ПРОДУКТА: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5FA6C-E488-419E-9E39-E12085DFE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336"/>
          <a:stretch/>
        </p:blipFill>
        <p:spPr>
          <a:xfrm>
            <a:off x="1901995" y="2931688"/>
            <a:ext cx="8758988" cy="62171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967B02-EF87-4E55-9373-3E324BF18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52" r="63455" b="30383"/>
          <a:stretch/>
        </p:blipFill>
        <p:spPr>
          <a:xfrm>
            <a:off x="11657937" y="1438884"/>
            <a:ext cx="4021155" cy="46014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628038">
            <a:off x="13183067" y="-453437"/>
            <a:ext cx="2318555" cy="11122751"/>
          </a:xfrm>
          <a:custGeom>
            <a:avLst/>
            <a:gdLst>
              <a:gd name="connsiteX0" fmla="*/ 0 w 2729333"/>
              <a:gd name="connsiteY0" fmla="*/ 0 h 11122751"/>
              <a:gd name="connsiteX1" fmla="*/ 2729333 w 2729333"/>
              <a:gd name="connsiteY1" fmla="*/ 0 h 11122751"/>
              <a:gd name="connsiteX2" fmla="*/ 2729333 w 2729333"/>
              <a:gd name="connsiteY2" fmla="*/ 11122751 h 11122751"/>
              <a:gd name="connsiteX3" fmla="*/ 0 w 2729333"/>
              <a:gd name="connsiteY3" fmla="*/ 11122751 h 11122751"/>
              <a:gd name="connsiteX4" fmla="*/ 0 w 2729333"/>
              <a:gd name="connsiteY4" fmla="*/ 0 h 11122751"/>
              <a:gd name="connsiteX0" fmla="*/ 39728 w 2729333"/>
              <a:gd name="connsiteY0" fmla="*/ 550584 h 11122751"/>
              <a:gd name="connsiteX1" fmla="*/ 2729333 w 2729333"/>
              <a:gd name="connsiteY1" fmla="*/ 0 h 11122751"/>
              <a:gd name="connsiteX2" fmla="*/ 2729333 w 2729333"/>
              <a:gd name="connsiteY2" fmla="*/ 11122751 h 11122751"/>
              <a:gd name="connsiteX3" fmla="*/ 0 w 2729333"/>
              <a:gd name="connsiteY3" fmla="*/ 11122751 h 11122751"/>
              <a:gd name="connsiteX4" fmla="*/ 39728 w 2729333"/>
              <a:gd name="connsiteY4" fmla="*/ 550584 h 11122751"/>
              <a:gd name="connsiteX0" fmla="*/ 39728 w 2729333"/>
              <a:gd name="connsiteY0" fmla="*/ 550584 h 11122751"/>
              <a:gd name="connsiteX1" fmla="*/ 2729333 w 2729333"/>
              <a:gd name="connsiteY1" fmla="*/ 0 h 11122751"/>
              <a:gd name="connsiteX2" fmla="*/ 2665170 w 2729333"/>
              <a:gd name="connsiteY2" fmla="*/ 10607677 h 11122751"/>
              <a:gd name="connsiteX3" fmla="*/ 0 w 2729333"/>
              <a:gd name="connsiteY3" fmla="*/ 11122751 h 11122751"/>
              <a:gd name="connsiteX4" fmla="*/ 39728 w 2729333"/>
              <a:gd name="connsiteY4" fmla="*/ 550584 h 1112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333" h="11122751">
                <a:moveTo>
                  <a:pt x="39728" y="550584"/>
                </a:moveTo>
                <a:lnTo>
                  <a:pt x="2729333" y="0"/>
                </a:lnTo>
                <a:lnTo>
                  <a:pt x="2665170" y="10607677"/>
                </a:lnTo>
                <a:lnTo>
                  <a:pt x="0" y="11122751"/>
                </a:lnTo>
                <a:lnTo>
                  <a:pt x="39728" y="550584"/>
                </a:lnTo>
                <a:close/>
              </a:path>
            </a:pathLst>
          </a:custGeom>
          <a:solidFill>
            <a:srgbClr val="3488CC"/>
          </a:solidFill>
        </p:spPr>
      </p:sp>
      <p:sp>
        <p:nvSpPr>
          <p:cNvPr id="3" name="TextBox 3"/>
          <p:cNvSpPr txBox="1"/>
          <p:nvPr/>
        </p:nvSpPr>
        <p:spPr>
          <a:xfrm>
            <a:off x="1025434" y="266700"/>
            <a:ext cx="1059438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spc="250" dirty="0">
                <a:solidFill>
                  <a:srgbClr val="1C2529"/>
                </a:solidFill>
                <a:latin typeface="CAT Neuzeit"/>
              </a:rPr>
              <a:t>ЭТАПЫ РЕАЛИЗАЦИИ ПРОЕКТА: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31965" y="952500"/>
            <a:ext cx="10855235" cy="839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1.Создание идеи веб-приложения для размещения записей.</a:t>
            </a:r>
          </a:p>
          <a:p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2.Изучение требований и поиска подходящих инструментов (</a:t>
            </a:r>
            <a:r>
              <a:rPr lang="ru-RU" sz="3000" spc="3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Flask</a:t>
            </a: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, </a:t>
            </a:r>
            <a:r>
              <a:rPr lang="ru-RU" sz="3000" spc="3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SQLAlchemy</a:t>
            </a: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).</a:t>
            </a:r>
          </a:p>
          <a:p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3.Настройка базы данных для хранения записей (</a:t>
            </a:r>
            <a:r>
              <a:rPr lang="ru-RU" sz="3000" spc="3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SQLite</a:t>
            </a:r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).</a:t>
            </a:r>
          </a:p>
          <a:p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4.Разработка моделей данных (User, Post).</a:t>
            </a:r>
          </a:p>
          <a:p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5.Создание функционала регистрации и входа пользователей.</a:t>
            </a:r>
          </a:p>
          <a:p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6.Реализация возможности создания и отображения записей.</a:t>
            </a:r>
          </a:p>
          <a:p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7. Добавление отображение изображений и звуков в записях.</a:t>
            </a:r>
          </a:p>
          <a:p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8.Добавление функционала модерации записей администратором.</a:t>
            </a:r>
          </a:p>
          <a:p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9.Тестирование и отладка функционала приложения.</a:t>
            </a:r>
          </a:p>
          <a:p>
            <a:r>
              <a:rPr lang="ru-RU" sz="30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10. Презентация.</a:t>
            </a:r>
          </a:p>
          <a:p>
            <a:pPr algn="just">
              <a:lnSpc>
                <a:spcPts val="4800"/>
              </a:lnSpc>
            </a:pPr>
            <a:endParaRPr lang="ru-RU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56935" y="6975294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940703" y="1940703"/>
            <a:ext cx="10287000" cy="640559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88CC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029200" y="3314700"/>
            <a:ext cx="10013717" cy="307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19"/>
              </a:lnSpc>
            </a:pPr>
            <a:r>
              <a:rPr lang="ru-RU" sz="5000" spc="250" dirty="0">
                <a:solidFill>
                  <a:srgbClr val="1C2529"/>
                </a:solidFill>
                <a:latin typeface="CAT Neuzeit"/>
              </a:rPr>
              <a:t>ДЕМОНСТРАЦИЯ ПРОДУКТА</a:t>
            </a:r>
            <a:endParaRPr lang="en-US" sz="5000" spc="250" dirty="0">
              <a:solidFill>
                <a:srgbClr val="1C2529"/>
              </a:solidFill>
              <a:latin typeface="CAT Neuzeit"/>
            </a:endParaRPr>
          </a:p>
          <a:p>
            <a:pPr algn="r">
              <a:lnSpc>
                <a:spcPts val="8119"/>
              </a:lnSpc>
            </a:pPr>
            <a:endParaRPr lang="en-US" sz="5800" spc="174" dirty="0">
              <a:solidFill>
                <a:srgbClr val="1C2529"/>
              </a:solidFill>
              <a:latin typeface="CAT Neuzeit"/>
            </a:endParaRPr>
          </a:p>
          <a:p>
            <a:pPr algn="r">
              <a:lnSpc>
                <a:spcPts val="8119"/>
              </a:lnSpc>
            </a:pPr>
            <a:endParaRPr lang="en-US" sz="5800" spc="174" dirty="0">
              <a:solidFill>
                <a:srgbClr val="1C2529"/>
              </a:solidFill>
              <a:latin typeface="CAT Neuzeit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1971" y="679029"/>
            <a:ext cx="2668590" cy="29446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631694"/>
            <a:ext cx="15054176" cy="5303794"/>
          </a:xfrm>
          <a:prstGeom prst="rect">
            <a:avLst/>
          </a:prstGeom>
          <a:solidFill>
            <a:srgbClr val="3488CC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300631"/>
            <a:ext cx="9244827" cy="776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spc="250" dirty="0">
                <a:solidFill>
                  <a:srgbClr val="1C2529"/>
                </a:solidFill>
                <a:latin typeface="CAT Neuzeit"/>
              </a:rPr>
              <a:t>ПРЕИМУЩЕСТВА ПРОЕКТА: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2599" y="4686300"/>
            <a:ext cx="13263759" cy="39828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ru-RU" sz="3000" spc="30" dirty="0">
                <a:solidFill>
                  <a:srgbClr val="FFFFFF"/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Несмотря на большое  количество аналогов, наш проект отличается простотой использования, анонимностью, позволяет свободно выражать свое мнение. При этом, он защищает комфортную атмосферу в сообществе, отфильтровывая некорректный контент, посредством модерации. </a:t>
            </a:r>
          </a:p>
          <a:p>
            <a:pPr algn="just">
              <a:lnSpc>
                <a:spcPts val="4500"/>
              </a:lnSpc>
            </a:pPr>
            <a:endParaRPr lang="en-US" sz="3000" spc="30" dirty="0">
              <a:solidFill>
                <a:schemeClr val="tx2">
                  <a:lumMod val="20000"/>
                  <a:lumOff val="8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016359" y="705888"/>
            <a:ext cx="2739286" cy="29258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347</Words>
  <Application>Microsoft Office PowerPoint</Application>
  <PresentationFormat>Произвольный</PresentationFormat>
  <Paragraphs>47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Clear Sans Regular Italics</vt:lpstr>
      <vt:lpstr>Clear Sans Regular</vt:lpstr>
      <vt:lpstr>Arimo Bold Italics</vt:lpstr>
      <vt:lpstr>Clear Sans Regular Bold Italics</vt:lpstr>
      <vt:lpstr>CAT Neuzeit</vt:lpstr>
      <vt:lpstr>Calibri</vt:lpstr>
      <vt:lpstr>CAT Neuzeit Bold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 Цели Значки Широкий Презентация</dc:title>
  <dc:creator>Sevrugova-A-G</dc:creator>
  <cp:lastModifiedBy>Compaq</cp:lastModifiedBy>
  <cp:revision>43</cp:revision>
  <dcterms:created xsi:type="dcterms:W3CDTF">2006-08-16T00:00:00Z</dcterms:created>
  <dcterms:modified xsi:type="dcterms:W3CDTF">2024-05-27T07:22:55Z</dcterms:modified>
  <dc:identifier>DAEcGtBl2jI</dc:identifier>
</cp:coreProperties>
</file>