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58" r:id="rId4"/>
    <p:sldId id="273" r:id="rId5"/>
    <p:sldId id="262" r:id="rId6"/>
    <p:sldId id="276" r:id="rId7"/>
    <p:sldId id="277" r:id="rId8"/>
    <p:sldId id="278" r:id="rId9"/>
    <p:sldId id="279" r:id="rId10"/>
    <p:sldId id="283" r:id="rId11"/>
    <p:sldId id="268" r:id="rId12"/>
    <p:sldId id="260" r:id="rId13"/>
    <p:sldId id="286" r:id="rId14"/>
    <p:sldId id="263" r:id="rId15"/>
    <p:sldId id="287" r:id="rId16"/>
    <p:sldId id="288" r:id="rId17"/>
    <p:sldId id="289" r:id="rId18"/>
    <p:sldId id="264" r:id="rId19"/>
    <p:sldId id="265" r:id="rId20"/>
    <p:sldId id="290" r:id="rId21"/>
    <p:sldId id="291" r:id="rId22"/>
    <p:sldId id="266" r:id="rId23"/>
    <p:sldId id="267" r:id="rId24"/>
    <p:sldId id="293" r:id="rId25"/>
    <p:sldId id="292" r:id="rId26"/>
    <p:sldId id="272" r:id="rId27"/>
    <p:sldId id="284" r:id="rId28"/>
    <p:sldId id="295" r:id="rId29"/>
    <p:sldId id="29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CCB7E-3065-79BF-9995-3E5D3270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DF1CEE-07E0-5E1B-D14C-5EEADFFE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FE880-06F9-B4EC-BDC5-67D3F53D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8FD1C-C038-3BDB-5ECA-2CF756EA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C376E-7250-609E-C669-03434AE7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74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ED8F-676B-3504-DCA2-68C0F997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8060C9-A112-DF3D-37F0-8E395569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BC767-CAEE-4F97-902E-982B1435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66A0E4-EF6D-9A60-57CE-F31B2EC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FF587-8037-3E59-A91B-3639CFB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7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E85E5A-6DDB-E147-C1B7-D97CB705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E1E1EE-8429-86B4-0226-EDBBAF86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B476E-96B7-449D-2C60-1D9494EE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CE5ED-0EC5-65BF-C01D-45970F88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FC294-5673-E6CA-9EBD-D4C578F3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2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0EF3E-9050-EAF6-88E7-7F5E6ED4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866F2-29C1-FF29-10FD-8042A453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E7BF5-C7AE-8DA8-5B68-83366EB9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ED69A-B181-EBAE-329F-247043B3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092B9-6FCB-B94A-D0BA-27A12BBA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13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10F6-1FEB-FA1A-57BC-BAAB0D4E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31B8EB-7C0F-AD8C-FA98-0AF135D0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B8320-5885-0BCD-48A3-910904E9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C731E-5233-D8DC-FF39-654BD124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9088C-1BDB-77F7-478B-654CE72F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0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C52BE-FA8C-E903-CD32-CE7DFEED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24D3-F43B-5FFE-54A8-5C1871BD7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DBA8FB-D611-3FAD-7770-58A14159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5C7B83-E8F0-0F20-0774-D3A5A06A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51FEAF-5281-5E59-197A-748F23D6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E4EDDC-A569-EDDC-6334-61962DD8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9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F6A65-F374-84BB-4DAA-25BACC15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D78DB6-9934-7F89-1B5B-6AE8668F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CA75D6-DD39-BDE8-EF79-44F8E228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347D12-6CDF-8B3D-C363-3E47E6615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5A61CD-B0EE-55D9-054E-A0DA423D8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05AF8B-C9AC-9B57-7E5B-1C6C29DE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7F9B85-1131-A753-30A1-7FEDA564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BE8360-EA41-2499-D33A-B5C3028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6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AC34B-5CB9-76A8-346F-7243A267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A624CA-D0D0-967B-6508-D0E6791B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4F57EC-A82C-EC6D-1E66-BCFEE38A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1368F3-7436-F263-1156-EDF23238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9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205BA5-343A-199F-7E91-419D7EDD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AE2D1A-A377-ACDA-A230-79829493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D80F1-CEAC-59E6-F64C-20B876E6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5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8FA3-E2E3-1937-22F2-40DA45D2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B391E-E544-2511-C933-84164BB1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E0CBC-88EB-B135-9EFC-B03477B0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19FD16-1496-6A0E-004F-CE5DAC82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D30EED-AF51-405B-00D4-B658FBDB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182885-6402-5E02-3A24-C00239CA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88D27-75E4-0A78-631F-AEF8D7A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F92425-431D-A071-C6CF-ED536133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FE44CB-AF9D-E171-105D-FEC864907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67F294-A357-7C77-4350-037A1C53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848B2A-916E-C758-BF32-C47CB26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15E27F-5F17-D7D7-7FD7-91BDB492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02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558D8-E203-6211-4B4B-627EB938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3D1E22-2B5B-378D-39CD-C97ACCAE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94A15-B018-E0A6-011B-E5F12F5B0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E3BC-A63A-934E-B4CD-4909892F917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3E63C0-FF4C-43C7-DB04-376D4CB51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8EE6A-3E48-483D-05FC-277F7115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34C0-EC46-C944-B2F8-11FC4FDB4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02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2AD25-D19D-2722-EBA8-0B8D646B8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15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 рекомендательная модель для рекомендации следующей корзины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механизма внимания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4C5A6-B5F8-252C-A78E-0B5DA38F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942" y="4907756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Хыльма Матвей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b="0" i="0" u="none" strike="noStrike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Ананьева Марина Евгеньевна, Руководитель направления АО, «Тинькофф Банк»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2AFCD-C1CC-B821-605F-423D61A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84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существуют классы моделей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CCA084-A4EC-385D-942B-2D6B8A4A3120}"/>
              </a:ext>
            </a:extLst>
          </p:cNvPr>
          <p:cNvSpPr/>
          <p:nvPr/>
        </p:nvSpPr>
        <p:spPr>
          <a:xfrm>
            <a:off x="6096000" y="2120462"/>
            <a:ext cx="2617075" cy="2617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6CB89-30A8-0C56-9982-E14C30FFA0A8}"/>
              </a:ext>
            </a:extLst>
          </p:cNvPr>
          <p:cNvSpPr txBox="1"/>
          <p:nvPr/>
        </p:nvSpPr>
        <p:spPr>
          <a:xfrm>
            <a:off x="6589985" y="3149983"/>
            <a:ext cx="1723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9CB3C6F-B681-8A27-1BFF-EB1E9A129E8A}"/>
              </a:ext>
            </a:extLst>
          </p:cNvPr>
          <p:cNvSpPr/>
          <p:nvPr/>
        </p:nvSpPr>
        <p:spPr>
          <a:xfrm>
            <a:off x="2686707" y="2123090"/>
            <a:ext cx="2617075" cy="26170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7FDF2-06B7-DF4C-4B93-AA4FDBC82D8D}"/>
              </a:ext>
            </a:extLst>
          </p:cNvPr>
          <p:cNvSpPr txBox="1"/>
          <p:nvPr/>
        </p:nvSpPr>
        <p:spPr>
          <a:xfrm>
            <a:off x="3105149" y="3108461"/>
            <a:ext cx="178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18299B-8660-45E8-3886-617B13285AF6}"/>
              </a:ext>
            </a:extLst>
          </p:cNvPr>
          <p:cNvSpPr/>
          <p:nvPr/>
        </p:nvSpPr>
        <p:spPr>
          <a:xfrm>
            <a:off x="5037109" y="1300575"/>
            <a:ext cx="1325564" cy="13255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EF40A-B44A-6488-193E-69214D669AD1}"/>
              </a:ext>
            </a:extLst>
          </p:cNvPr>
          <p:cNvSpPr txBox="1"/>
          <p:nvPr/>
        </p:nvSpPr>
        <p:spPr>
          <a:xfrm>
            <a:off x="5098821" y="1488658"/>
            <a:ext cx="124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моделей, основанных на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эмбеддингах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47F26D8-0CF5-F92E-ACEA-A58D55B772A4}"/>
              </a:ext>
            </a:extLst>
          </p:cNvPr>
          <p:cNvSpPr/>
          <p:nvPr/>
        </p:nvSpPr>
        <p:spPr>
          <a:xfrm>
            <a:off x="5020081" y="4364340"/>
            <a:ext cx="1325564" cy="13255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CE18F-D7A9-5D8C-1002-40737C3EE091}"/>
              </a:ext>
            </a:extLst>
          </p:cNvPr>
          <p:cNvSpPr txBox="1"/>
          <p:nvPr/>
        </p:nvSpPr>
        <p:spPr>
          <a:xfrm>
            <a:off x="5076479" y="4723011"/>
            <a:ext cx="124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TopFreq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TopFreq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TopFreq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E9105C3-8A77-BA1A-3CFF-ED01EE42EB4C}"/>
              </a:ext>
            </a:extLst>
          </p:cNvPr>
          <p:cNvSpPr/>
          <p:nvPr/>
        </p:nvSpPr>
        <p:spPr>
          <a:xfrm>
            <a:off x="5864771" y="1858308"/>
            <a:ext cx="3079532" cy="3141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8A78AE6-159A-A8D6-51BA-6B91BA23ADD6}"/>
              </a:ext>
            </a:extLst>
          </p:cNvPr>
          <p:cNvSpPr/>
          <p:nvPr/>
        </p:nvSpPr>
        <p:spPr>
          <a:xfrm>
            <a:off x="2444968" y="1858308"/>
            <a:ext cx="3079532" cy="3141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75FED-CB8A-3D21-B821-E9C45BC77B95}"/>
              </a:ext>
            </a:extLst>
          </p:cNvPr>
          <p:cNvSpPr txBox="1"/>
          <p:nvPr/>
        </p:nvSpPr>
        <p:spPr>
          <a:xfrm>
            <a:off x="488074" y="2796040"/>
            <a:ext cx="17801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рекомендовать лишь те товары, которые уже встречались в истории покупок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03973-5026-D751-2EE4-AD1D69725335}"/>
              </a:ext>
            </a:extLst>
          </p:cNvPr>
          <p:cNvSpPr txBox="1"/>
          <p:nvPr/>
        </p:nvSpPr>
        <p:spPr>
          <a:xfrm>
            <a:off x="9084248" y="2626139"/>
            <a:ext cx="17801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выучить ложные зависимости, плохо ловят признаки, связанные с частотой</a:t>
            </a:r>
          </a:p>
        </p:txBody>
      </p:sp>
    </p:spTree>
    <p:extLst>
      <p:ext uri="{BB962C8B-B14F-4D97-AF65-F5344CB8AC3E}">
        <p14:creationId xmlns:p14="http://schemas.microsoft.com/office/powerpoint/2010/main" val="392817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23F3-830E-1CC6-DEFD-99FBD685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Выбранные метрики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5DAB04-1DE0-E0BB-C8BA-2C693DEA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029"/>
            <a:ext cx="2159000" cy="698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19C913-1190-CD43-E9C3-7B95D973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3870"/>
            <a:ext cx="3276600" cy="939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3A71E4-747E-01AC-A32E-44AFBE8C6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1011"/>
            <a:ext cx="2514600" cy="78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470878-095F-46C5-2492-2BC4836B26C6}"/>
              </a:ext>
            </a:extLst>
          </p:cNvPr>
          <p:cNvSpPr txBox="1"/>
          <p:nvPr/>
        </p:nvSpPr>
        <p:spPr>
          <a:xfrm>
            <a:off x="4368361" y="4543636"/>
            <a:ext cx="6635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Hit Ratio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пользователей, которым мы верно предсказали хотя бы один элемент следующей корзины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7D2DA-9752-81B3-08C3-8905E993AE8F}"/>
              </a:ext>
            </a:extLst>
          </p:cNvPr>
          <p:cNvSpPr txBox="1"/>
          <p:nvPr/>
        </p:nvSpPr>
        <p:spPr>
          <a:xfrm>
            <a:off x="4368361" y="3418895"/>
            <a:ext cx="6635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Discounted Cumulative Gain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ранжирования элементов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DCFA8-BC05-DF4C-0FC1-3C7BC99D474B}"/>
              </a:ext>
            </a:extLst>
          </p:cNvPr>
          <p:cNvSpPr txBox="1"/>
          <p:nvPr/>
        </p:nvSpPr>
        <p:spPr>
          <a:xfrm>
            <a:off x="4399892" y="2141754"/>
            <a:ext cx="6635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сколько элементов из следующей корзины модель действительно предсказала</a:t>
            </a:r>
          </a:p>
        </p:txBody>
      </p:sp>
    </p:spTree>
    <p:extLst>
      <p:ext uri="{BB962C8B-B14F-4D97-AF65-F5344CB8AC3E}">
        <p14:creationId xmlns:p14="http://schemas.microsoft.com/office/powerpoint/2010/main" val="284447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B113E-952E-99DC-E351-13D8E232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5618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09E716-7E28-4588-BF19-D6FC3B5B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8" y="1189945"/>
            <a:ext cx="8493485" cy="49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5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B113E-952E-99DC-E351-13D8E232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5618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09E716-7E28-4588-BF19-D6FC3B5B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8" y="1189945"/>
            <a:ext cx="8493485" cy="494620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DC5C24-DE11-6C2F-B8F5-6AA82917BD6F}"/>
              </a:ext>
            </a:extLst>
          </p:cNvPr>
          <p:cNvSpPr/>
          <p:nvPr/>
        </p:nvSpPr>
        <p:spPr>
          <a:xfrm>
            <a:off x="126125" y="2515508"/>
            <a:ext cx="9091447" cy="25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09C31A-488B-90A5-84FD-06B8CB6105DA}"/>
              </a:ext>
            </a:extLst>
          </p:cNvPr>
          <p:cNvSpPr/>
          <p:nvPr/>
        </p:nvSpPr>
        <p:spPr>
          <a:xfrm>
            <a:off x="126124" y="3615557"/>
            <a:ext cx="9091447" cy="25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5B7DAB-A1F2-40D7-DB14-EDD3251F85E0}"/>
              </a:ext>
            </a:extLst>
          </p:cNvPr>
          <p:cNvSpPr/>
          <p:nvPr/>
        </p:nvSpPr>
        <p:spPr>
          <a:xfrm>
            <a:off x="126124" y="4715606"/>
            <a:ext cx="9091447" cy="25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066B-9849-EEE6-BE28-AE611F3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архитектуры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9C6D44-7311-904C-670C-4E320BC7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79" y="1358244"/>
            <a:ext cx="51435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40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066B-9849-EEE6-BE28-AE611F3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архитектуры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9C6D44-7311-904C-670C-4E320BC7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79" y="1358244"/>
            <a:ext cx="5143500" cy="474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9A4A4-0EBC-E78B-69E4-484BC19EFB33}"/>
              </a:ext>
            </a:extLst>
          </p:cNvPr>
          <p:cNvSpPr txBox="1"/>
          <p:nvPr/>
        </p:nvSpPr>
        <p:spPr>
          <a:xfrm>
            <a:off x="8320252" y="4394630"/>
            <a:ext cx="342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исторических данных строится взвешенный граф для товаров, купленных пользователем.</a:t>
            </a:r>
          </a:p>
        </p:txBody>
      </p:sp>
      <p:sp>
        <p:nvSpPr>
          <p:cNvPr id="4" name="Открывающая фигурная скобка 3">
            <a:extLst>
              <a:ext uri="{FF2B5EF4-FFF2-40B4-BE49-F238E27FC236}">
                <a16:creationId xmlns:a16="http://schemas.microsoft.com/office/drawing/2014/main" id="{8151DD2D-C362-E95B-EFBA-6896078BC47E}"/>
              </a:ext>
            </a:extLst>
          </p:cNvPr>
          <p:cNvSpPr/>
          <p:nvPr/>
        </p:nvSpPr>
        <p:spPr>
          <a:xfrm>
            <a:off x="8036473" y="4151587"/>
            <a:ext cx="283779" cy="168641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82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066B-9849-EEE6-BE28-AE611F3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архитектуры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9C6D44-7311-904C-670C-4E320BC7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79" y="1358244"/>
            <a:ext cx="5143500" cy="4749800"/>
          </a:xfrm>
          <a:prstGeom prst="rect">
            <a:avLst/>
          </a:prstGeom>
        </p:spPr>
      </p:pic>
      <p:sp>
        <p:nvSpPr>
          <p:cNvPr id="3" name="Открывающая фигурная скобка 2">
            <a:extLst>
              <a:ext uri="{FF2B5EF4-FFF2-40B4-BE49-F238E27FC236}">
                <a16:creationId xmlns:a16="http://schemas.microsoft.com/office/drawing/2014/main" id="{7976F12B-A257-F7BB-3E27-3AE40D39E119}"/>
              </a:ext>
            </a:extLst>
          </p:cNvPr>
          <p:cNvSpPr/>
          <p:nvPr/>
        </p:nvSpPr>
        <p:spPr>
          <a:xfrm rot="10800000">
            <a:off x="3113687" y="2498553"/>
            <a:ext cx="283779" cy="224928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E6-5B8E-747A-EFF4-DD0214114302}"/>
              </a:ext>
            </a:extLst>
          </p:cNvPr>
          <p:cNvSpPr txBox="1"/>
          <p:nvPr/>
        </p:nvSpPr>
        <p:spPr>
          <a:xfrm>
            <a:off x="631933" y="2746030"/>
            <a:ext cx="255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 механизм внимания.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Старается поймать основные частотные паттерны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87859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28F80-8F69-75F9-CC17-C29A21E3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79" y="1358244"/>
            <a:ext cx="5143500" cy="4749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066B-9849-EEE6-BE28-AE611F3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архитектуры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ткрывающая фигурная скобка 2">
            <a:extLst>
              <a:ext uri="{FF2B5EF4-FFF2-40B4-BE49-F238E27FC236}">
                <a16:creationId xmlns:a16="http://schemas.microsoft.com/office/drawing/2014/main" id="{83E5A39F-9D45-EF54-3239-AB3057839626}"/>
              </a:ext>
            </a:extLst>
          </p:cNvPr>
          <p:cNvSpPr/>
          <p:nvPr/>
        </p:nvSpPr>
        <p:spPr>
          <a:xfrm>
            <a:off x="7983921" y="1987767"/>
            <a:ext cx="283779" cy="22329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732DB-6586-3DF5-2C0A-5A1058CC7A89}"/>
              </a:ext>
            </a:extLst>
          </p:cNvPr>
          <p:cNvSpPr txBox="1"/>
          <p:nvPr/>
        </p:nvSpPr>
        <p:spPr>
          <a:xfrm>
            <a:off x="8267700" y="2088583"/>
            <a:ext cx="3426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Складываем статическое и динамическое представления товаров.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Пытаемся выучить скрытые паттерны, которые являются общими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43594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4EE4B-2CFF-584B-70C5-182D4196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для улучшения качества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13554-571B-6546-CFFA-A97E7B8B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438" y="2250090"/>
            <a:ext cx="7645400" cy="355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003ED-37AB-31ED-DE0C-89C3553C9AE1}"/>
              </a:ext>
            </a:extLst>
          </p:cNvPr>
          <p:cNvSpPr txBox="1"/>
          <p:nvPr/>
        </p:nvSpPr>
        <p:spPr>
          <a:xfrm>
            <a:off x="838200" y="5915846"/>
            <a:ext cx="936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TiSASRec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учитывание временных интервалов между элементами </a:t>
            </a:r>
          </a:p>
        </p:txBody>
      </p:sp>
    </p:spTree>
    <p:extLst>
      <p:ext uri="{BB962C8B-B14F-4D97-AF65-F5344CB8AC3E}">
        <p14:creationId xmlns:p14="http://schemas.microsoft.com/office/powerpoint/2010/main" val="268387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D005-23A4-6273-E6A5-D7FF5B95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Обновленная архитектура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451C61-FD07-D7BB-CFB1-A75EE534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26" y="1456230"/>
            <a:ext cx="5143500" cy="4749800"/>
          </a:xfrm>
          <a:prstGeom prst="rect">
            <a:avLst/>
          </a:prstGeom>
        </p:spPr>
      </p:pic>
      <p:sp>
        <p:nvSpPr>
          <p:cNvPr id="6" name="Рамка 5">
            <a:extLst>
              <a:ext uri="{FF2B5EF4-FFF2-40B4-BE49-F238E27FC236}">
                <a16:creationId xmlns:a16="http://schemas.microsoft.com/office/drawing/2014/main" id="{2A41B52A-715C-F64D-29E1-DC3B03851CC3}"/>
              </a:ext>
            </a:extLst>
          </p:cNvPr>
          <p:cNvSpPr/>
          <p:nvPr/>
        </p:nvSpPr>
        <p:spPr>
          <a:xfrm>
            <a:off x="3174125" y="3397579"/>
            <a:ext cx="5283419" cy="630620"/>
          </a:xfrm>
          <a:prstGeom prst="fram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9744D-F795-90CC-2543-9594834CD1C8}"/>
              </a:ext>
            </a:extLst>
          </p:cNvPr>
          <p:cNvSpPr txBox="1"/>
          <p:nvPr/>
        </p:nvSpPr>
        <p:spPr>
          <a:xfrm>
            <a:off x="8479221" y="3528223"/>
            <a:ext cx="371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матрицы временных интервалов</a:t>
            </a:r>
          </a:p>
        </p:txBody>
      </p:sp>
    </p:spTree>
    <p:extLst>
      <p:ext uri="{BB962C8B-B14F-4D97-AF65-F5344CB8AC3E}">
        <p14:creationId xmlns:p14="http://schemas.microsoft.com/office/powerpoint/2010/main" val="239143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B4A95-5B15-CA08-D46C-857B4D3F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5D3EA-828F-8094-447B-AB83B66E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Теоретическое введение в область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задачи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Семейства моделей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существующих моделей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архитектуры выбранной модели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по улучшению качества рекомендаций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 качества рекомендаций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 дальнейшие планы</a:t>
            </a:r>
          </a:p>
        </p:txBody>
      </p:sp>
    </p:spTree>
    <p:extLst>
      <p:ext uri="{BB962C8B-B14F-4D97-AF65-F5344CB8AC3E}">
        <p14:creationId xmlns:p14="http://schemas.microsoft.com/office/powerpoint/2010/main" val="186160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D005-23A4-6273-E6A5-D7FF5B95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Обновленная архитектура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EEBA6A-4D86-4CCF-CE83-71D976A2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1" y="1222485"/>
            <a:ext cx="7772400" cy="20311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18B0B0-E555-42DC-B9C0-35961E18D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80" y="3625543"/>
            <a:ext cx="6164317" cy="17010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8C5CAF-0523-1DAB-A3B1-AADBC6E7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14" y="5326625"/>
            <a:ext cx="7772400" cy="1224535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F25793A-FE6E-C01B-0CC7-F27858DC6DF1}"/>
              </a:ext>
            </a:extLst>
          </p:cNvPr>
          <p:cNvCxnSpPr>
            <a:cxnSpLocks/>
          </p:cNvCxnSpPr>
          <p:nvPr/>
        </p:nvCxnSpPr>
        <p:spPr>
          <a:xfrm>
            <a:off x="9070427" y="1460276"/>
            <a:ext cx="0" cy="179332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4D3FFB4-70AC-8139-604E-D578D34E0A1A}"/>
              </a:ext>
            </a:extLst>
          </p:cNvPr>
          <p:cNvCxnSpPr>
            <a:cxnSpLocks/>
          </p:cNvCxnSpPr>
          <p:nvPr/>
        </p:nvCxnSpPr>
        <p:spPr>
          <a:xfrm>
            <a:off x="9070427" y="3851379"/>
            <a:ext cx="0" cy="26997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DBEF62-93B6-C97E-D0A9-76C93A4454EA}"/>
              </a:ext>
            </a:extLst>
          </p:cNvPr>
          <p:cNvSpPr txBox="1"/>
          <p:nvPr/>
        </p:nvSpPr>
        <p:spPr>
          <a:xfrm>
            <a:off x="9396249" y="1914876"/>
            <a:ext cx="175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версия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49E9EC-6983-11A1-7EE7-894911FC5AAA}"/>
              </a:ext>
            </a:extLst>
          </p:cNvPr>
          <p:cNvSpPr txBox="1"/>
          <p:nvPr/>
        </p:nvSpPr>
        <p:spPr>
          <a:xfrm>
            <a:off x="9396248" y="4554938"/>
            <a:ext cx="225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Обновленная версия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4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18B0B0-E555-42DC-B9C0-35961E18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80" y="3625543"/>
            <a:ext cx="6164317" cy="17010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D005-23A4-6273-E6A5-D7FF5B95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Обновленная архитектура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EEBA6A-4D86-4CCF-CE83-71D976A2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1" y="1222485"/>
            <a:ext cx="7772400" cy="20311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8C5CAF-0523-1DAB-A3B1-AADBC6E7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14" y="5326625"/>
            <a:ext cx="7772400" cy="1224535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F25793A-FE6E-C01B-0CC7-F27858DC6DF1}"/>
              </a:ext>
            </a:extLst>
          </p:cNvPr>
          <p:cNvCxnSpPr>
            <a:cxnSpLocks/>
          </p:cNvCxnSpPr>
          <p:nvPr/>
        </p:nvCxnSpPr>
        <p:spPr>
          <a:xfrm>
            <a:off x="9070427" y="1460276"/>
            <a:ext cx="0" cy="179332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4D3FFB4-70AC-8139-604E-D578D34E0A1A}"/>
              </a:ext>
            </a:extLst>
          </p:cNvPr>
          <p:cNvCxnSpPr>
            <a:cxnSpLocks/>
          </p:cNvCxnSpPr>
          <p:nvPr/>
        </p:nvCxnSpPr>
        <p:spPr>
          <a:xfrm>
            <a:off x="9070427" y="3851379"/>
            <a:ext cx="0" cy="26997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DBEF62-93B6-C97E-D0A9-76C93A4454EA}"/>
              </a:ext>
            </a:extLst>
          </p:cNvPr>
          <p:cNvSpPr txBox="1"/>
          <p:nvPr/>
        </p:nvSpPr>
        <p:spPr>
          <a:xfrm>
            <a:off x="9396249" y="1914876"/>
            <a:ext cx="175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версия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49E9EC-6983-11A1-7EE7-894911FC5AAA}"/>
              </a:ext>
            </a:extLst>
          </p:cNvPr>
          <p:cNvSpPr txBox="1"/>
          <p:nvPr/>
        </p:nvSpPr>
        <p:spPr>
          <a:xfrm>
            <a:off x="9396248" y="4554938"/>
            <a:ext cx="225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Обновленная версия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DA2B96-FAAF-DDB6-1850-FD72F0A01C78}"/>
              </a:ext>
            </a:extLst>
          </p:cNvPr>
          <p:cNvSpPr/>
          <p:nvPr/>
        </p:nvSpPr>
        <p:spPr>
          <a:xfrm>
            <a:off x="5703176" y="3941379"/>
            <a:ext cx="1706618" cy="44143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878294-3D1E-EB8E-2781-F0ADDFD6FDC2}"/>
              </a:ext>
            </a:extLst>
          </p:cNvPr>
          <p:cNvSpPr/>
          <p:nvPr/>
        </p:nvSpPr>
        <p:spPr>
          <a:xfrm>
            <a:off x="4154213" y="4657386"/>
            <a:ext cx="1332187" cy="44143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02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BB2F7-4341-E20D-68EC-E3E01E16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новой 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775C88-A8F7-8514-BACB-BF2B64D9B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78" y="1690688"/>
            <a:ext cx="8675103" cy="3165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5C126-E900-03B3-210A-D14EE5AE45FA}"/>
              </a:ext>
            </a:extLst>
          </p:cNvPr>
          <p:cNvSpPr txBox="1"/>
          <p:nvPr/>
        </p:nvSpPr>
        <p:spPr>
          <a:xfrm>
            <a:off x="543911" y="5872030"/>
            <a:ext cx="1072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желтым цветом выделены ситуации, когда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tiaDNNTSP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дает улучшения качества в сравнении с оригинальной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A64E8-C21D-6A23-2399-D2A0C7339100}"/>
              </a:ext>
            </a:extLst>
          </p:cNvPr>
          <p:cNvSpPr txBox="1"/>
          <p:nvPr/>
        </p:nvSpPr>
        <p:spPr>
          <a:xfrm>
            <a:off x="543912" y="5045201"/>
            <a:ext cx="580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модель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E48D8-1210-2AC3-EA58-C92BF11C08BB}"/>
              </a:ext>
            </a:extLst>
          </p:cNvPr>
          <p:cNvSpPr txBox="1"/>
          <p:nvPr/>
        </p:nvSpPr>
        <p:spPr>
          <a:xfrm>
            <a:off x="543911" y="5313747"/>
            <a:ext cx="106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tiaDNNTSP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новая версия модели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учитывающая информацию о временных интервалах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214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12C2F-1D7D-9028-E6DD-9E4D5862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 и дальнейшая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7F538-1740-2897-90A7-80F0C2D3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идея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 attention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метрики качества новой модели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Наблюдаем прирост качества рекомендации. </a:t>
            </a: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Величина прироста варьируется в зависимости от датасета, однако прирост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ndcg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на каждом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Вероятно модель лучше справляется с сортировкой товаров благодаря реализованной идее. </a:t>
            </a: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Дальнейшая работа: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влияние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их особенностей на работу модели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 архитектуру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tiaDNNTSP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ускорения времени работы</a:t>
            </a:r>
          </a:p>
          <a:p>
            <a:pPr marL="457200" lvl="1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2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19045-D485-12F8-0203-97CA274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7223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19190-5434-C46C-F1F3-07B48FD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086830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7FB8E-D245-A722-4EE1-398F133B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использующиеся в задаче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1B504-7B22-7FAB-B95D-36C6D972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942"/>
            <a:ext cx="10046894" cy="2614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2BA41D-E07E-3900-D9E6-19E2AD850DAE}"/>
              </a:ext>
            </a:extLst>
          </p:cNvPr>
          <p:cNvSpPr txBox="1"/>
          <p:nvPr/>
        </p:nvSpPr>
        <p:spPr>
          <a:xfrm>
            <a:off x="6474372" y="4823206"/>
            <a:ext cx="545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К/П: среднее количество корзин у пользователей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Т/К: среднее количество товаров в корзине</a:t>
            </a:r>
          </a:p>
        </p:txBody>
      </p:sp>
    </p:spTree>
    <p:extLst>
      <p:ext uri="{BB962C8B-B14F-4D97-AF65-F5344CB8AC3E}">
        <p14:creationId xmlns:p14="http://schemas.microsoft.com/office/powerpoint/2010/main" val="399641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BB2F7-4341-E20D-68EC-E3E01E16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новой модели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5C126-E900-03B3-210A-D14EE5AE45FA}"/>
              </a:ext>
            </a:extLst>
          </p:cNvPr>
          <p:cNvSpPr txBox="1"/>
          <p:nvPr/>
        </p:nvSpPr>
        <p:spPr>
          <a:xfrm>
            <a:off x="543911" y="5872030"/>
            <a:ext cx="1072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желтым цветом выделены ситуации, когда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tiaDNNTSP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дает улучшения качества в сравнении с оригинальной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AD02F5-BCBD-1A42-4210-918759CD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1345180"/>
            <a:ext cx="8773855" cy="43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D8E90-2F04-5C4F-9216-123CBCA7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60D5B2-244D-EF11-4071-94F424D1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01950"/>
            <a:ext cx="7620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43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066B-9849-EEE6-BE28-AE611F3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архитектуры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DNNTSP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9C6D44-7311-904C-670C-4E320BC7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79" y="1358244"/>
            <a:ext cx="5143500" cy="474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9A4A4-0EBC-E78B-69E4-484BC19EFB33}"/>
              </a:ext>
            </a:extLst>
          </p:cNvPr>
          <p:cNvSpPr txBox="1"/>
          <p:nvPr/>
        </p:nvSpPr>
        <p:spPr>
          <a:xfrm>
            <a:off x="8320252" y="3543926"/>
            <a:ext cx="3426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исторических данных строится взвешенный граф для товаров, купленных пользователем.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свертки информация о взаимодействиях товаров распространяется между элементами графа и обновляет представления товаров.</a:t>
            </a:r>
          </a:p>
        </p:txBody>
      </p:sp>
      <p:sp>
        <p:nvSpPr>
          <p:cNvPr id="4" name="Открывающая фигурная скобка 3">
            <a:extLst>
              <a:ext uri="{FF2B5EF4-FFF2-40B4-BE49-F238E27FC236}">
                <a16:creationId xmlns:a16="http://schemas.microsoft.com/office/drawing/2014/main" id="{8151DD2D-C362-E95B-EFBA-6896078BC47E}"/>
              </a:ext>
            </a:extLst>
          </p:cNvPr>
          <p:cNvSpPr/>
          <p:nvPr/>
        </p:nvSpPr>
        <p:spPr>
          <a:xfrm>
            <a:off x="8036473" y="3429000"/>
            <a:ext cx="283779" cy="309217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17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8FA7-51C2-C94F-56C5-8B006B8C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8BD51-9903-F8F1-060F-648FF9E7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улучшение качества работы существующей модели путем добавления в неё новой идеи.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современные подходы к рекомендации следующей корзины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Выдвинуть гипотезу по способу улучшения качества рекомендаций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выдвинутую гипотезу и сравнить качество новой модели с базовой моделью</a:t>
            </a:r>
          </a:p>
        </p:txBody>
      </p:sp>
    </p:spTree>
    <p:extLst>
      <p:ext uri="{BB962C8B-B14F-4D97-AF65-F5344CB8AC3E}">
        <p14:creationId xmlns:p14="http://schemas.microsoft.com/office/powerpoint/2010/main" val="96621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19045-D485-12F8-0203-97CA274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Теоретическое 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86936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2B88E-52EA-5258-CCA7-4261F298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2" y="126125"/>
            <a:ext cx="11059510" cy="12192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задача рекомендации следующей корзины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51815B-4894-4453-1576-3353E7C6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31" y="2121995"/>
            <a:ext cx="6832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5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2AFCD-C1CC-B821-605F-423D61A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существуют классы моделей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CCA084-A4EC-385D-942B-2D6B8A4A3120}"/>
              </a:ext>
            </a:extLst>
          </p:cNvPr>
          <p:cNvSpPr/>
          <p:nvPr/>
        </p:nvSpPr>
        <p:spPr>
          <a:xfrm>
            <a:off x="6096000" y="2120462"/>
            <a:ext cx="2617075" cy="2617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6CB89-30A8-0C56-9982-E14C30FFA0A8}"/>
              </a:ext>
            </a:extLst>
          </p:cNvPr>
          <p:cNvSpPr txBox="1"/>
          <p:nvPr/>
        </p:nvSpPr>
        <p:spPr>
          <a:xfrm>
            <a:off x="6589985" y="3149983"/>
            <a:ext cx="1723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9CB3C6F-B681-8A27-1BFF-EB1E9A129E8A}"/>
              </a:ext>
            </a:extLst>
          </p:cNvPr>
          <p:cNvSpPr/>
          <p:nvPr/>
        </p:nvSpPr>
        <p:spPr>
          <a:xfrm>
            <a:off x="2686707" y="2123090"/>
            <a:ext cx="2617075" cy="26170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7FDF2-06B7-DF4C-4B93-AA4FDBC82D8D}"/>
              </a:ext>
            </a:extLst>
          </p:cNvPr>
          <p:cNvSpPr txBox="1"/>
          <p:nvPr/>
        </p:nvSpPr>
        <p:spPr>
          <a:xfrm>
            <a:off x="3105149" y="3108461"/>
            <a:ext cx="178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</p:spTree>
    <p:extLst>
      <p:ext uri="{BB962C8B-B14F-4D97-AF65-F5344CB8AC3E}">
        <p14:creationId xmlns:p14="http://schemas.microsoft.com/office/powerpoint/2010/main" val="39210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2AFCD-C1CC-B821-605F-423D61A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существуют классы моделей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CCA084-A4EC-385D-942B-2D6B8A4A3120}"/>
              </a:ext>
            </a:extLst>
          </p:cNvPr>
          <p:cNvSpPr/>
          <p:nvPr/>
        </p:nvSpPr>
        <p:spPr>
          <a:xfrm>
            <a:off x="6096000" y="2120462"/>
            <a:ext cx="2617075" cy="2617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6CB89-30A8-0C56-9982-E14C30FFA0A8}"/>
              </a:ext>
            </a:extLst>
          </p:cNvPr>
          <p:cNvSpPr txBox="1"/>
          <p:nvPr/>
        </p:nvSpPr>
        <p:spPr>
          <a:xfrm>
            <a:off x="6589985" y="3149983"/>
            <a:ext cx="1723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9CB3C6F-B681-8A27-1BFF-EB1E9A129E8A}"/>
              </a:ext>
            </a:extLst>
          </p:cNvPr>
          <p:cNvSpPr/>
          <p:nvPr/>
        </p:nvSpPr>
        <p:spPr>
          <a:xfrm>
            <a:off x="2686707" y="2123090"/>
            <a:ext cx="2617075" cy="26170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7FDF2-06B7-DF4C-4B93-AA4FDBC82D8D}"/>
              </a:ext>
            </a:extLst>
          </p:cNvPr>
          <p:cNvSpPr txBox="1"/>
          <p:nvPr/>
        </p:nvSpPr>
        <p:spPr>
          <a:xfrm>
            <a:off x="3105149" y="3108461"/>
            <a:ext cx="178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18299B-8660-45E8-3886-617B13285AF6}"/>
              </a:ext>
            </a:extLst>
          </p:cNvPr>
          <p:cNvSpPr/>
          <p:nvPr/>
        </p:nvSpPr>
        <p:spPr>
          <a:xfrm>
            <a:off x="5037109" y="1300575"/>
            <a:ext cx="1325564" cy="13255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EF40A-B44A-6488-193E-69214D669AD1}"/>
              </a:ext>
            </a:extLst>
          </p:cNvPr>
          <p:cNvSpPr txBox="1"/>
          <p:nvPr/>
        </p:nvSpPr>
        <p:spPr>
          <a:xfrm>
            <a:off x="5098821" y="1488658"/>
            <a:ext cx="124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моделей, основанных на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эмбеддингах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4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2AFCD-C1CC-B821-605F-423D61A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существуют классы моделей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CCA084-A4EC-385D-942B-2D6B8A4A3120}"/>
              </a:ext>
            </a:extLst>
          </p:cNvPr>
          <p:cNvSpPr/>
          <p:nvPr/>
        </p:nvSpPr>
        <p:spPr>
          <a:xfrm>
            <a:off x="6096000" y="2120462"/>
            <a:ext cx="2617075" cy="2617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6CB89-30A8-0C56-9982-E14C30FFA0A8}"/>
              </a:ext>
            </a:extLst>
          </p:cNvPr>
          <p:cNvSpPr txBox="1"/>
          <p:nvPr/>
        </p:nvSpPr>
        <p:spPr>
          <a:xfrm>
            <a:off x="6589985" y="3149983"/>
            <a:ext cx="1723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9CB3C6F-B681-8A27-1BFF-EB1E9A129E8A}"/>
              </a:ext>
            </a:extLst>
          </p:cNvPr>
          <p:cNvSpPr/>
          <p:nvPr/>
        </p:nvSpPr>
        <p:spPr>
          <a:xfrm>
            <a:off x="2686707" y="2123090"/>
            <a:ext cx="2617075" cy="26170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7FDF2-06B7-DF4C-4B93-AA4FDBC82D8D}"/>
              </a:ext>
            </a:extLst>
          </p:cNvPr>
          <p:cNvSpPr txBox="1"/>
          <p:nvPr/>
        </p:nvSpPr>
        <p:spPr>
          <a:xfrm>
            <a:off x="3105149" y="3108461"/>
            <a:ext cx="178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18299B-8660-45E8-3886-617B13285AF6}"/>
              </a:ext>
            </a:extLst>
          </p:cNvPr>
          <p:cNvSpPr/>
          <p:nvPr/>
        </p:nvSpPr>
        <p:spPr>
          <a:xfrm>
            <a:off x="5037109" y="1300575"/>
            <a:ext cx="1325564" cy="13255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EF40A-B44A-6488-193E-69214D669AD1}"/>
              </a:ext>
            </a:extLst>
          </p:cNvPr>
          <p:cNvSpPr txBox="1"/>
          <p:nvPr/>
        </p:nvSpPr>
        <p:spPr>
          <a:xfrm>
            <a:off x="5098821" y="1488658"/>
            <a:ext cx="124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моделей, основанных на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эмбеддингах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47F26D8-0CF5-F92E-ACEA-A58D55B772A4}"/>
              </a:ext>
            </a:extLst>
          </p:cNvPr>
          <p:cNvSpPr/>
          <p:nvPr/>
        </p:nvSpPr>
        <p:spPr>
          <a:xfrm>
            <a:off x="5020081" y="4364340"/>
            <a:ext cx="1325564" cy="13255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CE18F-D7A9-5D8C-1002-40737C3EE091}"/>
              </a:ext>
            </a:extLst>
          </p:cNvPr>
          <p:cNvSpPr txBox="1"/>
          <p:nvPr/>
        </p:nvSpPr>
        <p:spPr>
          <a:xfrm>
            <a:off x="5076479" y="4723011"/>
            <a:ext cx="124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TopFreq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TopFreq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TopFreq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1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2AFCD-C1CC-B821-605F-423D61A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4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существуют классы моделей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CCA084-A4EC-385D-942B-2D6B8A4A3120}"/>
              </a:ext>
            </a:extLst>
          </p:cNvPr>
          <p:cNvSpPr/>
          <p:nvPr/>
        </p:nvSpPr>
        <p:spPr>
          <a:xfrm>
            <a:off x="6096000" y="2120462"/>
            <a:ext cx="2617075" cy="26170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6CB89-30A8-0C56-9982-E14C30FFA0A8}"/>
              </a:ext>
            </a:extLst>
          </p:cNvPr>
          <p:cNvSpPr txBox="1"/>
          <p:nvPr/>
        </p:nvSpPr>
        <p:spPr>
          <a:xfrm>
            <a:off x="6589985" y="3149983"/>
            <a:ext cx="1723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9CB3C6F-B681-8A27-1BFF-EB1E9A129E8A}"/>
              </a:ext>
            </a:extLst>
          </p:cNvPr>
          <p:cNvSpPr/>
          <p:nvPr/>
        </p:nvSpPr>
        <p:spPr>
          <a:xfrm>
            <a:off x="2686707" y="2123090"/>
            <a:ext cx="2617075" cy="26170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7FDF2-06B7-DF4C-4B93-AA4FDBC82D8D}"/>
              </a:ext>
            </a:extLst>
          </p:cNvPr>
          <p:cNvSpPr txBox="1"/>
          <p:nvPr/>
        </p:nvSpPr>
        <p:spPr>
          <a:xfrm>
            <a:off x="3105149" y="3108461"/>
            <a:ext cx="178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18299B-8660-45E8-3886-617B13285AF6}"/>
              </a:ext>
            </a:extLst>
          </p:cNvPr>
          <p:cNvSpPr/>
          <p:nvPr/>
        </p:nvSpPr>
        <p:spPr>
          <a:xfrm>
            <a:off x="5037109" y="1300575"/>
            <a:ext cx="1325564" cy="13255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EF40A-B44A-6488-193E-69214D669AD1}"/>
              </a:ext>
            </a:extLst>
          </p:cNvPr>
          <p:cNvSpPr txBox="1"/>
          <p:nvPr/>
        </p:nvSpPr>
        <p:spPr>
          <a:xfrm>
            <a:off x="5098821" y="1488658"/>
            <a:ext cx="124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моделей, основанных на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эмбеддингах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47F26D8-0CF5-F92E-ACEA-A58D55B772A4}"/>
              </a:ext>
            </a:extLst>
          </p:cNvPr>
          <p:cNvSpPr/>
          <p:nvPr/>
        </p:nvSpPr>
        <p:spPr>
          <a:xfrm>
            <a:off x="5020081" y="4364340"/>
            <a:ext cx="1325564" cy="13255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CE18F-D7A9-5D8C-1002-40737C3EE091}"/>
              </a:ext>
            </a:extLst>
          </p:cNvPr>
          <p:cNvSpPr txBox="1"/>
          <p:nvPr/>
        </p:nvSpPr>
        <p:spPr>
          <a:xfrm>
            <a:off x="5076479" y="4723011"/>
            <a:ext cx="124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TopFreq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TopFreq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TopFreq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E9105C3-8A77-BA1A-3CFF-ED01EE42EB4C}"/>
              </a:ext>
            </a:extLst>
          </p:cNvPr>
          <p:cNvSpPr/>
          <p:nvPr/>
        </p:nvSpPr>
        <p:spPr>
          <a:xfrm>
            <a:off x="5864771" y="1858308"/>
            <a:ext cx="3079532" cy="3141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8A78AE6-159A-A8D6-51BA-6B91BA23ADD6}"/>
              </a:ext>
            </a:extLst>
          </p:cNvPr>
          <p:cNvSpPr/>
          <p:nvPr/>
        </p:nvSpPr>
        <p:spPr>
          <a:xfrm>
            <a:off x="2444968" y="1858308"/>
            <a:ext cx="3079532" cy="3141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50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576</Words>
  <Application>Microsoft Macintosh PowerPoint</Application>
  <PresentationFormat>Широкоэкранный</PresentationFormat>
  <Paragraphs>103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Тема Office</vt:lpstr>
      <vt:lpstr>Графовая рекомендательная модель для рекомендации следующей корзины на основе механизма внимания</vt:lpstr>
      <vt:lpstr>План презентации</vt:lpstr>
      <vt:lpstr>Цель и задачи работы</vt:lpstr>
      <vt:lpstr>Теоретическое введение</vt:lpstr>
      <vt:lpstr>Что такое задача рекомендации следующей корзины</vt:lpstr>
      <vt:lpstr>Какие существуют классы моделей</vt:lpstr>
      <vt:lpstr>Какие существуют классы моделей</vt:lpstr>
      <vt:lpstr>Какие существуют классы моделей</vt:lpstr>
      <vt:lpstr>Какие существуют классы моделей</vt:lpstr>
      <vt:lpstr>Какие существуют классы моделей</vt:lpstr>
      <vt:lpstr>Выбранные метрики</vt:lpstr>
      <vt:lpstr>Существующие модели</vt:lpstr>
      <vt:lpstr>Существующие модели</vt:lpstr>
      <vt:lpstr>Краткое описание архитектуры DNNTSP</vt:lpstr>
      <vt:lpstr>Краткое описание архитектуры DNNTSP</vt:lpstr>
      <vt:lpstr>Краткое описание архитектуры DNNTSP</vt:lpstr>
      <vt:lpstr>Краткое описание архитектуры DNNTSP</vt:lpstr>
      <vt:lpstr>Идея для улучшения качества DNNTSP</vt:lpstr>
      <vt:lpstr>Обновленная архитектура DNNTSP</vt:lpstr>
      <vt:lpstr>Обновленная архитектура DNNTSP</vt:lpstr>
      <vt:lpstr>Обновленная архитектура DNNTSP</vt:lpstr>
      <vt:lpstr>Результаты работы новой модели</vt:lpstr>
      <vt:lpstr>Полученные результаты и дальнейшая работа</vt:lpstr>
      <vt:lpstr>Спасибо за внимание!</vt:lpstr>
      <vt:lpstr>Приложение</vt:lpstr>
      <vt:lpstr>Про датасеты, использующиеся в задаче</vt:lpstr>
      <vt:lpstr>Результаты работы новой модели</vt:lpstr>
      <vt:lpstr>Loss function</vt:lpstr>
      <vt:lpstr>Краткое описание архитектуры DNNTSP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Графовая рекомендательная модель для рекомендации следующей корзины</dc:title>
  <dc:creator>Хыльма Матвей Даниилович</dc:creator>
  <cp:lastModifiedBy>Хыльма Матвей Даниилович</cp:lastModifiedBy>
  <cp:revision>68</cp:revision>
  <dcterms:created xsi:type="dcterms:W3CDTF">2023-05-12T03:52:45Z</dcterms:created>
  <dcterms:modified xsi:type="dcterms:W3CDTF">2023-06-24T13:11:42Z</dcterms:modified>
</cp:coreProperties>
</file>