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2" r:id="rId3"/>
    <p:sldId id="264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294" userDrawn="1">
          <p15:clr>
            <a:srgbClr val="A4A3A4"/>
          </p15:clr>
        </p15:guide>
        <p15:guide id="4" orient="horz" pos="1933" userDrawn="1">
          <p15:clr>
            <a:srgbClr val="A4A3A4"/>
          </p15:clr>
        </p15:guide>
        <p15:guide id="5" orient="horz" pos="2614" userDrawn="1">
          <p15:clr>
            <a:srgbClr val="A4A3A4"/>
          </p15:clr>
        </p15:guide>
        <p15:guide id="6" orient="horz" pos="2954" userDrawn="1">
          <p15:clr>
            <a:srgbClr val="A4A3A4"/>
          </p15:clr>
        </p15:guide>
        <p15:guide id="7" orient="horz" pos="1593" userDrawn="1">
          <p15:clr>
            <a:srgbClr val="A4A3A4"/>
          </p15:clr>
        </p15:guide>
        <p15:guide id="8" orient="horz" pos="3634" userDrawn="1">
          <p15:clr>
            <a:srgbClr val="A4A3A4"/>
          </p15:clr>
        </p15:guide>
        <p15:guide id="9" orient="horz" pos="1230" userDrawn="1">
          <p15:clr>
            <a:srgbClr val="A4A3A4"/>
          </p15:clr>
        </p15:guide>
        <p15:guide id="10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792" y="174"/>
      </p:cViewPr>
      <p:guideLst>
        <p:guide orient="horz" pos="2273"/>
        <p:guide pos="3840"/>
        <p:guide orient="horz" pos="3294"/>
        <p:guide orient="horz" pos="1933"/>
        <p:guide orient="horz" pos="2614"/>
        <p:guide orient="horz" pos="2954"/>
        <p:guide orient="horz" pos="1593"/>
        <p:guide orient="horz" pos="3634"/>
        <p:guide orient="horz" pos="1230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ru-RU" sz="60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0E2AA51E-74C7-473F-AECB-3A96CCA59BE6}" type="datetime">
              <a:rPr lang="ru-RU" sz="1200" b="0" strike="noStrike" spc="-1">
                <a:solidFill>
                  <a:srgbClr val="8B8B8B"/>
                </a:solidFill>
                <a:latin typeface="Calibri"/>
              </a:rPr>
              <a:t>03.07.2019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EED8E68-AC34-4215-AD51-C11B6B02E678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 rot="223800">
            <a:off x="2974680" y="488355"/>
            <a:ext cx="9191520" cy="1008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6000" b="0" strike="noStrike" spc="-1" dirty="0">
                <a:solidFill>
                  <a:srgbClr val="0D2C40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 </a:t>
            </a:r>
            <a:r>
              <a:rPr lang="ru-RU" sz="6000" b="0" strike="noStrike" spc="-1" dirty="0" err="1" smtClean="0">
                <a:solidFill>
                  <a:srgbClr val="0D2C40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Development</a:t>
            </a:r>
            <a:r>
              <a:rPr lang="ru-RU" sz="6000" b="0" strike="noStrike" spc="-1" dirty="0" smtClean="0">
                <a:solidFill>
                  <a:srgbClr val="0D2C40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 </a:t>
            </a:r>
            <a:r>
              <a:rPr lang="ru-RU" sz="6000" b="0" strike="noStrike" spc="-1" dirty="0" err="1" smtClean="0">
                <a:solidFill>
                  <a:srgbClr val="0D2C40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Operations</a:t>
            </a:r>
            <a:endParaRPr lang="ru-RU" sz="6000" b="0" strike="noStrike" spc="-1" dirty="0">
              <a:solidFill>
                <a:srgbClr val="0D2C40"/>
              </a:solidFill>
              <a:latin typeface="Helvetica" panose="00000500000000000000" pitchFamily="50" charset="0"/>
              <a:ea typeface="Helvetica" panose="00000500000000000000" pitchFamily="50" charset="0"/>
            </a:endParaRPr>
          </a:p>
        </p:txBody>
      </p:sp>
      <p:pic>
        <p:nvPicPr>
          <p:cNvPr id="84" name="Рисунок 83"/>
          <p:cNvPicPr/>
          <p:nvPr/>
        </p:nvPicPr>
        <p:blipFill>
          <a:blip r:embed="rId2"/>
          <a:stretch/>
        </p:blipFill>
        <p:spPr>
          <a:xfrm>
            <a:off x="3762991" y="528498"/>
            <a:ext cx="12191400" cy="6857640"/>
          </a:xfrm>
          <a:prstGeom prst="rect">
            <a:avLst/>
          </a:prstGeom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747163" y="4912624"/>
            <a:ext cx="65416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 indent="-914400"/>
            <a:r>
              <a:rPr lang="ru-RU" sz="3000" spc="-1" dirty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Что такое  Visual Studio </a:t>
            </a:r>
            <a:r>
              <a:rPr lang="ru-RU" sz="3000" spc="-1" dirty="0" err="1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AppCenter</a:t>
            </a:r>
            <a:r>
              <a:rPr lang="ru-RU" sz="3000" spc="-1" dirty="0" smtClean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?</a:t>
            </a:r>
            <a:endParaRPr lang="ru-RU" sz="3000" spc="-1" dirty="0">
              <a:solidFill>
                <a:schemeClr val="bg1"/>
              </a:solidFill>
              <a:latin typeface="Helvetica" panose="00000500000000000000" pitchFamily="50" charset="0"/>
              <a:ea typeface="Helvetica" panose="00000500000000000000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26" y="4239719"/>
            <a:ext cx="5870713" cy="69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504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ru-RU" sz="3000" spc="-1" dirty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Условные роли в </a:t>
            </a:r>
            <a:r>
              <a:rPr lang="ru-RU" sz="3000" spc="-1" dirty="0" err="1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DevOps</a:t>
            </a:r>
            <a:endParaRPr lang="ru-RU" sz="3000" spc="-1" dirty="0">
              <a:solidFill>
                <a:schemeClr val="bg1"/>
              </a:solidFill>
              <a:latin typeface="Helvetica" panose="00000500000000000000" pitchFamily="50" charset="0"/>
              <a:ea typeface="Helvetica" panose="00000500000000000000" pitchFamily="5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81156" y="3153438"/>
            <a:ext cx="5221357" cy="69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504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ru-RU" sz="3000" spc="-1" dirty="0" smtClean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Основные области </a:t>
            </a:r>
            <a:r>
              <a:rPr lang="en-US" sz="3000" spc="-1" dirty="0" smtClean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DevOps</a:t>
            </a:r>
            <a:endParaRPr lang="ru-RU" sz="3000" spc="-1" dirty="0">
              <a:solidFill>
                <a:schemeClr val="bg1"/>
              </a:solidFill>
              <a:latin typeface="Helvetica" panose="00000500000000000000" pitchFamily="50" charset="0"/>
              <a:ea typeface="Helvetica" panose="00000500000000000000" pitchFamily="50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39203" y="2609197"/>
            <a:ext cx="3849981" cy="69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504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ru-RU" sz="3000" spc="-1" dirty="0" smtClean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Что такое</a:t>
            </a:r>
            <a:r>
              <a:rPr lang="ru-RU" sz="3000" spc="-1" dirty="0" smtClean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 </a:t>
            </a:r>
            <a:r>
              <a:rPr lang="ru-RU" sz="3000" spc="-1" dirty="0" err="1" smtClean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DevOps</a:t>
            </a:r>
            <a:r>
              <a:rPr lang="en-US" sz="3000" spc="-1" dirty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?</a:t>
            </a:r>
            <a:endParaRPr lang="ru-RU" sz="3000" spc="-1" dirty="0">
              <a:solidFill>
                <a:schemeClr val="bg1"/>
              </a:solidFill>
              <a:latin typeface="Helvetica" panose="00000500000000000000" pitchFamily="50" charset="0"/>
              <a:ea typeface="Helvetica" panose="00000500000000000000" pitchFamily="5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32889" y="3685376"/>
            <a:ext cx="5870713" cy="69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504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ru-RU" sz="3000" spc="-1" dirty="0" smtClean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История </a:t>
            </a:r>
            <a:r>
              <a:rPr lang="ru-RU" sz="3000" spc="-1" dirty="0" err="1" smtClean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DevOps</a:t>
            </a:r>
            <a:endParaRPr lang="ru-RU" sz="3000" spc="-1" dirty="0">
              <a:solidFill>
                <a:schemeClr val="bg1"/>
              </a:solidFill>
              <a:latin typeface="Helvetica" panose="00000500000000000000" pitchFamily="50" charset="0"/>
              <a:ea typeface="Helvetica" panose="00000500000000000000" pitchFamily="50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 rot="223800">
            <a:off x="2974680" y="475067"/>
            <a:ext cx="9191520" cy="10080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6000" spc="-1" dirty="0" smtClean="0">
                <a:solidFill>
                  <a:srgbClr val="0D2C40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Что такое </a:t>
            </a:r>
            <a:r>
              <a:rPr lang="en-US" sz="6000" spc="-1" dirty="0" smtClean="0">
                <a:solidFill>
                  <a:srgbClr val="0D2C40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DevOps?</a:t>
            </a:r>
            <a:endParaRPr lang="ru-RU" sz="6000" spc="-1" dirty="0">
              <a:solidFill>
                <a:srgbClr val="0D2C40"/>
              </a:solidFill>
              <a:latin typeface="Helvetica" panose="00000500000000000000" pitchFamily="50" charset="0"/>
              <a:ea typeface="Helvetica" panose="00000500000000000000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26" y="4369259"/>
            <a:ext cx="103992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spc="-1" dirty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к разработке и ИТ, в пяти основных областях</a:t>
            </a:r>
            <a:endParaRPr lang="ru-RU" sz="3000" spc="-1" dirty="0">
              <a:solidFill>
                <a:schemeClr val="bg1"/>
              </a:solidFill>
              <a:latin typeface="Helvetica" panose="00000500000000000000" pitchFamily="50" charset="0"/>
              <a:ea typeface="Helvetica" panose="00000500000000000000" pitchFamily="50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32035" y="3832582"/>
            <a:ext cx="103572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spc="-1" dirty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процессы и технологии, которые имеют отношение</a:t>
            </a:r>
            <a:endParaRPr lang="ru-RU" sz="3000" spc="-1" dirty="0">
              <a:solidFill>
                <a:schemeClr val="bg1"/>
              </a:solidFill>
              <a:latin typeface="Helvetica" panose="00000500000000000000" pitchFamily="50" charset="0"/>
              <a:ea typeface="Helvetica" panose="00000500000000000000" pitchFamily="5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81156" y="3314728"/>
            <a:ext cx="103080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spc="-1" dirty="0" err="1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DevOps</a:t>
            </a:r>
            <a:r>
              <a:rPr lang="ru-RU" sz="3000" spc="-1" dirty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 — это методика, объединяющая специалистов</a:t>
            </a:r>
            <a:r>
              <a:rPr lang="ru-RU" sz="3000" spc="-1" dirty="0" smtClean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,</a:t>
            </a:r>
            <a:endParaRPr lang="ru-RU" sz="3000" spc="-1" dirty="0">
              <a:solidFill>
                <a:schemeClr val="bg1"/>
              </a:solidFill>
              <a:latin typeface="Helvetica" panose="00000500000000000000" pitchFamily="50" charset="0"/>
              <a:ea typeface="Helvetica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40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 rot="223800">
            <a:off x="2989194" y="649236"/>
            <a:ext cx="9191520" cy="10080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marL="0" lvl="2" indent="-50400" algn="ctr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ru-RU" sz="6000" spc="-1" dirty="0" smtClean="0">
                <a:solidFill>
                  <a:srgbClr val="0D2C40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Основные области</a:t>
            </a:r>
            <a:endParaRPr lang="ru-RU" sz="6000" spc="-1" dirty="0">
              <a:solidFill>
                <a:srgbClr val="0D2C40"/>
              </a:solidFill>
              <a:latin typeface="Helvetica" panose="00000500000000000000" pitchFamily="50" charset="0"/>
              <a:ea typeface="Helvetica" panose="00000500000000000000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47163" y="4903099"/>
            <a:ext cx="10442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spc="-1" dirty="0" smtClean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Мониторинг </a:t>
            </a:r>
            <a:r>
              <a:rPr lang="ru-RU" sz="3000" spc="-1" dirty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и эксплуатация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90026" y="4369259"/>
            <a:ext cx="103992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spc="-1" dirty="0" smtClean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Развертывание</a:t>
            </a:r>
            <a:endParaRPr lang="ru-RU" sz="3000" spc="-1" dirty="0">
              <a:solidFill>
                <a:schemeClr val="bg1"/>
              </a:solidFill>
              <a:latin typeface="Helvetica" panose="00000500000000000000" pitchFamily="50" charset="0"/>
              <a:ea typeface="Helvetica" panose="00000500000000000000" pitchFamily="50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32035" y="3832582"/>
            <a:ext cx="103572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spc="-1" dirty="0" smtClean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Сборка </a:t>
            </a:r>
            <a:r>
              <a:rPr lang="ru-RU" sz="3000" spc="-1" dirty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и тестирование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81156" y="3314728"/>
            <a:ext cx="103080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spc="-1" dirty="0" smtClean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Разработка</a:t>
            </a:r>
            <a:endParaRPr lang="ru-RU" sz="3000" spc="-1" dirty="0">
              <a:solidFill>
                <a:schemeClr val="bg1"/>
              </a:solidFill>
              <a:latin typeface="Helvetica" panose="00000500000000000000" pitchFamily="50" charset="0"/>
              <a:ea typeface="Helvetica" panose="00000500000000000000" pitchFamily="50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45553" y="2738737"/>
            <a:ext cx="102464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spc="-1" dirty="0" smtClean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Планирование </a:t>
            </a:r>
            <a:r>
              <a:rPr lang="ru-RU" sz="3000" spc="-1" dirty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и отслеживание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0378" y="1527153"/>
            <a:ext cx="10161622" cy="69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50400">
              <a:lnSpc>
                <a:spcPct val="150000"/>
              </a:lnSpc>
              <a:buClr>
                <a:srgbClr val="000000"/>
              </a:buClr>
              <a:buSzPct val="45000"/>
            </a:pPr>
            <a:endParaRPr lang="ru-RU" sz="3000" spc="-1" dirty="0">
              <a:solidFill>
                <a:schemeClr val="bg1"/>
              </a:solidFill>
              <a:latin typeface="Helvetica" panose="00000500000000000000" pitchFamily="50" charset="0"/>
              <a:ea typeface="Helvetica" panose="00000500000000000000" pitchFamily="5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90345" y="2070256"/>
            <a:ext cx="10676783" cy="69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50400">
              <a:lnSpc>
                <a:spcPct val="150000"/>
              </a:lnSpc>
              <a:buClr>
                <a:srgbClr val="000000"/>
              </a:buClr>
              <a:buSzPct val="45000"/>
            </a:pPr>
            <a:endParaRPr lang="ru-RU" sz="3000" spc="-1" dirty="0">
              <a:solidFill>
                <a:schemeClr val="bg1"/>
              </a:solidFill>
              <a:latin typeface="Helvetica" panose="00000500000000000000" pitchFamily="50" charset="0"/>
              <a:ea typeface="Helvetica" panose="00000500000000000000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58263" y="5995955"/>
            <a:ext cx="95834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914400"/>
            <a:endParaRPr lang="ru-RU" sz="3000" spc="-1" dirty="0">
              <a:solidFill>
                <a:schemeClr val="bg1"/>
              </a:solidFill>
              <a:latin typeface="Helvetica" panose="00000500000000000000" pitchFamily="50" charset="0"/>
              <a:ea typeface="Helvetica" panose="00000500000000000000" pitchFamily="50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02713" y="5454657"/>
            <a:ext cx="95390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914400"/>
            <a:endParaRPr lang="ru-RU" sz="3000" spc="-1" dirty="0">
              <a:solidFill>
                <a:schemeClr val="bg1"/>
              </a:solidFill>
              <a:latin typeface="Helvetica" panose="00000500000000000000" pitchFamily="50" charset="0"/>
              <a:ea typeface="Helvetica" panose="00000500000000000000" pitchFamily="50" charset="0"/>
            </a:endParaRPr>
          </a:p>
        </p:txBody>
      </p:sp>
      <p:pic>
        <p:nvPicPr>
          <p:cNvPr id="15" name="Picture 2" descr="http://tivasys.com/wp-content/uploads/2017/05/devops-digram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59" y="2127860"/>
            <a:ext cx="3963441" cy="396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25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 rot="223800">
            <a:off x="2974680" y="489579"/>
            <a:ext cx="9191520" cy="1008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marL="0" lvl="2" algn="ctr">
              <a:lnSpc>
                <a:spcPct val="90000"/>
              </a:lnSpc>
            </a:pPr>
            <a:r>
              <a:rPr lang="ru-RU" sz="6000" spc="-1" dirty="0" smtClean="0">
                <a:solidFill>
                  <a:srgbClr val="0D2C40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История </a:t>
            </a:r>
            <a:r>
              <a:rPr lang="en-US" sz="6000" spc="-1" dirty="0" smtClean="0">
                <a:solidFill>
                  <a:srgbClr val="0D2C40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DevOps</a:t>
            </a:r>
            <a:endParaRPr lang="ru-RU" sz="6000" spc="-1" dirty="0">
              <a:solidFill>
                <a:srgbClr val="0D2C40"/>
              </a:solidFill>
              <a:latin typeface="Helvetica" panose="00000500000000000000" pitchFamily="50" charset="0"/>
              <a:ea typeface="Helvetica" panose="00000500000000000000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83663" y="5454187"/>
            <a:ext cx="10442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914400"/>
            <a:r>
              <a:rPr lang="ru-RU" sz="3000" spc="-1" dirty="0" smtClean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тяжело понять в чем ошибки на </a:t>
            </a:r>
            <a:r>
              <a:rPr lang="ru-RU" sz="3000" spc="-1" dirty="0" err="1" smtClean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продакшене</a:t>
            </a:r>
            <a:r>
              <a:rPr lang="ru-RU" sz="3000" spc="-1" dirty="0" smtClean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. </a:t>
            </a:r>
            <a:endParaRPr lang="ru-RU" sz="3000" spc="-1" dirty="0">
              <a:solidFill>
                <a:schemeClr val="bg1"/>
              </a:solidFill>
              <a:latin typeface="Helvetica" panose="00000500000000000000" pitchFamily="50" charset="0"/>
              <a:ea typeface="Helvetica" panose="00000500000000000000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26526" y="4781282"/>
            <a:ext cx="10399227" cy="69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504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ru-RU" sz="3000" spc="-1" dirty="0" smtClean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Релизы несли очень много изменений, поэтому было</a:t>
            </a:r>
            <a:endParaRPr lang="ru-RU" sz="3000" spc="-1" dirty="0">
              <a:solidFill>
                <a:schemeClr val="bg1"/>
              </a:solidFill>
              <a:latin typeface="Helvetica" panose="00000500000000000000" pitchFamily="50" charset="0"/>
              <a:ea typeface="Helvetica" panose="00000500000000000000" pitchFamily="50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68535" y="4244605"/>
            <a:ext cx="10357218" cy="69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504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ru-RU" sz="3000" spc="-1" dirty="0" smtClean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Из-за проблем могли сильно задерживаться релизы.</a:t>
            </a:r>
            <a:endParaRPr lang="ru-RU" sz="3000" spc="-1" dirty="0">
              <a:solidFill>
                <a:schemeClr val="bg1"/>
              </a:solidFill>
              <a:latin typeface="Helvetica" panose="00000500000000000000" pitchFamily="50" charset="0"/>
              <a:ea typeface="Helvetica" panose="00000500000000000000" pitchFamily="5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17656" y="3726751"/>
            <a:ext cx="1030809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504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ru-RU" sz="3000" spc="-1" dirty="0" smtClean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команд </a:t>
            </a:r>
            <a:r>
              <a:rPr lang="ru-RU" sz="3000" spc="-1" dirty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разработки и </a:t>
            </a:r>
            <a:r>
              <a:rPr lang="ru-RU" sz="3000" spc="-1" dirty="0" smtClean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эксплуатации.</a:t>
            </a:r>
            <a:endParaRPr lang="ru-RU" sz="3000" spc="-1" dirty="0">
              <a:solidFill>
                <a:schemeClr val="bg1"/>
              </a:solidFill>
              <a:latin typeface="Helvetica" panose="00000500000000000000" pitchFamily="50" charset="0"/>
              <a:ea typeface="Helvetica" panose="00000500000000000000" pitchFamily="50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82053" y="3150760"/>
            <a:ext cx="102464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504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ru-RU" sz="3000" spc="-1" dirty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р</a:t>
            </a:r>
            <a:r>
              <a:rPr lang="ru-RU" sz="3000" spc="-1" dirty="0" smtClean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ешить накопившиеся проблемы </a:t>
            </a:r>
            <a:r>
              <a:rPr lang="ru-RU" sz="3000" spc="-1" dirty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во взаимодействиях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66878" y="2068716"/>
            <a:ext cx="1016162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504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US" sz="3000" spc="-1" dirty="0" smtClean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DevOps != </a:t>
            </a:r>
            <a:r>
              <a:rPr lang="ru-RU" sz="3000" spc="-1" dirty="0" smtClean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профессия. </a:t>
            </a:r>
            <a:r>
              <a:rPr lang="en-US" sz="3000" spc="-1" dirty="0" smtClean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DevOps </a:t>
            </a:r>
            <a:r>
              <a:rPr lang="ru-RU" sz="3000" spc="-1" dirty="0" smtClean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= культура.</a:t>
            </a:r>
            <a:endParaRPr lang="ru-RU" sz="3000" spc="-1" dirty="0">
              <a:solidFill>
                <a:schemeClr val="bg1"/>
              </a:solidFill>
              <a:latin typeface="Helvetica" panose="00000500000000000000" pitchFamily="50" charset="0"/>
              <a:ea typeface="Helvetica" panose="00000500000000000000" pitchFamily="5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26845" y="2611819"/>
            <a:ext cx="1067678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504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ru-RU" sz="3000" spc="-1" dirty="0" smtClean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Понятие </a:t>
            </a:r>
            <a:r>
              <a:rPr lang="en-US" sz="3000" spc="-1" dirty="0" smtClean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DevOps </a:t>
            </a:r>
            <a:r>
              <a:rPr lang="ru-RU" sz="3000" spc="-1" dirty="0" smtClean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возникло в 2008 г. и было призвано</a:t>
            </a:r>
            <a:endParaRPr lang="ru-RU" sz="3000" spc="-1" dirty="0">
              <a:solidFill>
                <a:schemeClr val="bg1"/>
              </a:solidFill>
              <a:latin typeface="Helvetica" panose="00000500000000000000" pitchFamily="50" charset="0"/>
              <a:ea typeface="Helvetica" panose="00000500000000000000" pitchFamily="50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39213" y="5996220"/>
            <a:ext cx="95390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914400"/>
            <a:r>
              <a:rPr lang="en-US" sz="3000" spc="-1" dirty="0" smtClean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DevOps </a:t>
            </a:r>
            <a:r>
              <a:rPr lang="ru-RU" sz="3000" spc="-1" dirty="0" smtClean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был признан решить эти проблемы.</a:t>
            </a:r>
            <a:endParaRPr lang="ru-RU" sz="3000" spc="-1" dirty="0">
              <a:solidFill>
                <a:schemeClr val="bg1"/>
              </a:solidFill>
              <a:latin typeface="Helvetica" panose="00000500000000000000" pitchFamily="50" charset="0"/>
              <a:ea typeface="Helvetica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2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 rot="223800">
            <a:off x="2974680" y="489579"/>
            <a:ext cx="9191520" cy="1008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marL="0" lvl="2" algn="ctr">
              <a:lnSpc>
                <a:spcPct val="90000"/>
              </a:lnSpc>
            </a:pPr>
            <a:r>
              <a:rPr lang="ru-RU" sz="6000" spc="-1" dirty="0">
                <a:solidFill>
                  <a:srgbClr val="0D2C40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История </a:t>
            </a:r>
            <a:r>
              <a:rPr lang="en-US" sz="6000" spc="-1" dirty="0">
                <a:solidFill>
                  <a:srgbClr val="0D2C40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DevOps</a:t>
            </a:r>
            <a:endParaRPr lang="ru-RU" sz="6000" spc="-1" dirty="0">
              <a:solidFill>
                <a:srgbClr val="0D2C40"/>
              </a:solidFill>
              <a:latin typeface="Helvetica" panose="00000500000000000000" pitchFamily="50" charset="0"/>
              <a:ea typeface="Helvetica" panose="00000500000000000000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26" y="4239719"/>
            <a:ext cx="10399227" cy="69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504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ru-RU" sz="3000" spc="-1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Уменьшение количества времени на восстановления </a:t>
            </a:r>
            <a:endParaRPr lang="ru-RU" sz="3000" spc="-1" dirty="0">
              <a:solidFill>
                <a:schemeClr val="bg1"/>
              </a:solidFill>
              <a:latin typeface="Helvetica" panose="00000500000000000000" pitchFamily="50" charset="0"/>
              <a:ea typeface="Helvetica" panose="00000500000000000000" pitchFamily="50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32035" y="3703042"/>
            <a:ext cx="10357218" cy="69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504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ru-RU" sz="3000" spc="-1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Сокращение времени выполнения исправлений</a:t>
            </a:r>
            <a:endParaRPr lang="ru-RU" sz="3000" spc="-1" dirty="0">
              <a:solidFill>
                <a:schemeClr val="bg1"/>
              </a:solidFill>
              <a:latin typeface="Helvetica" panose="00000500000000000000" pitchFamily="50" charset="0"/>
              <a:ea typeface="Helvetica" panose="00000500000000000000" pitchFamily="5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81156" y="3185188"/>
            <a:ext cx="10308097" cy="69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504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ru-RU" sz="3000" spc="-1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Снижение частоты отказов новых релизов</a:t>
            </a:r>
            <a:endParaRPr lang="ru-RU" sz="3000" spc="-1" dirty="0">
              <a:solidFill>
                <a:schemeClr val="bg1"/>
              </a:solidFill>
              <a:latin typeface="Helvetica" panose="00000500000000000000" pitchFamily="50" charset="0"/>
              <a:ea typeface="Helvetica" panose="00000500000000000000" pitchFamily="50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45553" y="2609197"/>
            <a:ext cx="10246447" cy="69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504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ru-RU" sz="3000" spc="-1" dirty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Сокращение времени для выхода на рынок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9950" y="2081818"/>
            <a:ext cx="10246447" cy="69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504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ru-RU" sz="3000" spc="-1" dirty="0" smtClean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Цели:</a:t>
            </a:r>
            <a:endParaRPr lang="ru-RU" sz="3000" spc="-1" dirty="0">
              <a:solidFill>
                <a:schemeClr val="bg1"/>
              </a:solidFill>
              <a:latin typeface="Helvetica" panose="00000500000000000000" pitchFamily="50" charset="0"/>
              <a:ea typeface="Helvetica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90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 rot="223800">
            <a:off x="2642331" y="668575"/>
            <a:ext cx="10004334" cy="10080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marL="0" lvl="2" indent="-50400" algn="ctr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ru-RU" sz="6000" spc="-1" dirty="0" smtClean="0">
                <a:solidFill>
                  <a:srgbClr val="0D2C40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Роли </a:t>
            </a:r>
            <a:r>
              <a:rPr lang="ru-RU" sz="6000" spc="-1" dirty="0">
                <a:solidFill>
                  <a:srgbClr val="0D2C40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в </a:t>
            </a:r>
            <a:r>
              <a:rPr lang="ru-RU" sz="6000" spc="-1" dirty="0" err="1">
                <a:solidFill>
                  <a:srgbClr val="0D2C40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DevOps</a:t>
            </a:r>
            <a:endParaRPr lang="ru-RU" sz="6000" spc="-1" dirty="0">
              <a:solidFill>
                <a:srgbClr val="0D2C40"/>
              </a:solidFill>
              <a:latin typeface="Helvetica" panose="00000500000000000000" pitchFamily="50" charset="0"/>
              <a:ea typeface="Helvetica" panose="00000500000000000000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26" y="4239719"/>
            <a:ext cx="10399227" cy="69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504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US" sz="3000" spc="-1" dirty="0" smtClean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Security </a:t>
            </a:r>
            <a:r>
              <a:rPr lang="en-US" sz="3000" spc="-1" dirty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Engineer</a:t>
            </a:r>
            <a:endParaRPr lang="ru-RU" sz="3000" spc="-1" dirty="0">
              <a:solidFill>
                <a:schemeClr val="bg1"/>
              </a:solidFill>
              <a:latin typeface="Helvetica" panose="00000500000000000000" pitchFamily="50" charset="0"/>
              <a:ea typeface="Helvetica" panose="00000500000000000000" pitchFamily="50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32035" y="3703042"/>
            <a:ext cx="10357218" cy="69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504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US" sz="3000" spc="-1" dirty="0" smtClean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Automation </a:t>
            </a:r>
            <a:r>
              <a:rPr lang="en-US" sz="3000" spc="-1" dirty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Engineer</a:t>
            </a:r>
            <a:endParaRPr lang="ru-RU" sz="3000" spc="-1" dirty="0">
              <a:solidFill>
                <a:schemeClr val="bg1"/>
              </a:solidFill>
              <a:latin typeface="Helvetica" panose="00000500000000000000" pitchFamily="50" charset="0"/>
              <a:ea typeface="Helvetica" panose="00000500000000000000" pitchFamily="5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81156" y="3185188"/>
            <a:ext cx="1030809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504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US" sz="3000" spc="-1" dirty="0" smtClean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Release </a:t>
            </a:r>
            <a:r>
              <a:rPr lang="en-US" sz="3000" spc="-1" dirty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Engineer</a:t>
            </a:r>
            <a:endParaRPr lang="ru-RU" sz="3000" spc="-1" dirty="0">
              <a:solidFill>
                <a:schemeClr val="bg1"/>
              </a:solidFill>
              <a:latin typeface="Helvetica" panose="00000500000000000000" pitchFamily="50" charset="0"/>
              <a:ea typeface="Helvetica" panose="00000500000000000000" pitchFamily="50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45553" y="2609197"/>
            <a:ext cx="102464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504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US" sz="3000" spc="-1" dirty="0" smtClean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Build </a:t>
            </a:r>
            <a:r>
              <a:rPr lang="en-US" sz="3000" spc="-1" dirty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Engineer </a:t>
            </a:r>
            <a:endParaRPr lang="ru-RU" sz="3000" spc="-1" dirty="0">
              <a:solidFill>
                <a:schemeClr val="bg1"/>
              </a:solidFill>
              <a:latin typeface="Helvetica" panose="00000500000000000000" pitchFamily="50" charset="0"/>
              <a:ea typeface="Helvetica" panose="00000500000000000000" pitchFamily="50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0748">
            <a:off x="4550909" y="1572406"/>
            <a:ext cx="85725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6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 rot="223800">
            <a:off x="2974680" y="489579"/>
            <a:ext cx="9191520" cy="1008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marL="0" lvl="2" algn="ctr">
              <a:lnSpc>
                <a:spcPct val="90000"/>
              </a:lnSpc>
            </a:pPr>
            <a:r>
              <a:rPr lang="en-US" sz="6000" spc="-1" dirty="0" err="1" smtClean="0">
                <a:solidFill>
                  <a:srgbClr val="0D2C40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AppCenter</a:t>
            </a:r>
            <a:endParaRPr lang="ru-RU" sz="6000" spc="-1" dirty="0">
              <a:solidFill>
                <a:srgbClr val="0D2C40"/>
              </a:solidFill>
              <a:latin typeface="Helvetica" panose="00000500000000000000" pitchFamily="50" charset="0"/>
              <a:ea typeface="Helvetica" panose="00000500000000000000" pitchFamily="50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701" y="4927600"/>
            <a:ext cx="2396913" cy="19304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198" y="4782744"/>
            <a:ext cx="3391797" cy="190695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796" y="3134442"/>
            <a:ext cx="4310895" cy="242369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713" y="2992442"/>
            <a:ext cx="3847419" cy="2163117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396" y="1873142"/>
            <a:ext cx="3216172" cy="1808214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503" y="1360119"/>
            <a:ext cx="3178629" cy="1787106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792" y="3393895"/>
            <a:ext cx="4224426" cy="237508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997" y="1517575"/>
            <a:ext cx="3472221" cy="195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 rot="223800">
            <a:off x="2974680" y="489579"/>
            <a:ext cx="9191520" cy="1008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marL="0" lvl="2" algn="ctr">
              <a:lnSpc>
                <a:spcPct val="90000"/>
              </a:lnSpc>
            </a:pPr>
            <a:r>
              <a:rPr lang="ru-RU" sz="6000" spc="-1" dirty="0" smtClean="0">
                <a:solidFill>
                  <a:srgbClr val="0D2C40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Материалы</a:t>
            </a:r>
            <a:endParaRPr lang="ru-RU" sz="6000" spc="-1" dirty="0">
              <a:solidFill>
                <a:srgbClr val="0D2C40"/>
              </a:solidFill>
              <a:latin typeface="Helvetica" panose="00000500000000000000" pitchFamily="50" charset="0"/>
              <a:ea typeface="Helvetica" panose="00000500000000000000" pitchFamily="50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23633" y="4234502"/>
            <a:ext cx="10246447" cy="69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504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US" sz="3000" spc="-1" dirty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https://azure.microsoft.com/ru-ru/overview/devops/</a:t>
            </a:r>
            <a:endParaRPr lang="ru-RU" sz="3000" spc="-1" dirty="0">
              <a:solidFill>
                <a:schemeClr val="bg1"/>
              </a:solidFill>
              <a:latin typeface="Helvetica" panose="00000500000000000000" pitchFamily="50" charset="0"/>
              <a:ea typeface="Helvetica" panose="00000500000000000000" pitchFamily="5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8458" y="3152458"/>
            <a:ext cx="10161622" cy="69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504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US" sz="3000" spc="-1" dirty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https://tproger.ru/curriculum/devops/</a:t>
            </a:r>
            <a:endParaRPr lang="ru-RU" sz="3000" spc="-1" dirty="0">
              <a:solidFill>
                <a:schemeClr val="bg1"/>
              </a:solidFill>
              <a:latin typeface="Helvetica" panose="00000500000000000000" pitchFamily="50" charset="0"/>
              <a:ea typeface="Helvetica" panose="00000500000000000000" pitchFamily="5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68425" y="3695561"/>
            <a:ext cx="10676783" cy="69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50400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US" sz="3000" spc="-1" dirty="0">
                <a:solidFill>
                  <a:schemeClr val="bg1"/>
                </a:solidFill>
                <a:latin typeface="Helvetica" panose="00000500000000000000" pitchFamily="50" charset="0"/>
                <a:ea typeface="Helvetica" panose="00000500000000000000" pitchFamily="50" charset="0"/>
              </a:rPr>
              <a:t>https://ru.wikipedia.org/wiki/DevOps</a:t>
            </a:r>
            <a:endParaRPr lang="ru-RU" sz="3000" spc="-1" dirty="0">
              <a:solidFill>
                <a:schemeClr val="bg1"/>
              </a:solidFill>
              <a:latin typeface="Helvetica" panose="00000500000000000000" pitchFamily="50" charset="0"/>
              <a:ea typeface="Helvetica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89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3811</TotalTime>
  <Words>161</Words>
  <Application>Microsoft Office PowerPoint</Application>
  <PresentationFormat>Широкоэкранный</PresentationFormat>
  <Paragraphs>41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DejaVu Sans</vt:lpstr>
      <vt:lpstr>Helvetica</vt:lpstr>
      <vt:lpstr>Symbol</vt:lpstr>
      <vt:lpstr>Times New Roman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Матвей Плохов</cp:lastModifiedBy>
  <cp:revision>67</cp:revision>
  <dcterms:created xsi:type="dcterms:W3CDTF">2012-07-30T23:42:41Z</dcterms:created>
  <dcterms:modified xsi:type="dcterms:W3CDTF">2019-07-03T16:57:55Z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