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3433425" cy="7556500"/>
  <p:notesSz cx="10693400" cy="75565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42" y="254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9305" y="671690"/>
            <a:ext cx="9559660" cy="3526367"/>
          </a:xfrm>
        </p:spPr>
        <p:txBody>
          <a:bodyPr anchor="b">
            <a:normAutofit/>
          </a:bodyPr>
          <a:lstStyle>
            <a:lvl1pPr algn="ctr">
              <a:defRPr sz="5289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305" y="4282017"/>
            <a:ext cx="9559660" cy="2099028"/>
          </a:xfrm>
        </p:spPr>
        <p:txBody>
          <a:bodyPr anchor="t">
            <a:normAutofit/>
          </a:bodyPr>
          <a:lstStyle>
            <a:lvl1pPr marL="0" indent="0" algn="ctr">
              <a:buNone/>
              <a:defRPr sz="231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4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6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5" y="5214916"/>
            <a:ext cx="10914658" cy="624461"/>
          </a:xfrm>
        </p:spPr>
        <p:txBody>
          <a:bodyPr anchor="b">
            <a:normAutofit/>
          </a:bodyPr>
          <a:lstStyle>
            <a:lvl1pPr algn="l">
              <a:defRPr sz="264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1182" y="1027049"/>
            <a:ext cx="9063534" cy="348733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43" indent="0">
              <a:buNone/>
              <a:defRPr sz="1763"/>
            </a:lvl2pPr>
            <a:lvl3pPr marL="1007486" indent="0">
              <a:buNone/>
              <a:defRPr sz="1763"/>
            </a:lvl3pPr>
            <a:lvl4pPr marL="1511229" indent="0">
              <a:buNone/>
              <a:defRPr sz="1763"/>
            </a:lvl4pPr>
            <a:lvl5pPr marL="2014972" indent="0">
              <a:buNone/>
              <a:defRPr sz="1763"/>
            </a:lvl5pPr>
            <a:lvl6pPr marL="2518715" indent="0">
              <a:buNone/>
              <a:defRPr sz="1763"/>
            </a:lvl6pPr>
            <a:lvl7pPr marL="3022458" indent="0">
              <a:buNone/>
              <a:defRPr sz="1763"/>
            </a:lvl7pPr>
            <a:lvl8pPr marL="3526201" indent="0">
              <a:buNone/>
              <a:defRPr sz="1763"/>
            </a:lvl8pPr>
            <a:lvl9pPr marL="4029944" indent="0">
              <a:buNone/>
              <a:defRPr sz="176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635" y="5839378"/>
            <a:ext cx="10914658" cy="543997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71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4" y="671691"/>
            <a:ext cx="10914657" cy="3442404"/>
          </a:xfrm>
        </p:spPr>
        <p:txBody>
          <a:bodyPr anchor="ctr">
            <a:normAutofit/>
          </a:bodyPr>
          <a:lstStyle>
            <a:lvl1pPr algn="l">
              <a:defRPr sz="3526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3" y="4785783"/>
            <a:ext cx="10914658" cy="159526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4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4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21798" y="866963"/>
            <a:ext cx="671671" cy="644337"/>
          </a:xfrm>
          <a:prstGeom prst="rect">
            <a:avLst/>
          </a:prstGeom>
        </p:spPr>
        <p:txBody>
          <a:bodyPr vert="horz" lIns="100751" tIns="50375" rIns="100751" bIns="50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4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00621" y="3022600"/>
            <a:ext cx="671671" cy="644337"/>
          </a:xfrm>
          <a:prstGeom prst="rect">
            <a:avLst/>
          </a:prstGeom>
        </p:spPr>
        <p:txBody>
          <a:bodyPr vert="horz" lIns="100751" tIns="50375" rIns="100751" bIns="50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4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71" y="671690"/>
            <a:ext cx="10242984" cy="3022599"/>
          </a:xfrm>
        </p:spPr>
        <p:txBody>
          <a:bodyPr anchor="ctr">
            <a:normAutofit/>
          </a:bodyPr>
          <a:lstStyle>
            <a:lvl1pPr algn="l">
              <a:defRPr sz="3526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45346" y="3694289"/>
            <a:ext cx="9739235" cy="41980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3743" indent="0">
              <a:buFontTx/>
              <a:buNone/>
              <a:defRPr/>
            </a:lvl2pPr>
            <a:lvl3pPr marL="1007486" indent="0">
              <a:buFontTx/>
              <a:buNone/>
              <a:defRPr/>
            </a:lvl3pPr>
            <a:lvl4pPr marL="1511229" indent="0">
              <a:buFontTx/>
              <a:buNone/>
              <a:defRPr/>
            </a:lvl4pPr>
            <a:lvl5pPr marL="2014972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3" y="4785783"/>
            <a:ext cx="10914658" cy="15952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20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4" y="3645566"/>
            <a:ext cx="10914658" cy="1618400"/>
          </a:xfrm>
        </p:spPr>
        <p:txBody>
          <a:bodyPr anchor="b">
            <a:normAutofit/>
          </a:bodyPr>
          <a:lstStyle>
            <a:lvl1pPr algn="l">
              <a:defRPr sz="3526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2" y="5263966"/>
            <a:ext cx="10914659" cy="9480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0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9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21798" y="866963"/>
            <a:ext cx="671671" cy="644337"/>
          </a:xfrm>
          <a:prstGeom prst="rect">
            <a:avLst/>
          </a:prstGeom>
        </p:spPr>
        <p:txBody>
          <a:bodyPr vert="horz" lIns="100751" tIns="50375" rIns="100751" bIns="50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4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00621" y="3022600"/>
            <a:ext cx="671671" cy="644337"/>
          </a:xfrm>
          <a:prstGeom prst="rect">
            <a:avLst/>
          </a:prstGeom>
        </p:spPr>
        <p:txBody>
          <a:bodyPr vert="horz" lIns="100751" tIns="50375" rIns="100751" bIns="50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4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71" y="671690"/>
            <a:ext cx="10242984" cy="3022599"/>
          </a:xfrm>
        </p:spPr>
        <p:txBody>
          <a:bodyPr anchor="ctr">
            <a:normAutofit/>
          </a:bodyPr>
          <a:lstStyle>
            <a:lvl1pPr algn="l">
              <a:defRPr sz="3526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7634" y="4282017"/>
            <a:ext cx="10914658" cy="97954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44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3" y="5261563"/>
            <a:ext cx="10914658" cy="1119481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4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7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4" y="671690"/>
            <a:ext cx="10914657" cy="3022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7634" y="3862211"/>
            <a:ext cx="10914658" cy="92357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5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3" y="4785783"/>
            <a:ext cx="10914658" cy="1595261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4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3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7635" y="671689"/>
            <a:ext cx="10914656" cy="209902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40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6697" y="671688"/>
            <a:ext cx="2435595" cy="57093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634" y="671689"/>
            <a:ext cx="8311932" cy="5709356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43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2630" y="900772"/>
            <a:ext cx="10128167" cy="318998"/>
          </a:xfrm>
        </p:spPr>
        <p:txBody>
          <a:bodyPr lIns="0" tIns="0" rIns="0" bIns="0"/>
          <a:lstStyle>
            <a:lvl1pPr>
              <a:defRPr sz="2073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89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2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306" y="3645566"/>
            <a:ext cx="9571315" cy="1618400"/>
          </a:xfrm>
        </p:spPr>
        <p:txBody>
          <a:bodyPr anchor="b"/>
          <a:lstStyle>
            <a:lvl1pPr algn="r">
              <a:defRPr sz="4407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305" y="5263966"/>
            <a:ext cx="9571316" cy="948033"/>
          </a:xfrm>
        </p:spPr>
        <p:txBody>
          <a:bodyPr anchor="t">
            <a:normAutofit/>
          </a:bodyPr>
          <a:lstStyle>
            <a:lvl1pPr marL="0" indent="0" algn="r">
              <a:buNone/>
              <a:defRPr sz="220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503743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3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634" y="2938638"/>
            <a:ext cx="5373370" cy="3442407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922" y="2938639"/>
            <a:ext cx="5373370" cy="3442406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5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14" y="2929310"/>
            <a:ext cx="5056189" cy="634955"/>
          </a:xfrm>
        </p:spPr>
        <p:txBody>
          <a:bodyPr anchor="b">
            <a:noAutofit/>
          </a:bodyPr>
          <a:lstStyle>
            <a:lvl1pPr marL="0" indent="0">
              <a:buNone/>
              <a:defRPr sz="3085" b="0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634" y="3573595"/>
            <a:ext cx="5373370" cy="2807449"/>
          </a:xfrm>
        </p:spPr>
        <p:txBody>
          <a:bodyPr anchor="t"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9192" y="2938639"/>
            <a:ext cx="5073101" cy="634955"/>
          </a:xfrm>
        </p:spPr>
        <p:txBody>
          <a:bodyPr anchor="b">
            <a:noAutofit/>
          </a:bodyPr>
          <a:lstStyle>
            <a:lvl1pPr marL="0" indent="0">
              <a:buNone/>
              <a:defRPr sz="3085" b="0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922" y="3573595"/>
            <a:ext cx="5373371" cy="2807449"/>
          </a:xfrm>
        </p:spPr>
        <p:txBody>
          <a:bodyPr anchor="t"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7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9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3" y="1763183"/>
            <a:ext cx="3910503" cy="1511300"/>
          </a:xfrm>
        </p:spPr>
        <p:txBody>
          <a:bodyPr anchor="b">
            <a:normAutofit/>
          </a:bodyPr>
          <a:lstStyle>
            <a:lvl1pPr algn="l">
              <a:defRPr sz="264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497" y="671690"/>
            <a:ext cx="6548796" cy="5709356"/>
          </a:xfrm>
        </p:spPr>
        <p:txBody>
          <a:bodyPr anchor="ctr">
            <a:normAutofit/>
          </a:bodyPr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633" y="3274483"/>
            <a:ext cx="3910503" cy="2015067"/>
          </a:xfrm>
        </p:spPr>
        <p:txBody>
          <a:bodyPr>
            <a:normAutofit/>
          </a:bodyPr>
          <a:lstStyle>
            <a:lvl1pPr marL="0" indent="0">
              <a:buNone/>
              <a:defRPr sz="1763"/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4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3" y="1763183"/>
            <a:ext cx="5877125" cy="1511300"/>
          </a:xfrm>
        </p:spPr>
        <p:txBody>
          <a:bodyPr anchor="b">
            <a:normAutofit/>
          </a:bodyPr>
          <a:lstStyle>
            <a:lvl1pPr algn="l">
              <a:defRPr sz="308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90658" y="-20151"/>
            <a:ext cx="3610232" cy="7606877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43" indent="0">
              <a:buNone/>
              <a:defRPr sz="1763"/>
            </a:lvl2pPr>
            <a:lvl3pPr marL="1007486" indent="0">
              <a:buNone/>
              <a:defRPr sz="1763"/>
            </a:lvl3pPr>
            <a:lvl4pPr marL="1511229" indent="0">
              <a:buNone/>
              <a:defRPr sz="1763"/>
            </a:lvl4pPr>
            <a:lvl5pPr marL="2014972" indent="0">
              <a:buNone/>
              <a:defRPr sz="1763"/>
            </a:lvl5pPr>
            <a:lvl6pPr marL="2518715" indent="0">
              <a:buNone/>
              <a:defRPr sz="1763"/>
            </a:lvl6pPr>
            <a:lvl7pPr marL="3022458" indent="0">
              <a:buNone/>
              <a:defRPr sz="1763"/>
            </a:lvl7pPr>
            <a:lvl8pPr marL="3526201" indent="0">
              <a:buNone/>
              <a:defRPr sz="1763"/>
            </a:lvl8pPr>
            <a:lvl9pPr marL="4029944" indent="0">
              <a:buNone/>
              <a:defRPr sz="176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7633" y="3274483"/>
            <a:ext cx="5877125" cy="2015067"/>
          </a:xfrm>
        </p:spPr>
        <p:txBody>
          <a:bodyPr>
            <a:normAutofit/>
          </a:bodyPr>
          <a:lstStyle>
            <a:lvl1pPr marL="0" indent="0">
              <a:buNone/>
              <a:defRPr sz="1983"/>
            </a:lvl1pPr>
            <a:lvl2pPr marL="503743" indent="0">
              <a:buNone/>
              <a:defRPr sz="1322"/>
            </a:lvl2pPr>
            <a:lvl3pPr marL="1007486" indent="0">
              <a:buNone/>
              <a:defRPr sz="1102"/>
            </a:lvl3pPr>
            <a:lvl4pPr marL="1511229" indent="0">
              <a:buNone/>
              <a:defRPr sz="992"/>
            </a:lvl4pPr>
            <a:lvl5pPr marL="2014972" indent="0">
              <a:buNone/>
              <a:defRPr sz="992"/>
            </a:lvl5pPr>
            <a:lvl6pPr marL="2518715" indent="0">
              <a:buNone/>
              <a:defRPr sz="992"/>
            </a:lvl6pPr>
            <a:lvl7pPr marL="3022458" indent="0">
              <a:buNone/>
              <a:defRPr sz="992"/>
            </a:lvl7pPr>
            <a:lvl8pPr marL="3526201" indent="0">
              <a:buNone/>
              <a:defRPr sz="992"/>
            </a:lvl8pPr>
            <a:lvl9pPr marL="4029944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798" y="6482498"/>
            <a:ext cx="1007507" cy="40231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57634" y="6482498"/>
            <a:ext cx="5625247" cy="40231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6456" y="6482498"/>
            <a:ext cx="355412" cy="402314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9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635" y="671689"/>
            <a:ext cx="10914656" cy="2099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5" y="2938638"/>
            <a:ext cx="10914656" cy="344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7483" y="6482498"/>
            <a:ext cx="176313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7634" y="6482498"/>
            <a:ext cx="831193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580" y="6482498"/>
            <a:ext cx="60728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01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5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  <p:txStyles>
    <p:titleStyle>
      <a:lvl1pPr algn="l" defTabSz="503743" rtl="0" eaLnBrk="1" latinLnBrk="0" hangingPunct="1">
        <a:spcBef>
          <a:spcPct val="0"/>
        </a:spcBef>
        <a:buNone/>
        <a:defRPr sz="3526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839" indent="-314839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2204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818582" indent="-314839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98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322325" indent="-314839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76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700132" indent="-188904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54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203875" indent="-188904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54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770586" indent="-251871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32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274329" indent="-251871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32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778072" indent="-251871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32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4281815" indent="-251871" algn="l" defTabSz="503743" rtl="0" eaLnBrk="1" latinLnBrk="0" hangingPunct="1">
        <a:spcBef>
          <a:spcPct val="20000"/>
        </a:spcBef>
        <a:spcAft>
          <a:spcPts val="661"/>
        </a:spcAft>
        <a:buClr>
          <a:schemeClr val="tx1"/>
        </a:buClr>
        <a:buSzPct val="100000"/>
        <a:buFont typeface="Arial"/>
        <a:buChar char="•"/>
        <a:defRPr sz="1322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503743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912" y="2617360"/>
            <a:ext cx="12039600" cy="688587"/>
          </a:xfrm>
          <a:prstGeom prst="rect">
            <a:avLst/>
          </a:prstGeom>
        </p:spPr>
        <p:txBody>
          <a:bodyPr vert="horz" wrap="square" lIns="0" tIns="11368" rIns="0" bIns="0" rtlCol="0" anchor="ctr">
            <a:spAutoFit/>
          </a:bodyPr>
          <a:lstStyle/>
          <a:p>
            <a:pPr marL="11967">
              <a:spcBef>
                <a:spcPts val="90"/>
              </a:spcBef>
            </a:pPr>
            <a:r>
              <a:rPr sz="4400" spc="-28" dirty="0"/>
              <a:t>Організація</a:t>
            </a:r>
            <a:r>
              <a:rPr sz="4400" spc="-184" dirty="0"/>
              <a:t> </a:t>
            </a:r>
            <a:r>
              <a:rPr sz="4400" dirty="0"/>
              <a:t>взаємодії</a:t>
            </a:r>
            <a:r>
              <a:rPr sz="4400" spc="-179" dirty="0"/>
              <a:t> </a:t>
            </a:r>
            <a:r>
              <a:rPr sz="4400" dirty="0"/>
              <a:t>між</a:t>
            </a:r>
            <a:r>
              <a:rPr sz="4400" spc="-179" dirty="0"/>
              <a:t> </a:t>
            </a:r>
            <a:r>
              <a:rPr sz="4400" spc="-9" dirty="0"/>
              <a:t>процесами</a:t>
            </a:r>
            <a:endParaRPr sz="4400" dirty="0"/>
          </a:p>
        </p:txBody>
      </p:sp>
      <p:sp>
        <p:nvSpPr>
          <p:cNvPr id="10" name="object 10"/>
          <p:cNvSpPr txBox="1"/>
          <p:nvPr/>
        </p:nvSpPr>
        <p:spPr>
          <a:xfrm>
            <a:off x="696912" y="4320056"/>
            <a:ext cx="3200400" cy="2303494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369" marR="4787">
              <a:lnSpc>
                <a:spcPct val="150000"/>
              </a:lnSpc>
              <a:spcBef>
                <a:spcPts val="52"/>
              </a:spcBef>
            </a:pPr>
            <a:r>
              <a:rPr lang="uk-UA" sz="2000" dirty="0">
                <a:solidFill>
                  <a:srgbClr val="72BFFF"/>
                </a:solidFill>
                <a:latin typeface="Tahoma"/>
                <a:cs typeface="Tahoma"/>
              </a:rPr>
              <a:t>Автори</a:t>
            </a:r>
            <a:r>
              <a:rPr lang="uk-UA" sz="2000" spc="-24" dirty="0">
                <a:solidFill>
                  <a:srgbClr val="72BFFF"/>
                </a:solidFill>
                <a:latin typeface="Arial"/>
                <a:cs typeface="Arial"/>
              </a:rPr>
              <a:t>: </a:t>
            </a:r>
          </a:p>
          <a:p>
            <a:pPr marL="11369" marR="4787">
              <a:lnSpc>
                <a:spcPct val="150000"/>
              </a:lnSpc>
              <a:spcBef>
                <a:spcPts val="52"/>
              </a:spcBef>
            </a:pPr>
            <a:r>
              <a:rPr lang="uk-UA" sz="2000" spc="-19" dirty="0" err="1">
                <a:solidFill>
                  <a:srgbClr val="72BFFF"/>
                </a:solidFill>
                <a:latin typeface="Tahoma"/>
                <a:cs typeface="Tahoma"/>
              </a:rPr>
              <a:t>Лучик</a:t>
            </a:r>
            <a:r>
              <a:rPr lang="uk-UA" sz="2000" spc="-104" dirty="0">
                <a:solidFill>
                  <a:srgbClr val="72BFFF"/>
                </a:solidFill>
                <a:latin typeface="Tahoma"/>
                <a:cs typeface="Tahoma"/>
              </a:rPr>
              <a:t> </a:t>
            </a:r>
            <a:r>
              <a:rPr lang="uk-UA" sz="2000" spc="-24" dirty="0">
                <a:solidFill>
                  <a:srgbClr val="72BFFF"/>
                </a:solidFill>
                <a:latin typeface="Tahoma"/>
                <a:cs typeface="Tahoma"/>
              </a:rPr>
              <a:t>Яна</a:t>
            </a:r>
          </a:p>
          <a:p>
            <a:pPr marL="11369" marR="4787">
              <a:lnSpc>
                <a:spcPct val="150000"/>
              </a:lnSpc>
              <a:spcBef>
                <a:spcPts val="52"/>
              </a:spcBef>
            </a:pPr>
            <a:r>
              <a:rPr lang="uk-UA" sz="2000" dirty="0">
                <a:solidFill>
                  <a:srgbClr val="72BFFF"/>
                </a:solidFill>
                <a:latin typeface="Tahoma"/>
                <a:cs typeface="Tahoma"/>
              </a:rPr>
              <a:t>Сук</a:t>
            </a:r>
            <a:r>
              <a:rPr lang="uk-UA" sz="2000" spc="47" dirty="0">
                <a:solidFill>
                  <a:srgbClr val="72BFFF"/>
                </a:solidFill>
                <a:latin typeface="Tahoma"/>
                <a:cs typeface="Tahoma"/>
              </a:rPr>
              <a:t> </a:t>
            </a:r>
            <a:r>
              <a:rPr lang="uk-UA" sz="2000" spc="-9" dirty="0">
                <a:solidFill>
                  <a:srgbClr val="72BFFF"/>
                </a:solidFill>
                <a:latin typeface="Tahoma"/>
                <a:cs typeface="Tahoma"/>
              </a:rPr>
              <a:t>Матвій</a:t>
            </a:r>
          </a:p>
          <a:p>
            <a:pPr marL="11369" marR="4787">
              <a:lnSpc>
                <a:spcPct val="150000"/>
              </a:lnSpc>
              <a:spcBef>
                <a:spcPts val="52"/>
              </a:spcBef>
            </a:pPr>
            <a:r>
              <a:rPr lang="uk-UA" sz="2000" dirty="0">
                <a:solidFill>
                  <a:srgbClr val="72BFFF"/>
                </a:solidFill>
                <a:latin typeface="Tahoma"/>
                <a:cs typeface="Tahoma"/>
              </a:rPr>
              <a:t>Чорний</a:t>
            </a:r>
            <a:r>
              <a:rPr lang="uk-UA" sz="2000" spc="-113" dirty="0">
                <a:solidFill>
                  <a:srgbClr val="72BFFF"/>
                </a:solidFill>
                <a:latin typeface="Tahoma"/>
                <a:cs typeface="Tahoma"/>
              </a:rPr>
              <a:t> </a:t>
            </a:r>
            <a:r>
              <a:rPr lang="uk-UA" sz="2000" spc="-9" dirty="0">
                <a:solidFill>
                  <a:srgbClr val="72BFFF"/>
                </a:solidFill>
                <a:latin typeface="Tahoma"/>
                <a:cs typeface="Tahoma"/>
              </a:rPr>
              <a:t>Роман</a:t>
            </a:r>
          </a:p>
          <a:p>
            <a:pPr marL="11369" marR="4787">
              <a:lnSpc>
                <a:spcPct val="150000"/>
              </a:lnSpc>
              <a:spcBef>
                <a:spcPts val="52"/>
              </a:spcBef>
            </a:pPr>
            <a:r>
              <a:rPr lang="uk-UA" sz="2000" dirty="0">
                <a:solidFill>
                  <a:srgbClr val="72BFFF"/>
                </a:solidFill>
                <a:latin typeface="Tahoma"/>
                <a:cs typeface="Tahoma"/>
              </a:rPr>
              <a:t>Шпак</a:t>
            </a:r>
            <a:r>
              <a:rPr lang="uk-UA" sz="2000" spc="-19" dirty="0">
                <a:solidFill>
                  <a:srgbClr val="72BFFF"/>
                </a:solidFill>
                <a:latin typeface="Tahoma"/>
                <a:cs typeface="Tahoma"/>
              </a:rPr>
              <a:t> </a:t>
            </a:r>
            <a:r>
              <a:rPr lang="uk-UA" sz="2000" spc="-9" dirty="0">
                <a:solidFill>
                  <a:srgbClr val="72BFFF"/>
                </a:solidFill>
                <a:latin typeface="Tahoma"/>
                <a:cs typeface="Tahoma"/>
              </a:rPr>
              <a:t>Олександр</a:t>
            </a:r>
            <a:endParaRPr lang="uk-UA" sz="2000" dirty="0">
              <a:latin typeface="Tahoma"/>
              <a:cs typeface="Tahoma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62470E7-FD0F-49CB-BB23-64A717CB678C}"/>
              </a:ext>
            </a:extLst>
          </p:cNvPr>
          <p:cNvSpPr txBox="1">
            <a:spLocks/>
          </p:cNvSpPr>
          <p:nvPr/>
        </p:nvSpPr>
        <p:spPr>
          <a:xfrm>
            <a:off x="849312" y="3556093"/>
            <a:ext cx="11887200" cy="380811"/>
          </a:xfrm>
          <a:prstGeom prst="rect">
            <a:avLst/>
          </a:prstGeom>
        </p:spPr>
        <p:txBody>
          <a:bodyPr vert="horz" wrap="square" lIns="0" tIns="11368" rIns="0" bIns="0" rtlCol="0" anchor="ctr">
            <a:spAutoFit/>
          </a:bodyPr>
          <a:lstStyle>
            <a:lvl1pPr algn="l" defTabSz="503743" rtl="0" eaLnBrk="1" latinLnBrk="0" hangingPunct="1">
              <a:spcBef>
                <a:spcPct val="0"/>
              </a:spcBef>
              <a:buNone/>
              <a:defRPr sz="3526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967" algn="r">
              <a:spcBef>
                <a:spcPts val="90"/>
              </a:spcBef>
            </a:pPr>
            <a:r>
              <a:rPr lang="uk-UA" sz="2400" spc="-28" dirty="0"/>
              <a:t>Лабораторна</a:t>
            </a:r>
            <a:r>
              <a:rPr lang="ru-RU" sz="2400" spc="-28" dirty="0"/>
              <a:t> робота №11</a:t>
            </a:r>
            <a:endParaRPr lang="ru-RU" sz="2400"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A00A2AA-EEA4-41F9-89AC-B3470CC09C92}"/>
              </a:ext>
            </a:extLst>
          </p:cNvPr>
          <p:cNvSpPr txBox="1"/>
          <p:nvPr/>
        </p:nvSpPr>
        <p:spPr>
          <a:xfrm>
            <a:off x="11364912" y="4054043"/>
            <a:ext cx="1371600" cy="266013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369" marR="4787">
              <a:lnSpc>
                <a:spcPct val="102299"/>
              </a:lnSpc>
              <a:spcBef>
                <a:spcPts val="52"/>
              </a:spcBef>
            </a:pPr>
            <a:r>
              <a:rPr lang="uk-UA" dirty="0">
                <a:solidFill>
                  <a:srgbClr val="72BFFF"/>
                </a:solidFill>
                <a:latin typeface="Tahoma"/>
                <a:cs typeface="Tahoma"/>
              </a:rPr>
              <a:t>Група ПЗ-25</a:t>
            </a:r>
            <a:endParaRPr lang="uk-UA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455" y="302030"/>
            <a:ext cx="12736513" cy="647255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/>
          <a:p>
            <a:pPr marL="11967" algn="ctr">
              <a:spcBef>
                <a:spcPts val="127"/>
              </a:spcBef>
            </a:pPr>
            <a:r>
              <a:rPr lang="uk-UA" sz="4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latin typeface="+mj-lt"/>
                <a:cs typeface="+mj-cs"/>
              </a:rPr>
              <a:t>Комунікація під час роботи</a:t>
            </a:r>
            <a:endParaRPr sz="41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latin typeface="+mj-lt"/>
              <a:cs typeface="+mj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12" y="1035050"/>
            <a:ext cx="11430000" cy="54864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0278EB73-615C-46E6-8850-EDEFA1086C4B}"/>
              </a:ext>
            </a:extLst>
          </p:cNvPr>
          <p:cNvSpPr txBox="1">
            <a:spLocks/>
          </p:cNvSpPr>
          <p:nvPr/>
        </p:nvSpPr>
        <p:spPr>
          <a:xfrm>
            <a:off x="1687510" y="6607215"/>
            <a:ext cx="2133600" cy="368448"/>
          </a:xfrm>
          <a:prstGeom prst="rect">
            <a:avLst/>
          </a:prstGeom>
        </p:spPr>
        <p:txBody>
          <a:bodyPr vert="horz" wrap="square" lIns="0" tIns="5983" rIns="0" bIns="0" rtlCol="0" anchor="ctr">
            <a:spAutoFit/>
          </a:bodyPr>
          <a:lstStyle>
            <a:lvl1pPr algn="l" defTabSz="503743" rtl="0" eaLnBrk="1" latinLnBrk="0" hangingPunct="1">
              <a:spcBef>
                <a:spcPct val="0"/>
              </a:spcBef>
              <a:buNone/>
              <a:defRPr sz="3526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06909" marR="4787" indent="-2795540" algn="ctr">
              <a:lnSpc>
                <a:spcPct val="102600"/>
              </a:lnSpc>
              <a:spcBef>
                <a:spcPts val="47"/>
              </a:spcBef>
            </a:pPr>
            <a:r>
              <a:rPr lang="en-US" sz="2450" dirty="0">
                <a:solidFill>
                  <a:srgbClr val="1397FB"/>
                </a:solidFill>
              </a:rPr>
              <a:t>Telegram</a:t>
            </a:r>
            <a:endParaRPr lang="ru-RU" sz="245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2795F8D-DF0B-45C6-9A16-5020DEB6782E}"/>
              </a:ext>
            </a:extLst>
          </p:cNvPr>
          <p:cNvSpPr txBox="1">
            <a:spLocks/>
          </p:cNvSpPr>
          <p:nvPr/>
        </p:nvSpPr>
        <p:spPr>
          <a:xfrm>
            <a:off x="5649911" y="6594286"/>
            <a:ext cx="2133600" cy="368448"/>
          </a:xfrm>
          <a:prstGeom prst="rect">
            <a:avLst/>
          </a:prstGeom>
        </p:spPr>
        <p:txBody>
          <a:bodyPr vert="horz" wrap="square" lIns="0" tIns="5983" rIns="0" bIns="0" rtlCol="0" anchor="ctr">
            <a:spAutoFit/>
          </a:bodyPr>
          <a:lstStyle>
            <a:lvl1pPr algn="l" defTabSz="503743" rtl="0" eaLnBrk="1" latinLnBrk="0" hangingPunct="1">
              <a:spcBef>
                <a:spcPct val="0"/>
              </a:spcBef>
              <a:buNone/>
              <a:defRPr sz="3526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06909" marR="4787" indent="-2795540" algn="ctr">
              <a:lnSpc>
                <a:spcPct val="102600"/>
              </a:lnSpc>
              <a:spcBef>
                <a:spcPts val="47"/>
              </a:spcBef>
            </a:pPr>
            <a:r>
              <a:rPr lang="en-US" sz="2450" dirty="0">
                <a:solidFill>
                  <a:srgbClr val="1397FB"/>
                </a:solidFill>
              </a:rPr>
              <a:t>discord</a:t>
            </a:r>
            <a:endParaRPr lang="ru-RU" sz="2450" dirty="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E5CD108-B03C-4E60-A8E9-97F34C6386DA}"/>
              </a:ext>
            </a:extLst>
          </p:cNvPr>
          <p:cNvSpPr txBox="1">
            <a:spLocks/>
          </p:cNvSpPr>
          <p:nvPr/>
        </p:nvSpPr>
        <p:spPr>
          <a:xfrm>
            <a:off x="9612315" y="6594286"/>
            <a:ext cx="2133600" cy="368448"/>
          </a:xfrm>
          <a:prstGeom prst="rect">
            <a:avLst/>
          </a:prstGeom>
        </p:spPr>
        <p:txBody>
          <a:bodyPr vert="horz" wrap="square" lIns="0" tIns="5983" rIns="0" bIns="0" rtlCol="0" anchor="ctr">
            <a:spAutoFit/>
          </a:bodyPr>
          <a:lstStyle>
            <a:lvl1pPr algn="l" defTabSz="503743" rtl="0" eaLnBrk="1" latinLnBrk="0" hangingPunct="1">
              <a:spcBef>
                <a:spcPct val="0"/>
              </a:spcBef>
              <a:buNone/>
              <a:defRPr sz="3526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06909" marR="4787" indent="-2795540" algn="ctr">
              <a:lnSpc>
                <a:spcPct val="102600"/>
              </a:lnSpc>
              <a:spcBef>
                <a:spcPts val="47"/>
              </a:spcBef>
            </a:pPr>
            <a:r>
              <a:rPr lang="en-US" sz="2450" dirty="0" err="1">
                <a:solidFill>
                  <a:srgbClr val="1397FB"/>
                </a:solidFill>
              </a:rPr>
              <a:t>github</a:t>
            </a:r>
            <a:endParaRPr lang="ru-RU" sz="24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3312" y="1873250"/>
            <a:ext cx="8305800" cy="647126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/>
          <a:p>
            <a:pPr marL="11967" algn="ctr">
              <a:spcBef>
                <a:spcPts val="127"/>
              </a:spcBef>
            </a:pPr>
            <a:r>
              <a:rPr sz="4099" spc="52" dirty="0"/>
              <a:t>Висновок</a:t>
            </a:r>
            <a:endParaRPr sz="4099" dirty="0"/>
          </a:p>
        </p:txBody>
      </p:sp>
      <p:sp>
        <p:nvSpPr>
          <p:cNvPr id="22" name="object 22"/>
          <p:cNvSpPr txBox="1"/>
          <p:nvPr/>
        </p:nvSpPr>
        <p:spPr>
          <a:xfrm>
            <a:off x="1344612" y="2635250"/>
            <a:ext cx="10744200" cy="3518900"/>
          </a:xfrm>
          <a:prstGeom prst="rect">
            <a:avLst/>
          </a:prstGeom>
        </p:spPr>
        <p:txBody>
          <a:bodyPr vert="horz" wrap="square" lIns="0" tIns="5385" rIns="0" bIns="0" rtlCol="0">
            <a:spAutoFit/>
          </a:bodyPr>
          <a:lstStyle/>
          <a:p>
            <a:pPr marL="11967" marR="4787" algn="just">
              <a:lnSpc>
                <a:spcPct val="150000"/>
              </a:lnSpc>
              <a:spcBef>
                <a:spcPts val="42"/>
              </a:spcBef>
            </a:pPr>
            <a:r>
              <a:rPr lang="uk-UA" sz="2214" spc="179" dirty="0">
                <a:solidFill>
                  <a:srgbClr val="FFFFFF"/>
                </a:solidFill>
                <a:latin typeface="Tahoma"/>
                <a:cs typeface="Tahoma"/>
              </a:rPr>
              <a:t>	У</a:t>
            </a:r>
            <a:r>
              <a:rPr sz="2214" spc="-1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spc="-9" dirty="0" err="1">
                <a:solidFill>
                  <a:srgbClr val="FFFFFF"/>
                </a:solidFill>
                <a:latin typeface="Tahoma"/>
                <a:cs typeface="Tahoma"/>
              </a:rPr>
              <a:t>результаті</a:t>
            </a:r>
            <a:r>
              <a:rPr sz="2214" spc="-1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spc="-19" dirty="0" err="1">
                <a:solidFill>
                  <a:srgbClr val="FFFFFF"/>
                </a:solidFill>
                <a:latin typeface="Tahoma"/>
                <a:cs typeface="Tahoma"/>
              </a:rPr>
              <a:t>виконання</a:t>
            </a:r>
            <a:r>
              <a:rPr sz="2214" spc="-1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spc="-19" dirty="0" err="1">
                <a:solidFill>
                  <a:srgbClr val="FFFFFF"/>
                </a:solidFill>
                <a:latin typeface="Tahoma"/>
                <a:cs typeface="Tahoma"/>
              </a:rPr>
              <a:t>цієї</a:t>
            </a:r>
            <a:r>
              <a:rPr sz="2214" spc="-9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spc="-9" dirty="0" err="1">
                <a:solidFill>
                  <a:srgbClr val="FFFFFF"/>
                </a:solidFill>
                <a:latin typeface="Tahoma"/>
                <a:cs typeface="Tahoma"/>
              </a:rPr>
              <a:t>ма</a:t>
            </a:r>
            <a:r>
              <a:rPr lang="uk-UA" sz="2214" spc="-9" dirty="0">
                <a:solidFill>
                  <a:srgbClr val="FFFFFF"/>
                </a:solidFill>
                <a:latin typeface="Tahoma"/>
                <a:cs typeface="Tahoma"/>
              </a:rPr>
              <a:t>с</a:t>
            </a:r>
            <a:r>
              <a:rPr sz="2214" spc="-9" dirty="0" err="1">
                <a:solidFill>
                  <a:srgbClr val="FFFFFF"/>
                </a:solidFill>
                <a:latin typeface="Tahoma"/>
                <a:cs typeface="Tahoma"/>
              </a:rPr>
              <a:t>штабної</a:t>
            </a:r>
            <a:r>
              <a:rPr sz="2214" spc="-1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dirty="0">
                <a:solidFill>
                  <a:srgbClr val="FFFFFF"/>
                </a:solidFill>
                <a:latin typeface="Tahoma"/>
                <a:cs typeface="Tahoma"/>
              </a:rPr>
              <a:t>лабораторної</a:t>
            </a:r>
            <a:r>
              <a:rPr sz="2214" spc="-1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spc="-9" dirty="0">
                <a:solidFill>
                  <a:srgbClr val="FFFFFF"/>
                </a:solidFill>
                <a:latin typeface="Tahoma"/>
                <a:cs typeface="Tahoma"/>
              </a:rPr>
              <a:t>роботи </a:t>
            </a:r>
            <a:r>
              <a:rPr sz="2214" dirty="0" err="1">
                <a:solidFill>
                  <a:srgbClr val="FFFFFF"/>
                </a:solidFill>
                <a:latin typeface="Tahoma"/>
                <a:cs typeface="Tahoma"/>
              </a:rPr>
              <a:t>ми</a:t>
            </a:r>
            <a:r>
              <a:rPr sz="2214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uk-UA" sz="2214" spc="-5" dirty="0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sz="2214" dirty="0" err="1">
                <a:solidFill>
                  <a:srgbClr val="FFFFFF"/>
                </a:solidFill>
                <a:latin typeface="Tahoma"/>
                <a:cs typeface="Tahoma"/>
              </a:rPr>
              <a:t>знайомилися</a:t>
            </a:r>
            <a:r>
              <a:rPr sz="2214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dirty="0">
                <a:solidFill>
                  <a:srgbClr val="FFFFFF"/>
                </a:solidFill>
                <a:latin typeface="Tahoma"/>
                <a:cs typeface="Tahoma"/>
              </a:rPr>
              <a:t>зі </a:t>
            </a:r>
            <a:r>
              <a:rPr sz="2214" dirty="0" err="1">
                <a:solidFill>
                  <a:srgbClr val="FFFFFF"/>
                </a:solidFill>
                <a:latin typeface="Tahoma"/>
                <a:cs typeface="Tahoma"/>
              </a:rPr>
              <a:t>способами</a:t>
            </a:r>
            <a:r>
              <a:rPr sz="2214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uk-UA" sz="2214" spc="-5" dirty="0">
                <a:solidFill>
                  <a:srgbClr val="FFFFFF"/>
                </a:solidFill>
                <a:latin typeface="Tahoma"/>
                <a:cs typeface="Tahoma"/>
              </a:rPr>
              <a:t>організації </a:t>
            </a:r>
            <a:r>
              <a:rPr sz="2214" dirty="0">
                <a:solidFill>
                  <a:srgbClr val="FFFFFF"/>
                </a:solidFill>
                <a:latin typeface="Tahoma"/>
                <a:cs typeface="Tahoma"/>
              </a:rPr>
              <a:t>міжпроцесної</a:t>
            </a:r>
            <a:r>
              <a:rPr sz="2214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14" dirty="0" err="1">
                <a:solidFill>
                  <a:srgbClr val="FFFFFF"/>
                </a:solidFill>
                <a:latin typeface="Tahoma"/>
                <a:cs typeface="Tahoma"/>
              </a:rPr>
              <a:t>взаємодії</a:t>
            </a:r>
            <a:r>
              <a:rPr lang="uk-UA" sz="2214" dirty="0">
                <a:solidFill>
                  <a:srgbClr val="FFFFFF"/>
                </a:solidFill>
                <a:latin typeface="Arial"/>
                <a:cs typeface="Arial"/>
              </a:rPr>
              <a:t> в сучасних операційних системах. Згідно з індивідуальним завданням реалізували взаємодію процесів в ОС </a:t>
            </a:r>
            <a:r>
              <a:rPr lang="en-US" sz="2214" dirty="0">
                <a:solidFill>
                  <a:srgbClr val="FFFFFF"/>
                </a:solidFill>
                <a:latin typeface="Arial"/>
                <a:cs typeface="Arial"/>
              </a:rPr>
              <a:t>Linux, </a:t>
            </a:r>
            <a:r>
              <a:rPr lang="uk-UA" sz="2214" dirty="0">
                <a:solidFill>
                  <a:srgbClr val="FFFFFF"/>
                </a:solidFill>
                <a:latin typeface="Arial"/>
                <a:cs typeface="Arial"/>
              </a:rPr>
              <a:t>використавши іменовані канали.</a:t>
            </a:r>
            <a:endParaRPr lang="uk-UA" sz="2214" spc="8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967" marR="4787" algn="just">
              <a:lnSpc>
                <a:spcPct val="150000"/>
              </a:lnSpc>
              <a:spcBef>
                <a:spcPts val="42"/>
              </a:spcBef>
            </a:pPr>
            <a:r>
              <a:rPr lang="en-US" sz="2214" spc="-9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lang="uk-UA" sz="2214" spc="-9" dirty="0">
                <a:solidFill>
                  <a:srgbClr val="FFFFFF"/>
                </a:solidFill>
                <a:latin typeface="Tahoma"/>
                <a:cs typeface="Tahoma"/>
              </a:rPr>
              <a:t>Важливою частиною цієї роботи </a:t>
            </a:r>
            <a:r>
              <a:rPr lang="uk-UA" sz="2214" spc="-9" dirty="0">
                <a:solidFill>
                  <a:srgbClr val="FFFFFF"/>
                </a:solidFill>
                <a:latin typeface="Arial"/>
                <a:cs typeface="Arial"/>
              </a:rPr>
              <a:t>є командна розробка. Ми отримали досвід створення програми командою, а не самотужки. Для організації дистанційної командної роботи було використано такі ресурси: </a:t>
            </a:r>
            <a:r>
              <a:rPr lang="en-US" sz="2214" spc="-9" dirty="0">
                <a:solidFill>
                  <a:srgbClr val="FFFFFF"/>
                </a:solidFill>
                <a:latin typeface="Arial"/>
                <a:cs typeface="Arial"/>
              </a:rPr>
              <a:t>Telegram, Discord, GitHub.</a:t>
            </a:r>
            <a:endParaRPr lang="uk-UA" sz="2214" spc="-9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67" y="501650"/>
            <a:ext cx="11860489" cy="1277940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/>
          <a:p>
            <a:pPr marL="11967" algn="ctr">
              <a:spcBef>
                <a:spcPts val="127"/>
              </a:spcBef>
            </a:pPr>
            <a:r>
              <a:rPr lang="uk-UA" sz="4099" spc="-9" dirty="0"/>
              <a:t>Використання іменованих каналів для комунікації </a:t>
            </a:r>
            <a:r>
              <a:rPr sz="4099" dirty="0" err="1"/>
              <a:t>процесів</a:t>
            </a:r>
            <a:endParaRPr sz="4099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876" y="3821968"/>
            <a:ext cx="93327" cy="1049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4270" y="3637512"/>
            <a:ext cx="87152" cy="383227"/>
          </a:xfrm>
          <a:prstGeom prst="rect">
            <a:avLst/>
          </a:prstGeom>
        </p:spPr>
        <p:txBody>
          <a:bodyPr vert="horz" wrap="square" lIns="0" tIns="13761" rIns="0" bIns="0" rtlCol="0">
            <a:spAutoFit/>
          </a:bodyPr>
          <a:lstStyle/>
          <a:p>
            <a:pPr marL="11967">
              <a:spcBef>
                <a:spcPts val="107"/>
              </a:spcBef>
            </a:pPr>
            <a:r>
              <a:rPr sz="2400" spc="188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249" y="3555746"/>
            <a:ext cx="6069290" cy="867203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967" marR="4787" algn="just">
              <a:lnSpc>
                <a:spcPct val="150000"/>
              </a:lnSpc>
              <a:spcBef>
                <a:spcPts val="52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Загальна</a:t>
            </a:r>
            <a:r>
              <a:rPr sz="2000" spc="-5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ідея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полягає</a:t>
            </a:r>
            <a:r>
              <a:rPr sz="2000" spc="-5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тому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Tahoma"/>
                <a:cs typeface="Tahoma"/>
              </a:rPr>
              <a:t>що</a:t>
            </a:r>
            <a:r>
              <a:rPr sz="2000" spc="-5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uk-UA" sz="2000" dirty="0">
                <a:solidFill>
                  <a:srgbClr val="FFFFFF"/>
                </a:solidFill>
                <a:latin typeface="Tahoma"/>
                <a:cs typeface="Tahoma"/>
              </a:rPr>
              <a:t>декілька процесів </a:t>
            </a:r>
            <a:r>
              <a:rPr lang="uk-UA" sz="2000" dirty="0" err="1">
                <a:solidFill>
                  <a:srgbClr val="FFFFFF"/>
                </a:solidFill>
                <a:latin typeface="Tahoma"/>
                <a:cs typeface="Tahoma"/>
              </a:rPr>
              <a:t>комунікують</a:t>
            </a:r>
            <a:r>
              <a:rPr lang="uk-UA" sz="2000" dirty="0">
                <a:solidFill>
                  <a:srgbClr val="FFFFFF"/>
                </a:solidFill>
                <a:latin typeface="Tahoma"/>
                <a:cs typeface="Tahoma"/>
              </a:rPr>
              <a:t> з головним процес, який є сервером.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249" y="4802653"/>
            <a:ext cx="6172200" cy="2252197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967" marR="4787" algn="just">
              <a:lnSpc>
                <a:spcPct val="150000"/>
              </a:lnSpc>
              <a:spcBef>
                <a:spcPts val="52"/>
              </a:spcBef>
            </a:pP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Приведення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двох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декількох</a:t>
            </a:r>
            <a:r>
              <a:rPr sz="2000" spc="-5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процесів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потоків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71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71" dirty="0">
                <a:solidFill>
                  <a:srgbClr val="FFFFFF"/>
                </a:solidFill>
                <a:latin typeface="Tahoma"/>
                <a:cs typeface="Tahoma"/>
              </a:rPr>
              <a:t>нитей</a:t>
            </a:r>
            <a:r>
              <a:rPr sz="2000" spc="-7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до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такого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їхнього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протікання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коли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3" dirty="0">
                <a:solidFill>
                  <a:srgbClr val="FFFFFF"/>
                </a:solidFill>
                <a:latin typeface="Tahoma"/>
                <a:cs typeface="Tahoma"/>
              </a:rPr>
              <a:t>певні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стадії</a:t>
            </a:r>
            <a:r>
              <a:rPr sz="2000" spc="-9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різних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процесів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здійснюються</a:t>
            </a:r>
            <a:r>
              <a:rPr sz="2000" spc="-9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певному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порядку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або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одночасно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3" dirty="0">
                <a:solidFill>
                  <a:srgbClr val="FFFFFF"/>
                </a:solidFill>
                <a:latin typeface="Tahoma"/>
                <a:cs typeface="Tahoma"/>
              </a:rPr>
              <a:t>уникнення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конкуренції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потоків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взаємного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блокування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D8900C8-6752-437F-83DE-28ED1D5B15A6}"/>
              </a:ext>
            </a:extLst>
          </p:cNvPr>
          <p:cNvSpPr txBox="1"/>
          <p:nvPr/>
        </p:nvSpPr>
        <p:spPr>
          <a:xfrm>
            <a:off x="264935" y="4934632"/>
            <a:ext cx="102913" cy="383227"/>
          </a:xfrm>
          <a:prstGeom prst="rect">
            <a:avLst/>
          </a:prstGeom>
        </p:spPr>
        <p:txBody>
          <a:bodyPr vert="horz" wrap="square" lIns="0" tIns="13761" rIns="0" bIns="0" rtlCol="0">
            <a:spAutoFit/>
          </a:bodyPr>
          <a:lstStyle/>
          <a:p>
            <a:pPr marL="11967">
              <a:spcBef>
                <a:spcPts val="107"/>
              </a:spcBef>
            </a:pPr>
            <a:r>
              <a:rPr sz="2400" spc="188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C0AE96C6-2947-481A-9708-D36BF44D531F}"/>
              </a:ext>
            </a:extLst>
          </p:cNvPr>
          <p:cNvSpPr txBox="1"/>
          <p:nvPr/>
        </p:nvSpPr>
        <p:spPr>
          <a:xfrm>
            <a:off x="315357" y="2141214"/>
            <a:ext cx="102913" cy="383227"/>
          </a:xfrm>
          <a:prstGeom prst="rect">
            <a:avLst/>
          </a:prstGeom>
        </p:spPr>
        <p:txBody>
          <a:bodyPr vert="horz" wrap="square" lIns="0" tIns="13761" rIns="0" bIns="0" rtlCol="0">
            <a:spAutoFit/>
          </a:bodyPr>
          <a:lstStyle/>
          <a:p>
            <a:pPr marL="11967">
              <a:spcBef>
                <a:spcPts val="107"/>
              </a:spcBef>
            </a:pPr>
            <a:r>
              <a:rPr sz="2400" spc="188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1D78F595-F8F5-49DD-9EE6-B056EDBA6668}"/>
              </a:ext>
            </a:extLst>
          </p:cNvPr>
          <p:cNvSpPr txBox="1"/>
          <p:nvPr/>
        </p:nvSpPr>
        <p:spPr>
          <a:xfrm>
            <a:off x="544513" y="2011716"/>
            <a:ext cx="6069290" cy="1328868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967" marR="4787" algn="just">
              <a:lnSpc>
                <a:spcPct val="150000"/>
              </a:lnSpc>
              <a:spcBef>
                <a:spcPts val="52"/>
              </a:spcBef>
            </a:pPr>
            <a:r>
              <a:rPr lang="uk-UA" sz="2000" dirty="0">
                <a:solidFill>
                  <a:srgbClr val="FFFFFF"/>
                </a:solidFill>
                <a:latin typeface="Tahoma"/>
                <a:cs typeface="Tahoma"/>
              </a:rPr>
              <a:t>Іменовані канали – </a:t>
            </a:r>
            <a:r>
              <a:rPr lang="en-US" sz="2000" dirty="0">
                <a:solidFill>
                  <a:srgbClr val="FFFFFF"/>
                </a:solidFill>
                <a:latin typeface="Tahoma"/>
                <a:cs typeface="Tahoma"/>
              </a:rPr>
              <a:t>named pipes, FIFO (first in, first out) </a:t>
            </a:r>
            <a:r>
              <a:rPr lang="uk-UA" sz="2000" dirty="0">
                <a:solidFill>
                  <a:srgbClr val="FFFFFF"/>
                </a:solidFill>
                <a:latin typeface="Tahoma"/>
                <a:cs typeface="Tahoma"/>
              </a:rPr>
              <a:t>– організовані за принципом черги: перший прийшов, перший пішов.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23" name="object 2">
            <a:extLst>
              <a:ext uri="{FF2B5EF4-FFF2-40B4-BE49-F238E27FC236}">
                <a16:creationId xmlns:a16="http://schemas.microsoft.com/office/drawing/2014/main" id="{CCDFAD58-4411-444D-A0D9-B376FE11D6E6}"/>
              </a:ext>
            </a:extLst>
          </p:cNvPr>
          <p:cNvPicPr/>
          <p:nvPr/>
        </p:nvPicPr>
        <p:blipFill rotWithShape="1">
          <a:blip r:embed="rId3" cstate="print"/>
          <a:srcRect l="2887" t="4861" r="2951" b="7276"/>
          <a:stretch/>
        </p:blipFill>
        <p:spPr>
          <a:xfrm>
            <a:off x="7079259" y="2254250"/>
            <a:ext cx="6069290" cy="3792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7912" y="501650"/>
            <a:ext cx="11088677" cy="612618"/>
          </a:xfrm>
          <a:prstGeom prst="rect">
            <a:avLst/>
          </a:prstGeom>
        </p:spPr>
        <p:txBody>
          <a:bodyPr vert="horz" wrap="square" lIns="0" tIns="5983" rIns="0" bIns="0" rtlCol="0" anchor="ctr">
            <a:spAutoFit/>
          </a:bodyPr>
          <a:lstStyle/>
          <a:p>
            <a:pPr marL="2806909" marR="4787" indent="-2795540" algn="ctr">
              <a:lnSpc>
                <a:spcPct val="102600"/>
              </a:lnSpc>
              <a:spcBef>
                <a:spcPts val="47"/>
              </a:spcBef>
            </a:pPr>
            <a:r>
              <a:rPr sz="4100" spc="-47" dirty="0" err="1"/>
              <a:t>Індивідуальне</a:t>
            </a:r>
            <a:r>
              <a:rPr sz="4100" spc="-57" dirty="0"/>
              <a:t> </a:t>
            </a:r>
            <a:r>
              <a:rPr sz="4100" dirty="0" err="1"/>
              <a:t>завдання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2312" y="2254250"/>
            <a:ext cx="9945677" cy="4103537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967" marR="4787" algn="just">
              <a:lnSpc>
                <a:spcPct val="150000"/>
              </a:lnSpc>
              <a:spcBef>
                <a:spcPts val="52"/>
              </a:spcBef>
            </a:pPr>
            <a:r>
              <a:rPr lang="uk-UA"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dirty="0" err="1">
                <a:solidFill>
                  <a:srgbClr val="FFFFFF"/>
                </a:solidFill>
                <a:latin typeface="Tahoma"/>
                <a:cs typeface="Tahoma"/>
              </a:rPr>
              <a:t>Створити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програму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що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моделює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 наступну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 ситуацію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000" spc="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науковий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керівник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проекту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пропонує</a:t>
            </a:r>
            <a:r>
              <a:rPr sz="2000" spc="-3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виконавців</a:t>
            </a:r>
            <a:r>
              <a:rPr sz="2000" spc="-3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проекту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дочірні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керівник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створює</a:t>
            </a:r>
            <a:r>
              <a:rPr sz="2000" spc="-3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додаток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віртуальну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дошку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файл</a:t>
            </a:r>
            <a:r>
              <a:rPr sz="2000" spc="-28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де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можна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генерувати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ідеї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проекту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виконавці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генерують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ідеї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записуючи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їх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спільну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дошку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виконання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даного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завдання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вони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мають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7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хвилини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після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чого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керівник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призупиняє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3" dirty="0">
                <a:solidFill>
                  <a:srgbClr val="FFFFFF"/>
                </a:solidFill>
                <a:latin typeface="Tahoma"/>
                <a:cs typeface="Tahoma"/>
              </a:rPr>
              <a:t>їхню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роботу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і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виводить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екран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усі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згенеровані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ідеї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нумеруючи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кожну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них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виконавці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голосують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за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три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найкращі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ідеї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Після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чого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керівник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записує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дошку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три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найкращі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ідеї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і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закриває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роботу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додатку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віртуальної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дошки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зберігаючи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її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вміст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Реалізувати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дану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модель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" dirty="0" err="1">
                <a:solidFill>
                  <a:srgbClr val="FFFFFF"/>
                </a:solidFill>
                <a:latin typeface="Tahoma"/>
                <a:cs typeface="Tahoma"/>
              </a:rPr>
              <a:t>використовуючи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" dirty="0" err="1">
                <a:solidFill>
                  <a:srgbClr val="FFFFFF"/>
                </a:solidFill>
                <a:latin typeface="Tahoma"/>
                <a:cs typeface="Tahoma"/>
              </a:rPr>
              <a:t>пайпи</a:t>
            </a:r>
            <a:r>
              <a:rPr sz="2000" spc="-7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робота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sz="2000" spc="-7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межах</a:t>
            </a:r>
            <a:r>
              <a:rPr sz="2000" spc="-7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однієї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системи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C1262CD-A6D7-4B44-A17B-5EE4D8411FEF}"/>
              </a:ext>
            </a:extLst>
          </p:cNvPr>
          <p:cNvSpPr txBox="1">
            <a:spLocks/>
          </p:cNvSpPr>
          <p:nvPr/>
        </p:nvSpPr>
        <p:spPr>
          <a:xfrm>
            <a:off x="1763712" y="1453807"/>
            <a:ext cx="2133600" cy="368448"/>
          </a:xfrm>
          <a:prstGeom prst="rect">
            <a:avLst/>
          </a:prstGeom>
        </p:spPr>
        <p:txBody>
          <a:bodyPr vert="horz" wrap="square" lIns="0" tIns="5983" rIns="0" bIns="0" rtlCol="0" anchor="ctr">
            <a:spAutoFit/>
          </a:bodyPr>
          <a:lstStyle>
            <a:lvl1pPr algn="l" defTabSz="503743" rtl="0" eaLnBrk="1" latinLnBrk="0" hangingPunct="1">
              <a:spcBef>
                <a:spcPct val="0"/>
              </a:spcBef>
              <a:buNone/>
              <a:defRPr sz="3526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06909" marR="4787" indent="-2795540">
              <a:lnSpc>
                <a:spcPct val="102600"/>
              </a:lnSpc>
              <a:spcBef>
                <a:spcPts val="47"/>
              </a:spcBef>
            </a:pPr>
            <a:r>
              <a:rPr lang="ru-RU" sz="2450" dirty="0" err="1">
                <a:solidFill>
                  <a:srgbClr val="1397FB"/>
                </a:solidFill>
              </a:rPr>
              <a:t>Варіант</a:t>
            </a:r>
            <a:r>
              <a:rPr lang="ru-RU" sz="2450" dirty="0">
                <a:solidFill>
                  <a:srgbClr val="1397FB"/>
                </a:solidFill>
              </a:rPr>
              <a:t> </a:t>
            </a:r>
            <a:r>
              <a:rPr lang="ru-RU" sz="2450" spc="-24" dirty="0">
                <a:solidFill>
                  <a:srgbClr val="1397FB"/>
                </a:solidFill>
              </a:rPr>
              <a:t>№</a:t>
            </a:r>
            <a:r>
              <a:rPr lang="ru-RU" sz="2450" spc="-24" dirty="0">
                <a:solidFill>
                  <a:srgbClr val="1397FB"/>
                </a:solidFill>
                <a:latin typeface="Arial"/>
                <a:cs typeface="Arial"/>
              </a:rPr>
              <a:t>3</a:t>
            </a:r>
            <a:endParaRPr lang="ru-RU" sz="24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520" y="332595"/>
            <a:ext cx="12964384" cy="647255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/>
          <a:p>
            <a:pPr marL="11967" algn="ctr">
              <a:spcBef>
                <a:spcPts val="127"/>
              </a:spcBef>
            </a:pPr>
            <a:r>
              <a:rPr sz="4100" dirty="0"/>
              <a:t>Розподіл</a:t>
            </a:r>
            <a:r>
              <a:rPr sz="4100" spc="188" dirty="0"/>
              <a:t> </a:t>
            </a:r>
            <a:r>
              <a:rPr sz="4100" spc="-9" dirty="0"/>
              <a:t>завдань</a:t>
            </a:r>
            <a:endParaRPr sz="4100" dirty="0"/>
          </a:p>
        </p:txBody>
      </p:sp>
      <p:sp>
        <p:nvSpPr>
          <p:cNvPr id="34" name="object 34"/>
          <p:cNvSpPr txBox="1">
            <a:spLocks noGrp="1"/>
          </p:cNvSpPr>
          <p:nvPr>
            <p:ph idx="1"/>
          </p:nvPr>
        </p:nvSpPr>
        <p:spPr>
          <a:xfrm>
            <a:off x="1154112" y="1230135"/>
            <a:ext cx="11887200" cy="5422074"/>
          </a:xfrm>
          <a:prstGeom prst="rect">
            <a:avLst/>
          </a:prstGeom>
        </p:spPr>
        <p:txBody>
          <a:bodyPr vert="horz" wrap="square" lIns="0" tIns="10172" rIns="0" bIns="0" rtlCol="0" anchor="ctr">
            <a:spAutoFit/>
          </a:bodyPr>
          <a:lstStyle/>
          <a:p>
            <a:pPr marL="0" marR="204041" indent="0" algn="just">
              <a:lnSpc>
                <a:spcPct val="125000"/>
              </a:lnSpc>
              <a:spcBef>
                <a:spcPts val="80"/>
              </a:spcBef>
              <a:buNone/>
            </a:pPr>
            <a:r>
              <a:rPr lang="uk-UA" sz="2000" b="1" spc="-9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Лучик</a:t>
            </a:r>
            <a:r>
              <a:rPr lang="uk-UA" sz="2000" b="1" spc="-3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Яна</a:t>
            </a:r>
            <a:r>
              <a:rPr lang="uk-UA" sz="2000" b="1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uk-UA" sz="2000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Займається</a:t>
            </a:r>
            <a:r>
              <a:rPr lang="uk-UA" sz="2000" spc="-3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роботою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33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пайпів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uk-UA" sz="2000" spc="-3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виконавця:</a:t>
            </a:r>
            <a:r>
              <a:rPr lang="uk-UA" sz="2000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реалізовує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під'єднання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uk-UA" sz="2000" spc="-3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керівника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передає</a:t>
            </a:r>
            <a:r>
              <a:rPr lang="uk-UA" sz="2000" spc="-5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стрічку,</a:t>
            </a:r>
            <a:r>
              <a:rPr lang="uk-UA" sz="2000" spc="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яка</a:t>
            </a:r>
            <a:r>
              <a:rPr lang="uk-UA" sz="2000" spc="-4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дозволить</a:t>
            </a:r>
            <a:r>
              <a:rPr lang="uk-UA" sz="2000" spc="-5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керівникові</a:t>
            </a:r>
            <a:r>
              <a:rPr lang="uk-UA" sz="2000" spc="-4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підключатись</a:t>
            </a:r>
            <a:r>
              <a:rPr lang="uk-UA" sz="2000" spc="-4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uk-UA" sz="2000" spc="-4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33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пайпів</a:t>
            </a:r>
            <a:r>
              <a:rPr lang="uk-UA" sz="2000" spc="-5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конкретного</a:t>
            </a:r>
            <a:r>
              <a:rPr lang="uk-UA" sz="2000" spc="-4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виконавця</a:t>
            </a:r>
            <a:r>
              <a:rPr lang="uk-UA" sz="2000" spc="-4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(для </a:t>
            </a:r>
            <a:r>
              <a:rPr lang="uk-UA" sz="2000" spc="-2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читання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нього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інформації).</a:t>
            </a:r>
            <a:r>
              <a:rPr lang="uk-UA" sz="2000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Код:</a:t>
            </a:r>
            <a:r>
              <a:rPr lang="uk-UA" sz="2000" i="1" spc="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spc="-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(client.cpp)</a:t>
            </a:r>
            <a:r>
              <a:rPr lang="uk-UA" sz="2000" i="1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29-41,</a:t>
            </a:r>
            <a:r>
              <a:rPr lang="uk-UA" sz="2000" i="1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66-94,</a:t>
            </a:r>
            <a:r>
              <a:rPr lang="uk-UA" sz="2000" i="1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119-130,</a:t>
            </a:r>
            <a:r>
              <a:rPr lang="uk-UA" sz="2000" i="1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145-</a:t>
            </a:r>
            <a:r>
              <a:rPr lang="uk-UA" sz="2000" i="1" spc="-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154.</a:t>
            </a:r>
          </a:p>
          <a:p>
            <a:pPr marL="0" marR="93344" indent="0" algn="just">
              <a:lnSpc>
                <a:spcPct val="125000"/>
              </a:lnSpc>
              <a:buNone/>
            </a:pPr>
            <a:r>
              <a:rPr lang="uk-UA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Сук</a:t>
            </a:r>
            <a:r>
              <a:rPr lang="uk-UA" sz="2000" b="1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Матвій</a:t>
            </a:r>
            <a:r>
              <a:rPr lang="uk-UA" sz="2000" b="1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uk-UA" sz="2000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Займається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збереженням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ідей,</a:t>
            </a:r>
            <a:r>
              <a:rPr lang="uk-UA" sz="2000" spc="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присланих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виконавцями,</a:t>
            </a:r>
            <a:r>
              <a:rPr lang="uk-UA" sz="2000" spc="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</a:t>
            </a:r>
            <a:r>
              <a:rPr lang="uk-UA" sz="2000" spc="-3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подальшого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збереження</a:t>
            </a:r>
            <a:r>
              <a:rPr lang="uk-UA" sz="2000" spc="-6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голосування.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</a:t>
            </a:r>
            <a:r>
              <a:rPr lang="uk-UA" sz="2000" spc="-6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отриманих</a:t>
            </a:r>
            <a:r>
              <a:rPr lang="uk-UA" sz="2000" spc="-6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голосів</a:t>
            </a:r>
            <a:r>
              <a:rPr lang="uk-UA" sz="2000" spc="-6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uk-UA" sz="2000" spc="-6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виконавців, занесення</a:t>
            </a:r>
            <a:r>
              <a:rPr lang="uk-UA" sz="2000" spc="-6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результатів голосування</a:t>
            </a:r>
            <a:r>
              <a:rPr lang="uk-UA" sz="2000" spc="-2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</a:t>
            </a:r>
            <a:r>
              <a:rPr lang="uk-UA" sz="2000" spc="-2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списку.</a:t>
            </a:r>
            <a:r>
              <a:rPr lang="uk-UA" sz="2000" spc="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Вибір</a:t>
            </a:r>
            <a:r>
              <a:rPr lang="uk-UA" sz="2000" spc="-2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трьох</a:t>
            </a:r>
            <a:r>
              <a:rPr lang="uk-UA" sz="2000" spc="-2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найбільш</a:t>
            </a:r>
            <a:r>
              <a:rPr lang="uk-UA" sz="2000" spc="-2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популярних</a:t>
            </a:r>
            <a:r>
              <a:rPr lang="uk-UA" sz="2000" spc="-2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ідей.</a:t>
            </a:r>
            <a:r>
              <a:rPr lang="uk-UA" sz="2000" spc="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Код:</a:t>
            </a:r>
            <a:r>
              <a:rPr lang="uk-UA" sz="2000" i="1" spc="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spc="-4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(server.cpp)</a:t>
            </a:r>
            <a:r>
              <a:rPr lang="uk-UA" sz="2000" i="1" spc="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164-183,</a:t>
            </a:r>
            <a:r>
              <a:rPr lang="uk-UA" sz="2000" i="1" spc="2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193-</a:t>
            </a:r>
            <a:r>
              <a:rPr lang="uk-UA" sz="2000" i="1" spc="-1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264.</a:t>
            </a:r>
          </a:p>
          <a:p>
            <a:pPr marL="0" marR="4787" indent="0" algn="just">
              <a:lnSpc>
                <a:spcPct val="125000"/>
              </a:lnSpc>
              <a:buNone/>
            </a:pPr>
            <a:r>
              <a:rPr lang="uk-UA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Чорний Роман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uk-UA" sz="2000" spc="5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Займається реалізацією генерації ідей, обмежуючи час виконавців, та голосуванням за 3 ідеї  з усіх варіантів, надісланих керівником.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Код:(client.cpp) 43-63, 96-117, 132-143.</a:t>
            </a:r>
          </a:p>
          <a:p>
            <a:pPr marL="0" marR="205237" indent="0" algn="just">
              <a:lnSpc>
                <a:spcPct val="125000"/>
              </a:lnSpc>
              <a:buNone/>
            </a:pPr>
            <a:r>
              <a:rPr lang="uk-UA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Шпак</a:t>
            </a:r>
            <a:r>
              <a:rPr lang="uk-UA" sz="2000" b="1" spc="-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Олександр</a:t>
            </a:r>
            <a:r>
              <a:rPr lang="uk-UA" sz="2000" b="1" spc="-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uk-UA" sz="2000" spc="4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Займається роботою </a:t>
            </a:r>
            <a:r>
              <a:rPr lang="uk-UA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пайпів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сервера: створює </a:t>
            </a:r>
            <a:r>
              <a:rPr lang="uk-UA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пайп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відправки повідомлень виконавцям, організовує все спілкування керівника з виконавцями, включаючи перше очікування на підключення з подальшою відправкою повідомлень виконавцям про початок роботи, дії зі списком ідей(приймання, опрацювання та відправлення виконавцям для голосування). </a:t>
            </a:r>
            <a:r>
              <a:rPr lang="uk-UA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Код:(server.cpp) 33-162, 185-188</a:t>
            </a:r>
            <a:r>
              <a:rPr lang="uk-UA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uk-UA" sz="2000" spc="-19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9090" y="1472387"/>
            <a:ext cx="68808" cy="68808"/>
            <a:chOff x="668337" y="2263351"/>
            <a:chExt cx="73025" cy="73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2263351"/>
              <a:ext cx="72403" cy="72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337" y="2263432"/>
              <a:ext cx="69850" cy="7019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607" y="2722203"/>
            <a:ext cx="68808" cy="73594"/>
            <a:chOff x="668337" y="3232441"/>
            <a:chExt cx="73025" cy="7810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337" y="3232441"/>
              <a:ext cx="72403" cy="779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337" y="3234728"/>
              <a:ext cx="69850" cy="7015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38609" y="4010310"/>
            <a:ext cx="68808" cy="73594"/>
            <a:chOff x="668337" y="4201530"/>
            <a:chExt cx="73025" cy="7810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337" y="4201530"/>
              <a:ext cx="72403" cy="779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337" y="4205985"/>
              <a:ext cx="69850" cy="7019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25874" y="4908071"/>
            <a:ext cx="68808" cy="68808"/>
            <a:chOff x="668337" y="5655164"/>
            <a:chExt cx="73025" cy="7302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337" y="5655164"/>
              <a:ext cx="72403" cy="724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337" y="5656211"/>
              <a:ext cx="69850" cy="701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6712" y="2328416"/>
            <a:ext cx="5851713" cy="35144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1312" y="775274"/>
            <a:ext cx="9601200" cy="647126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/>
          <a:p>
            <a:pPr marL="11967" algn="ctr">
              <a:spcBef>
                <a:spcPts val="127"/>
              </a:spcBef>
            </a:pPr>
            <a:r>
              <a:rPr sz="4099" spc="-9" dirty="0"/>
              <a:t>Детальніше</a:t>
            </a:r>
            <a:r>
              <a:rPr sz="4099" spc="-203" dirty="0"/>
              <a:t> </a:t>
            </a:r>
            <a:r>
              <a:rPr sz="4099" dirty="0"/>
              <a:t>про</a:t>
            </a:r>
            <a:r>
              <a:rPr sz="4099" spc="-198" dirty="0"/>
              <a:t> </a:t>
            </a:r>
            <a:r>
              <a:rPr sz="4099" spc="-33" dirty="0"/>
              <a:t>пайпи</a:t>
            </a:r>
            <a:endParaRPr sz="4099" dirty="0"/>
          </a:p>
        </p:txBody>
      </p:sp>
      <p:sp>
        <p:nvSpPr>
          <p:cNvPr id="16" name="object 16"/>
          <p:cNvSpPr txBox="1"/>
          <p:nvPr/>
        </p:nvSpPr>
        <p:spPr>
          <a:xfrm>
            <a:off x="560199" y="2101850"/>
            <a:ext cx="5851713" cy="4565202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967" marR="4787" algn="just">
              <a:lnSpc>
                <a:spcPct val="150000"/>
              </a:lnSpc>
              <a:spcBef>
                <a:spcPts val="52"/>
              </a:spcBef>
            </a:pPr>
            <a:r>
              <a:rPr lang="uk-UA"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dirty="0" err="1">
                <a:solidFill>
                  <a:srgbClr val="FFFFFF"/>
                </a:solidFill>
                <a:latin typeface="Tahoma"/>
                <a:cs typeface="Tahoma"/>
              </a:rPr>
              <a:t>Програмний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механізм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взаємодії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між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процесами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і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Tahoma"/>
                <a:cs typeface="Tahoma"/>
              </a:rPr>
              <a:t>їх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синхронізації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при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передачі даних</a:t>
            </a:r>
            <a:r>
              <a:rPr sz="2000" spc="-7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3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-33" dirty="0">
                <a:solidFill>
                  <a:srgbClr val="FFFFFF"/>
                </a:solidFill>
                <a:latin typeface="Tahoma"/>
                <a:cs typeface="Tahoma"/>
              </a:rPr>
              <a:t>обміну</a:t>
            </a:r>
            <a:r>
              <a:rPr sz="2000" spc="-7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повідомленнями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Повідомлення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можуть</a:t>
            </a:r>
            <a:r>
              <a:rPr sz="2000" spc="-1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бути</a:t>
            </a:r>
            <a:r>
              <a:rPr sz="2000" spc="-1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надіслані</a:t>
            </a:r>
            <a:r>
              <a:rPr sz="2000" spc="-10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через</a:t>
            </a:r>
            <a:r>
              <a:rPr sz="2000" spc="-11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канал</a:t>
            </a:r>
            <a:r>
              <a:rPr sz="2000" spc="-10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і</a:t>
            </a:r>
            <a:r>
              <a:rPr sz="2000" spc="-10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інший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процес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2000" spc="-4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потік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що</a:t>
            </a:r>
            <a:r>
              <a:rPr sz="2000" spc="-4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має</a:t>
            </a:r>
            <a:r>
              <a:rPr sz="2000" spc="-4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посилання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2000" spc="-4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канал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може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отримувати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/>
                <a:cs typeface="Tahoma"/>
              </a:rPr>
              <a:t>повідомлення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каналу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як</a:t>
            </a:r>
            <a:r>
              <a:rPr sz="2000" spc="-47" dirty="0">
                <a:solidFill>
                  <a:srgbClr val="FFFFFF"/>
                </a:solidFill>
                <a:latin typeface="Tahoma"/>
                <a:cs typeface="Tahoma"/>
              </a:rPr>
              <a:t> з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файлового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потоку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Різні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реалізації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каналів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можуть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4" dirty="0">
                <a:solidFill>
                  <a:srgbClr val="FFFFFF"/>
                </a:solidFill>
                <a:latin typeface="Tahoma"/>
                <a:cs typeface="Tahoma"/>
              </a:rPr>
              <a:t>бути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синхронними</a:t>
            </a:r>
            <a:r>
              <a:rPr sz="2000" spc="-7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асинхронними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використовувати</a:t>
            </a:r>
            <a:r>
              <a:rPr sz="2000" spc="-6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не</a:t>
            </a:r>
            <a:r>
              <a:rPr sz="2000" spc="-6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використовувати буферизацію</a:t>
            </a:r>
            <a:r>
              <a:rPr sz="2000" spc="-5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/>
                <a:cs typeface="Tahoma"/>
              </a:rPr>
              <a:t>повідомлень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5926" y="547210"/>
            <a:ext cx="4675676" cy="647126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/>
          <a:p>
            <a:pPr marL="11967" algn="ctr">
              <a:spcBef>
                <a:spcPts val="127"/>
              </a:spcBef>
            </a:pPr>
            <a:r>
              <a:rPr sz="4099" dirty="0"/>
              <a:t>Основна</a:t>
            </a:r>
            <a:r>
              <a:rPr sz="4099" spc="19" dirty="0"/>
              <a:t> </a:t>
            </a:r>
            <a:r>
              <a:rPr sz="4099" spc="-19" dirty="0"/>
              <a:t>ідея</a:t>
            </a:r>
            <a:endParaRPr sz="4099" dirty="0"/>
          </a:p>
        </p:txBody>
      </p:sp>
      <p:grpSp>
        <p:nvGrpSpPr>
          <p:cNvPr id="4" name="object 4"/>
          <p:cNvGrpSpPr/>
          <p:nvPr/>
        </p:nvGrpSpPr>
        <p:grpSpPr>
          <a:xfrm>
            <a:off x="925512" y="1492250"/>
            <a:ext cx="78979" cy="78979"/>
            <a:chOff x="668337" y="2837008"/>
            <a:chExt cx="83820" cy="83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2837008"/>
              <a:ext cx="83542" cy="835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337" y="2837903"/>
              <a:ext cx="78486" cy="7887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25512" y="2814507"/>
            <a:ext cx="78979" cy="78979"/>
            <a:chOff x="668337" y="3666860"/>
            <a:chExt cx="83820" cy="838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3666860"/>
              <a:ext cx="83542" cy="835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337" y="3667772"/>
              <a:ext cx="78486" cy="7882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512" y="4209500"/>
            <a:ext cx="78979" cy="78979"/>
            <a:chOff x="668337" y="4496712"/>
            <a:chExt cx="83820" cy="8382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4496712"/>
              <a:ext cx="83542" cy="835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337" y="4497590"/>
              <a:ext cx="78486" cy="7887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25512" y="6061696"/>
            <a:ext cx="78979" cy="78979"/>
            <a:chOff x="668337" y="5326565"/>
            <a:chExt cx="83820" cy="8382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5326565"/>
              <a:ext cx="83542" cy="8354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337" y="5327446"/>
              <a:ext cx="78486" cy="7887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611313" y="1211077"/>
            <a:ext cx="10896600" cy="5958340"/>
          </a:xfrm>
          <a:prstGeom prst="rect">
            <a:avLst/>
          </a:prstGeom>
        </p:spPr>
        <p:txBody>
          <a:bodyPr vert="horz" wrap="square" lIns="0" tIns="6582" rIns="0" bIns="0" rtlCol="0">
            <a:spAutoFit/>
          </a:bodyPr>
          <a:lstStyle/>
          <a:p>
            <a:pPr marL="11967" marR="105311" algn="just">
              <a:lnSpc>
                <a:spcPct val="150000"/>
              </a:lnSpc>
              <a:spcBef>
                <a:spcPts val="52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Ствоюється</a:t>
            </a:r>
            <a:r>
              <a:rPr sz="2000" spc="-42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</a:t>
            </a:r>
            <a:r>
              <a:rPr sz="2000" spc="-42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</a:t>
            </a:r>
            <a:r>
              <a:rPr sz="2000" spc="-3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</a:t>
            </a:r>
            <a:r>
              <a:rPr sz="2000" spc="-42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або більше клієнтів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2000" spc="1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</a:t>
            </a:r>
            <a:r>
              <a:rPr sz="2000" spc="-3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приймає</a:t>
            </a:r>
            <a:r>
              <a:rPr sz="2000" spc="-42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інформацію,</a:t>
            </a:r>
            <a:r>
              <a:rPr sz="2000" spc="1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7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</a:t>
            </a:r>
            <a:r>
              <a:rPr sz="2000" spc="-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клієнти</a:t>
            </a:r>
            <a:r>
              <a:rPr sz="2000" spc="-10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надсилають</a:t>
            </a:r>
            <a:r>
              <a:rPr lang="uk-UA"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1967" marR="105311" algn="just">
              <a:lnSpc>
                <a:spcPct val="150000"/>
              </a:lnSpc>
              <a:spcBef>
                <a:spcPts val="52"/>
              </a:spcBef>
            </a:pPr>
            <a:endParaRPr lang="uk-U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967" marR="524762" algn="just">
              <a:lnSpc>
                <a:spcPct val="150000"/>
              </a:lnSpc>
            </a:pPr>
            <a:r>
              <a:rPr sz="2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Взаємозв’язок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організовується</a:t>
            </a:r>
            <a:r>
              <a:rPr sz="20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</a:t>
            </a:r>
            <a:r>
              <a:rPr sz="2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допомогою</a:t>
            </a:r>
            <a:r>
              <a:rPr sz="20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uk-UA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каналів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uk-UA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2000" spc="57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якщо</a:t>
            </a:r>
            <a:r>
              <a:rPr sz="20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 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однієї</a:t>
            </a:r>
            <a:r>
              <a:rPr sz="2000" spc="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сторони інформація</a:t>
            </a:r>
            <a:r>
              <a:rPr sz="2000" spc="-9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надіслана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</a:t>
            </a:r>
            <a:r>
              <a:rPr sz="2000" spc="-7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</a:t>
            </a:r>
            <a:r>
              <a:rPr sz="2000" spc="-7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іншому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краї</a:t>
            </a:r>
            <a:r>
              <a:rPr sz="2000" spc="-7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її</a:t>
            </a:r>
            <a:r>
              <a:rPr sz="2000" spc="-57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отримають</a:t>
            </a:r>
            <a:r>
              <a:rPr lang="uk-UA"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1967" marR="524762" algn="just">
              <a:lnSpc>
                <a:spcPct val="150000"/>
              </a:lnSpc>
            </a:pPr>
            <a:endParaRPr lang="uk-U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Спочатку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клієнти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приєднуються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 сервера та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очікують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команду,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починати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роботу.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Також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вони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отримують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значення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часу,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протягом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якого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можуть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генерувати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ідеї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По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завершенні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відведеного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часу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клієнти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надсилають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ідеї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сервер.</a:t>
            </a:r>
          </a:p>
          <a:p>
            <a:pPr algn="just">
              <a:lnSpc>
                <a:spcPct val="150000"/>
              </a:lnSpc>
            </a:pP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967" marR="283623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Отримані</a:t>
            </a:r>
            <a:r>
              <a:rPr sz="2000" spc="-8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дані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зберігаються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сервері. Визначення ідей, які мають найбільше голосів, теж </a:t>
            </a:r>
            <a:r>
              <a:rPr lang="uk-UA" sz="20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відбуваєтсья</a:t>
            </a:r>
            <a:r>
              <a:rPr lang="uk-UA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сервері.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712" y="1111250"/>
            <a:ext cx="4724400" cy="59071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837" y="1088100"/>
            <a:ext cx="4725040" cy="590719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4FB7E926-C81D-433B-AF0B-F12D4846057B}"/>
              </a:ext>
            </a:extLst>
          </p:cNvPr>
          <p:cNvSpPr txBox="1">
            <a:spLocks/>
          </p:cNvSpPr>
          <p:nvPr/>
        </p:nvSpPr>
        <p:spPr>
          <a:xfrm>
            <a:off x="1839272" y="273050"/>
            <a:ext cx="9601200" cy="647126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>
            <a:lvl1pPr marL="11967" algn="ctr" defTabSz="503743">
              <a:spcBef>
                <a:spcPts val="127"/>
              </a:spcBef>
              <a:buNone/>
              <a:defRPr sz="41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/>
              <a:t>Протокол роботи програми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566" y="1100859"/>
            <a:ext cx="4723200" cy="5907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6312" y="1100859"/>
            <a:ext cx="4723200" cy="59076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38B8768-55D6-4F73-8349-F3BEA12C39D4}"/>
              </a:ext>
            </a:extLst>
          </p:cNvPr>
          <p:cNvSpPr txBox="1">
            <a:spLocks/>
          </p:cNvSpPr>
          <p:nvPr/>
        </p:nvSpPr>
        <p:spPr>
          <a:xfrm>
            <a:off x="1839272" y="273050"/>
            <a:ext cx="9601200" cy="647126"/>
          </a:xfrm>
          <a:prstGeom prst="rect">
            <a:avLst/>
          </a:prstGeom>
        </p:spPr>
        <p:txBody>
          <a:bodyPr vert="horz" wrap="square" lIns="0" tIns="16155" rIns="0" bIns="0" rtlCol="0" anchor="ctr">
            <a:spAutoFit/>
          </a:bodyPr>
          <a:lstStyle>
            <a:lvl1pPr marL="11967" algn="ctr" defTabSz="503743">
              <a:spcBef>
                <a:spcPts val="127"/>
              </a:spcBef>
              <a:buNone/>
              <a:defRPr sz="41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/>
              <a:t>Протокол роботи програми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0475" y="395842"/>
            <a:ext cx="10392473" cy="1250587"/>
          </a:xfrm>
          <a:prstGeom prst="rect">
            <a:avLst/>
          </a:prstGeom>
        </p:spPr>
        <p:txBody>
          <a:bodyPr vert="horz" wrap="square" lIns="0" tIns="5385" rIns="0" bIns="0" rtlCol="0" anchor="ctr">
            <a:spAutoFit/>
          </a:bodyPr>
          <a:lstStyle/>
          <a:p>
            <a:pPr marL="11967" marR="4787" algn="ctr">
              <a:lnSpc>
                <a:spcPct val="101699"/>
              </a:lnSpc>
              <a:spcBef>
                <a:spcPts val="42"/>
              </a:spcBef>
            </a:pPr>
            <a:r>
              <a:rPr sz="4099" dirty="0"/>
              <a:t>Основні</a:t>
            </a:r>
            <a:r>
              <a:rPr sz="4099" spc="-137" dirty="0"/>
              <a:t> </a:t>
            </a:r>
            <a:r>
              <a:rPr sz="4099" dirty="0"/>
              <a:t>команди</a:t>
            </a:r>
            <a:r>
              <a:rPr sz="4099" spc="-137" dirty="0"/>
              <a:t> </a:t>
            </a:r>
            <a:r>
              <a:rPr sz="4099" spc="-28" dirty="0"/>
              <a:t>налаштування </a:t>
            </a:r>
            <a:r>
              <a:rPr sz="4099" dirty="0"/>
              <a:t>зв</a:t>
            </a:r>
            <a:r>
              <a:rPr sz="4099" dirty="0">
                <a:latin typeface="Arial"/>
                <a:cs typeface="Arial"/>
              </a:rPr>
              <a:t>’</a:t>
            </a:r>
            <a:r>
              <a:rPr sz="4099" dirty="0"/>
              <a:t>язку</a:t>
            </a:r>
            <a:r>
              <a:rPr sz="4099" spc="118" dirty="0"/>
              <a:t> </a:t>
            </a:r>
            <a:r>
              <a:rPr sz="4099" spc="75" dirty="0"/>
              <a:t>сервер</a:t>
            </a:r>
            <a:r>
              <a:rPr sz="4099" spc="75" dirty="0">
                <a:latin typeface="Arial"/>
                <a:cs typeface="Arial"/>
              </a:rPr>
              <a:t>-</a:t>
            </a:r>
            <a:r>
              <a:rPr sz="4099" spc="-9" dirty="0"/>
              <a:t>кліент</a:t>
            </a:r>
            <a:endParaRPr sz="4099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2631" y="2871257"/>
            <a:ext cx="78979" cy="78979"/>
            <a:chOff x="668337" y="3104343"/>
            <a:chExt cx="83820" cy="83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3104343"/>
              <a:ext cx="83542" cy="835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337" y="3105251"/>
              <a:ext cx="78486" cy="7882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62893" y="3326407"/>
            <a:ext cx="78979" cy="78979"/>
            <a:chOff x="668337" y="3661290"/>
            <a:chExt cx="83820" cy="838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3661290"/>
              <a:ext cx="83542" cy="835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337" y="3662159"/>
              <a:ext cx="78486" cy="7887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362893" y="3777788"/>
            <a:ext cx="78979" cy="78979"/>
            <a:chOff x="668337" y="4218239"/>
            <a:chExt cx="83820" cy="8382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4218239"/>
              <a:ext cx="83542" cy="8354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337" y="4219130"/>
              <a:ext cx="78486" cy="7887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362893" y="4221550"/>
            <a:ext cx="78979" cy="78979"/>
            <a:chOff x="668337" y="4775186"/>
            <a:chExt cx="83820" cy="8382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4775186"/>
              <a:ext cx="83542" cy="8354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337" y="4776089"/>
              <a:ext cx="78486" cy="7882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362893" y="4713157"/>
            <a:ext cx="78979" cy="78979"/>
            <a:chOff x="668337" y="5332134"/>
            <a:chExt cx="83820" cy="8382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337" y="5332134"/>
              <a:ext cx="83542" cy="835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337" y="5333009"/>
              <a:ext cx="78486" cy="7887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687512" y="2649130"/>
            <a:ext cx="5293205" cy="2258239"/>
          </a:xfrm>
          <a:prstGeom prst="rect">
            <a:avLst/>
          </a:prstGeom>
        </p:spPr>
        <p:txBody>
          <a:bodyPr vert="horz" wrap="square" lIns="0" tIns="12565" rIns="0" bIns="0" rtlCol="0">
            <a:spAutoFit/>
          </a:bodyPr>
          <a:lstStyle/>
          <a:p>
            <a:pPr marL="11967" algn="just">
              <a:lnSpc>
                <a:spcPct val="150000"/>
              </a:lnSpc>
              <a:spcBef>
                <a:spcPts val="99"/>
              </a:spcBef>
            </a:pP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mkﬁfo</a:t>
            </a:r>
            <a:r>
              <a:rPr sz="2000" spc="-2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2000" spc="-2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створення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з’єднання(</a:t>
            </a:r>
            <a:r>
              <a:rPr sz="2000" spc="-1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каналу</a:t>
            </a:r>
            <a:r>
              <a:rPr sz="2000" spc="-1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967" algn="just">
              <a:lnSpc>
                <a:spcPct val="150000"/>
              </a:lnSpc>
            </a:pP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sz="2000" spc="-2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2000" spc="-2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24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відкриття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каналу</a:t>
            </a:r>
            <a:endParaRPr lang="en-US" sz="2000" spc="-24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967" marR="341065" algn="just">
              <a:lnSpc>
                <a:spcPct val="150000"/>
              </a:lnSpc>
            </a:pPr>
            <a:r>
              <a:rPr sz="2000" spc="-2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lang="uk-UA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33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зчитування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каналу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967" marR="341065" algn="just">
              <a:lnSpc>
                <a:spcPct val="150000"/>
              </a:lnSpc>
            </a:pP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sz="2000" spc="-42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2000" spc="-3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внесення</a:t>
            </a:r>
            <a:r>
              <a:rPr sz="2000" spc="-9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даних</a:t>
            </a:r>
            <a:r>
              <a:rPr sz="2000" spc="-9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sz="2000" spc="-9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9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канал</a:t>
            </a:r>
            <a:r>
              <a:rPr sz="2000" spc="-1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spc="-24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967" marR="341065" algn="just">
              <a:lnSpc>
                <a:spcPct val="150000"/>
              </a:lnSpc>
            </a:pPr>
            <a:r>
              <a:rPr sz="2000" spc="-2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unlink</a:t>
            </a:r>
            <a:r>
              <a:rPr sz="2000" spc="-2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2000" spc="-24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9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знищення</a:t>
            </a:r>
            <a:r>
              <a:rPr sz="2000" spc="-8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зв’язку(каналу)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26357" y="2178050"/>
            <a:ext cx="5572532" cy="377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154</TotalTime>
  <Words>696</Words>
  <Application>Microsoft Office PowerPoint</Application>
  <PresentationFormat>Произвольный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Tahoma</vt:lpstr>
      <vt:lpstr>Century Gothic</vt:lpstr>
      <vt:lpstr>Arial</vt:lpstr>
      <vt:lpstr>Сетка</vt:lpstr>
      <vt:lpstr>Організація взаємодії між процесами</vt:lpstr>
      <vt:lpstr>Використання іменованих каналів для комунікації процесів</vt:lpstr>
      <vt:lpstr>Індивідуальне завдання</vt:lpstr>
      <vt:lpstr>Розподіл завдань</vt:lpstr>
      <vt:lpstr>Детальніше про пайпи</vt:lpstr>
      <vt:lpstr>Основна ідея</vt:lpstr>
      <vt:lpstr>Презентация PowerPoint</vt:lpstr>
      <vt:lpstr>Презентация PowerPoint</vt:lpstr>
      <vt:lpstr>Основні команди налаштування зв’язку сервер-кліент</vt:lpstr>
      <vt:lpstr>Комунікація під час роботи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Організація взаємодії між процесами</dc:title>
  <dc:creator>Яна Лучик;Олександр Шпак;Роман Чорний;Матвій Сук</dc:creator>
  <cp:lastModifiedBy>Олександр Шпак</cp:lastModifiedBy>
  <cp:revision>5</cp:revision>
  <dcterms:created xsi:type="dcterms:W3CDTF">2021-11-04T04:20:37Z</dcterms:created>
  <dcterms:modified xsi:type="dcterms:W3CDTF">2021-12-08T13:47:47Z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2021-12-08T00:00:00Z</vt:filetime>
  </property>
  <property fmtid="{D5CDD505-2E9C-101B-9397-08002B2CF9AE}" pid="3" name="LastSaved">
    <vt:filetime>2021-12-08T00:00:00Z</vt:filetime>
  </property>
</Properties>
</file>