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7A6AD6-83F4-4EBE-AACB-1107F5EE27FC}">
  <a:tblStyle styleId="{A97A6AD6-83F4-4EBE-AACB-1107F5EE27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ef946df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ef946df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8d751f3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8d751f3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e6377d7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e6377d7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e6377d7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e6377d7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de6377d7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de6377d7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d751f3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8d751f3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8d751f35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8d751f35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8d751f35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8d751f35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de9f67a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de9f67a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de6377d7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de6377d7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e9f67a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e9f67a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8d751f35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8d751f35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dea1445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dea1445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dea1445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dea1445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dea1445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dea1445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dea1445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dea1445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dea1445f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dea1445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ef946dfde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ef946dfd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de9f67a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de9f67a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dea1445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dea1445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6a3defe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6a3defe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8d751f3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8d751f3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Pre-engagement, Recon, Threat modeling(no), Vulnerability analysis, Exploitation, Post-exploitation, Reporting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Mohad from here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8d751f35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8d751f35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f946df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f946df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e6377d7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e6377d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ea1445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ea1445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a63a79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a63a79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93a5875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93a5875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ignin.rvapt.ritsec.clu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edramp.gov/assets/resources/documents/CSP_Penetration_Test_Guidance.pdf" TargetMode="External"/><Relationship Id="rId4" Type="http://schemas.openxmlformats.org/officeDocument/2006/relationships/hyperlink" Target="https://www.ctpf.org/sites/main/files/file-attachments/external_and_internal_penetration_testing_services_rfp.pdf" TargetMode="External"/><Relationship Id="rId5" Type="http://schemas.openxmlformats.org/officeDocument/2006/relationships/hyperlink" Target="http://www.oaklawn-il.gov/home/showdocument?id=10954" TargetMode="External"/><Relationship Id="rId6" Type="http://schemas.openxmlformats.org/officeDocument/2006/relationships/hyperlink" Target="https://cdn.arstechnica.net/wp-content/uploads/2019/11/rules-of-engagement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hackthebox.eu/invi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Sign-In!!!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2066875"/>
            <a:ext cx="91440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u="sng">
                <a:solidFill>
                  <a:schemeClr val="hlink"/>
                </a:solidFill>
                <a:hlinkClick r:id="rId3"/>
              </a:rPr>
              <a:t>signin.rvapt.ritsec.club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Pre-Engagement Documents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for Proposal (RFP)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Client: Does anyone want to do this work for me?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to Proposal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SP: Sure. Pick me!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for Information (RFI)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SP: Requesting specific information regarding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 of Work (SoW)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SP: Project details, $$$, Operator information, </a:t>
            </a:r>
            <a:r>
              <a:rPr lang="en"/>
              <a:t>Deliverables</a:t>
            </a:r>
            <a:r>
              <a:rPr lang="en"/>
              <a:t>, Timeline, etc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of Engagement (RoE)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Client+SP: You can do this. Don’t do that.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of the Jail Free Card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Client+SP: Help it’s the policeman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&amp; Response for Proposal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for Proposal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Client: “Hey, does anyone want to do a penetration testing for us?”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Overview, Purpose, Scope of work, Timeline, Point of Contact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 Provider: “Pick me!!!”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to Proposal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Overview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Cred - Flex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Assessment Plan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[Caution] Vague Wording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- I need at least some details 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050" y="1152472"/>
            <a:ext cx="6504624" cy="36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Ah, that’s more clear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641475"/>
            <a:ext cx="64389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for Information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08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Gimme more details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Hosts managed by 3rd party?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subnets?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hosts?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Hands off - Network services?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/ Destination of the application?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3rd party (Reverse Proxy, Cloud provider) aware?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 lockout policy?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list / Deny list IP address?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PII handling?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Compliance?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Laws? 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200" y="1609200"/>
            <a:ext cx="3514826" cy="25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 Demo 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Engagement with a multinational bank - DinoBank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Penetration Testing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Banking web application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Viewing accounts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Paying &amp; Transferring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 up with at least one question for RFI to ask to your client 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402" y="1152475"/>
            <a:ext cx="2490825" cy="24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Work 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talk business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Overview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Tester Information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Timelines and Schedules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 terms, Disclaimers, Legal things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Engagement 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and define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Description and Purpose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Scope (Target systems)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Methodology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Planning, Schedule, Assumptions, Reporting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Technical Restrictions /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Notification + Disclosure + Point of Contact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 for Information to client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allowed + Not allowed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Etc. - Social engineering limits, Physical assessment boundaries,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 (networking, firewall, ATM)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Frameworks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Configurations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SCOPE IS LAVA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clear scope → Ask! 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150" y="1417900"/>
            <a:ext cx="3664350" cy="26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of Contact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Clearing things up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Asking for permission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Exploitation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Notifying changes in network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engagement check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separate Technical and Administrative Contact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RVAPT - 1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Pre-Engagement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Out of Jail Free Card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Penetration Testing Authorization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Date, Client, Operator, Point of Contact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what we are going to do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what we are not allowed to do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Agreed?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Physical Penetration Testing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Document 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750" y="1306200"/>
            <a:ext cx="3772550" cy="21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1 - CPTC 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75" y="1125762"/>
            <a:ext cx="5464217" cy="34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1 - CPTC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00" y="1841500"/>
            <a:ext cx="54387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1 - CPTC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[REDACTED]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2 - Coalfire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CNBC</a:t>
            </a:r>
            <a:endParaRPr b="1"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25" y="1519926"/>
            <a:ext cx="7830149" cy="25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2 - Coalfire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 = Coalfire + State of Iowa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= Iowa County Courthouse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vs. County - Different </a:t>
            </a:r>
            <a:r>
              <a:rPr lang="en"/>
              <a:t>Entity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off alarm to test physical assessment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Police → Get off jail card → Let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Sheriff (County) → Arrest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Miscommunication between State and County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Pre-Engagement document was clear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Laws / Power dynamics is complicated. Always double check!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298" y="1279650"/>
            <a:ext cx="37763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2 - Coalfire - Cont.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Devil is in the Details!!!!!!</a:t>
            </a:r>
            <a:r>
              <a:rPr lang="en"/>
              <a:t> </a:t>
            </a: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13" y="2005625"/>
            <a:ext cx="8814973" cy="24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PenTest Guidance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https://www.fedramp.gov/assets/resources/documents/CSP_Penetration_Test_Guidance.pdf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RFP 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https://www.ctpf.org/sites/main/files/file-attachments/external_and_internal_penetration_testing_services_rfp.pdf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RFP2 -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http://www.oaklawn-il.gov/home/showdocument?id=10954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Coalfire RoE -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https://cdn.arstechnica.net/wp-content/uploads/2019/11/rules-of-engagement.pdf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the Document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Assessment </a:t>
            </a:r>
            <a:endParaRPr/>
          </a:p>
        </p:txBody>
      </p:sp>
      <p:sp>
        <p:nvSpPr>
          <p:cNvPr id="248" name="Google Shape;248;p41"/>
          <p:cNvSpPr txBox="1"/>
          <p:nvPr/>
        </p:nvSpPr>
        <p:spPr>
          <a:xfrm>
            <a:off x="2227275" y="2874850"/>
            <a:ext cx="4807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https://www.hackthebox.eu/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 Plan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Penetration Testing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PTES - Penetration Testing Execution Standard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Penetration Testing 7 steps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Modified version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talks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Project talks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Demos (?)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425" y="1295620"/>
            <a:ext cx="3383624" cy="255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Offensive Security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275750" y="106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{A97A6AD6-83F4-4EBE-AACB-1107F5EE27FC}</a:tableStyleId>
              </a:tblPr>
              <a:tblGrid>
                <a:gridCol w="1031400"/>
                <a:gridCol w="1781975"/>
                <a:gridCol w="1811175"/>
                <a:gridCol w="1811175"/>
                <a:gridCol w="1949600"/>
              </a:tblGrid>
              <a:tr h="8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Types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D9EEB"/>
                          </a:solidFill>
                        </a:rPr>
                        <a:t>Vulnerability Assessment </a:t>
                      </a:r>
                      <a:endParaRPr b="1"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D9EEB"/>
                          </a:solidFill>
                        </a:rPr>
                        <a:t>External</a:t>
                      </a:r>
                      <a:r>
                        <a:rPr b="1" lang="en">
                          <a:solidFill>
                            <a:srgbClr val="6D9EEB"/>
                          </a:solidFill>
                        </a:rPr>
                        <a:t> Penetration Testing</a:t>
                      </a:r>
                      <a:endParaRPr b="1"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D9EEB"/>
                          </a:solidFill>
                        </a:rPr>
                        <a:t>Internal Penetration Testing</a:t>
                      </a:r>
                      <a:endParaRPr b="1"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D9EEB"/>
                          </a:solidFill>
                        </a:rPr>
                        <a:t>Red Teaming </a:t>
                      </a:r>
                      <a:endParaRPr b="1"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Goal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Identify → Assess → Remediate → Monitor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Security audit on client’s network (consulting)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Security audit on company infrastructure/ products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Real world attack simulation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Duration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Short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Varies - 1~2 weeks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Varies - 1~2 weeks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2~3 months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MISC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Automatic + Manual checking, Bug Bounty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Usually black-box,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Limited Scope, Restrictive, SE sometimes allowed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Usually white-box, Limited Scope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, Usually testing new products/features, SE not allowed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(Almost) No rules, Defense Evasion 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</a:t>
            </a:r>
            <a:r>
              <a:rPr lang="en"/>
              <a:t>Penetration</a:t>
            </a:r>
            <a:r>
              <a:rPr lang="en"/>
              <a:t> Testing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3802893" y="130580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Penetration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573190" y="22055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032597" y="22055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311700" y="220549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External Network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183950" y="35191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Social Engineering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5" name="Google Shape;85;p17"/>
          <p:cNvCxnSpPr>
            <a:stCxn id="80" idx="2"/>
            <a:endCxn id="81" idx="0"/>
          </p:cNvCxnSpPr>
          <p:nvPr/>
        </p:nvCxnSpPr>
        <p:spPr>
          <a:xfrm flipH="1" rot="-5400000">
            <a:off x="5228493" y="109175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7"/>
          <p:cNvCxnSpPr>
            <a:stCxn id="82" idx="0"/>
            <a:endCxn id="80" idx="2"/>
          </p:cNvCxnSpPr>
          <p:nvPr/>
        </p:nvCxnSpPr>
        <p:spPr>
          <a:xfrm rot="-5400000">
            <a:off x="3458197" y="1091751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7"/>
          <p:cNvCxnSpPr>
            <a:stCxn id="83" idx="0"/>
          </p:cNvCxnSpPr>
          <p:nvPr/>
        </p:nvCxnSpPr>
        <p:spPr>
          <a:xfrm rot="-5400000">
            <a:off x="1810200" y="1244740"/>
            <a:ext cx="231300" cy="16902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7"/>
          <p:cNvSpPr/>
          <p:nvPr/>
        </p:nvSpPr>
        <p:spPr>
          <a:xfrm>
            <a:off x="3820597" y="2205492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9" name="Google Shape;89;p17"/>
          <p:cNvCxnSpPr/>
          <p:nvPr/>
        </p:nvCxnSpPr>
        <p:spPr>
          <a:xfrm rot="-5400000">
            <a:off x="4456297" y="2089542"/>
            <a:ext cx="231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7"/>
          <p:cNvSpPr/>
          <p:nvPr/>
        </p:nvSpPr>
        <p:spPr>
          <a:xfrm>
            <a:off x="7225540" y="22055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Wireless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1" name="Google Shape;91;p17"/>
          <p:cNvCxnSpPr>
            <a:endCxn id="90" idx="0"/>
          </p:cNvCxnSpPr>
          <p:nvPr/>
        </p:nvCxnSpPr>
        <p:spPr>
          <a:xfrm>
            <a:off x="6262390" y="1974201"/>
            <a:ext cx="1732200" cy="2313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977550" y="3278350"/>
            <a:ext cx="2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Pre-Engagement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Request for Proposal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Request for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Statement of 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Rules of Engagement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Scope &amp; Point of Contact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Study 1: CPTC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Study 2: Coalfire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425" y="1152475"/>
            <a:ext cx="4110699" cy="308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32425" y="4082263"/>
            <a:ext cx="716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Penetration Testing 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863" y="420076"/>
            <a:ext cx="2476275" cy="3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Pre-Engagement 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Interaction between the client and service provider prior penetration testing engagement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Documents, meetings, phone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Establish exact terms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 expectations, purpose, overview of engagement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 for Proposals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Scope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Rules of Engagement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(Give jobs to corporate lawyers)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documents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out of jail!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Care? 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5134500" cy="30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Basis of all our 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(Some companies) You are the Offsec department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on the same page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PMs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 for the future 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425" y="1349600"/>
            <a:ext cx="2664250" cy="26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