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7"/>
  </p:notesMasterIdLst>
  <p:sldIdLst>
    <p:sldId id="4452" r:id="rId2"/>
    <p:sldId id="4454" r:id="rId3"/>
    <p:sldId id="4455" r:id="rId4"/>
    <p:sldId id="4456" r:id="rId5"/>
    <p:sldId id="4457" r:id="rId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FA6D6"/>
    <a:srgbClr val="F2881A"/>
    <a:srgbClr val="8CC53C"/>
    <a:srgbClr val="FFC211"/>
    <a:srgbClr val="E44096"/>
    <a:srgbClr val="A8449A"/>
    <a:srgbClr val="FFCD99"/>
    <a:srgbClr val="947154"/>
    <a:srgbClr val="FABB85"/>
    <a:srgbClr val="F5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3" autoAdjust="0"/>
    <p:restoredTop sz="95118" autoAdjust="0"/>
  </p:normalViewPr>
  <p:slideViewPr>
    <p:cSldViewPr snapToGrid="0" snapToObjects="1">
      <p:cViewPr varScale="1">
        <p:scale>
          <a:sx n="45" d="100"/>
          <a:sy n="45" d="100"/>
        </p:scale>
        <p:origin x="872" y="184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8/28/24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1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07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0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mage_sensor" TargetMode="External"/><Relationship Id="rId7" Type="http://schemas.openxmlformats.org/officeDocument/2006/relationships/hyperlink" Target="https://en.wikipedia.org/wiki/High-dimension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Digital_image" TargetMode="External"/><Relationship Id="rId5" Type="http://schemas.openxmlformats.org/officeDocument/2006/relationships/hyperlink" Target="https://en.wikipedia.org/wiki/Image_analysis" TargetMode="External"/><Relationship Id="rId4" Type="http://schemas.openxmlformats.org/officeDocument/2006/relationships/hyperlink" Target="https://en.wikipedia.org/wiki/Image_process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60653" y="1022190"/>
            <a:ext cx="240565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Early Computer Vision Development 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Computer vision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tasks include methods for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Image sensor"/>
              </a:rPr>
              <a:t>acquiring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Image processing"/>
              </a:rPr>
              <a:t>processing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5" tooltip="Image analysis"/>
              </a:rPr>
              <a:t>analyzing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understanding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6" tooltip="Digital image"/>
              </a:rPr>
              <a:t>digital images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extraction of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7" tooltip="High-dimensional"/>
              </a:rPr>
              <a:t>high-dimensional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data from the real world in order to produce numerical or symbolic information, e.g. in the forms of decisions.</a:t>
            </a:r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B00A06-D0E5-D240-B19A-2D820C827716}"/>
              </a:ext>
            </a:extLst>
          </p:cNvPr>
          <p:cNvGrpSpPr/>
          <p:nvPr/>
        </p:nvGrpSpPr>
        <p:grpSpPr>
          <a:xfrm>
            <a:off x="1561454" y="5042984"/>
            <a:ext cx="21254742" cy="7976153"/>
            <a:chOff x="1561455" y="5141640"/>
            <a:chExt cx="21254742" cy="797615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58212A2-8B89-0444-92A1-6FF83A00FE24}"/>
                </a:ext>
              </a:extLst>
            </p:cNvPr>
            <p:cNvSpPr/>
            <p:nvPr/>
          </p:nvSpPr>
          <p:spPr>
            <a:xfrm>
              <a:off x="8106193" y="5141640"/>
              <a:ext cx="2924086" cy="284881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105AD5D-C0DB-AC45-A64F-F73FDA48C764}"/>
                </a:ext>
              </a:extLst>
            </p:cNvPr>
            <p:cNvSpPr/>
            <p:nvPr/>
          </p:nvSpPr>
          <p:spPr>
            <a:xfrm>
              <a:off x="2931430" y="5141640"/>
              <a:ext cx="2924086" cy="28488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9970F6F-A42E-0D41-913C-A94731B80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489" y="8250208"/>
              <a:ext cx="955282" cy="504288"/>
            </a:xfrm>
            <a:custGeom>
              <a:avLst/>
              <a:gdLst>
                <a:gd name="T0" fmla="*/ 369527 w 1026"/>
                <a:gd name="T1" fmla="*/ 0 h 543"/>
                <a:gd name="T2" fmla="*/ 195038 w 1026"/>
                <a:gd name="T3" fmla="*/ 194902 h 543"/>
                <a:gd name="T4" fmla="*/ 0 w 1026"/>
                <a:gd name="T5" fmla="*/ 0 h 543"/>
                <a:gd name="T6" fmla="*/ 369527 w 1026"/>
                <a:gd name="T7" fmla="*/ 0 h 5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6" h="543">
                  <a:moveTo>
                    <a:pt x="1025" y="0"/>
                  </a:moveTo>
                  <a:lnTo>
                    <a:pt x="541" y="542"/>
                  </a:lnTo>
                  <a:lnTo>
                    <a:pt x="0" y="0"/>
                  </a:lnTo>
                  <a:lnTo>
                    <a:pt x="1025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1F963F24-59EF-6447-BB8E-B2CCDA553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5693" y="8257780"/>
              <a:ext cx="955282" cy="504288"/>
            </a:xfrm>
            <a:custGeom>
              <a:avLst/>
              <a:gdLst>
                <a:gd name="T0" fmla="*/ 369527 w 1026"/>
                <a:gd name="T1" fmla="*/ 0 h 542"/>
                <a:gd name="T2" fmla="*/ 195038 w 1026"/>
                <a:gd name="T3" fmla="*/ 194902 h 542"/>
                <a:gd name="T4" fmla="*/ 0 w 1026"/>
                <a:gd name="T5" fmla="*/ 0 h 542"/>
                <a:gd name="T6" fmla="*/ 369527 w 1026"/>
                <a:gd name="T7" fmla="*/ 0 h 5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6" h="542">
                  <a:moveTo>
                    <a:pt x="1025" y="0"/>
                  </a:moveTo>
                  <a:lnTo>
                    <a:pt x="541" y="541"/>
                  </a:lnTo>
                  <a:lnTo>
                    <a:pt x="0" y="0"/>
                  </a:lnTo>
                  <a:lnTo>
                    <a:pt x="1025" y="0"/>
                  </a:ln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DA8F0D5C-5E80-E04A-9112-64604F716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253" y="8273844"/>
              <a:ext cx="955282" cy="504291"/>
            </a:xfrm>
            <a:custGeom>
              <a:avLst/>
              <a:gdLst>
                <a:gd name="T0" fmla="*/ 369527 w 1026"/>
                <a:gd name="T1" fmla="*/ 0 h 542"/>
                <a:gd name="T2" fmla="*/ 195038 w 1026"/>
                <a:gd name="T3" fmla="*/ 194903 h 542"/>
                <a:gd name="T4" fmla="*/ 0 w 1026"/>
                <a:gd name="T5" fmla="*/ 0 h 542"/>
                <a:gd name="T6" fmla="*/ 369527 w 1026"/>
                <a:gd name="T7" fmla="*/ 0 h 5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6" h="542">
                  <a:moveTo>
                    <a:pt x="1025" y="0"/>
                  </a:moveTo>
                  <a:lnTo>
                    <a:pt x="541" y="541"/>
                  </a:lnTo>
                  <a:lnTo>
                    <a:pt x="0" y="0"/>
                  </a:lnTo>
                  <a:lnTo>
                    <a:pt x="1025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C69946B7-60C8-8E41-B4BA-0D1D354E7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5768" y="8257780"/>
              <a:ext cx="955282" cy="504288"/>
            </a:xfrm>
            <a:custGeom>
              <a:avLst/>
              <a:gdLst>
                <a:gd name="T0" fmla="*/ 369527 w 1026"/>
                <a:gd name="T1" fmla="*/ 0 h 542"/>
                <a:gd name="T2" fmla="*/ 195038 w 1026"/>
                <a:gd name="T3" fmla="*/ 194902 h 542"/>
                <a:gd name="T4" fmla="*/ 0 w 1026"/>
                <a:gd name="T5" fmla="*/ 0 h 542"/>
                <a:gd name="T6" fmla="*/ 369527 w 1026"/>
                <a:gd name="T7" fmla="*/ 0 h 5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6" h="542">
                  <a:moveTo>
                    <a:pt x="1025" y="0"/>
                  </a:moveTo>
                  <a:lnTo>
                    <a:pt x="541" y="541"/>
                  </a:lnTo>
                  <a:lnTo>
                    <a:pt x="0" y="0"/>
                  </a:lnTo>
                  <a:lnTo>
                    <a:pt x="1025" y="0"/>
                  </a:ln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6BF2D4CB-2C63-B74C-A46F-0E0660736046}"/>
                </a:ext>
              </a:extLst>
            </p:cNvPr>
            <p:cNvSpPr/>
            <p:nvPr/>
          </p:nvSpPr>
          <p:spPr>
            <a:xfrm>
              <a:off x="18466343" y="5141640"/>
              <a:ext cx="2924086" cy="284881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0B6CE88-03D8-2642-BA04-CF567557AEA8}"/>
                </a:ext>
              </a:extLst>
            </p:cNvPr>
            <p:cNvSpPr/>
            <p:nvPr/>
          </p:nvSpPr>
          <p:spPr>
            <a:xfrm>
              <a:off x="13286268" y="5141640"/>
              <a:ext cx="2924086" cy="284881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23A0DC-EA9B-E245-B034-06D557E00CE0}"/>
                </a:ext>
              </a:extLst>
            </p:cNvPr>
            <p:cNvSpPr txBox="1"/>
            <p:nvPr/>
          </p:nvSpPr>
          <p:spPr>
            <a:xfrm>
              <a:off x="2835612" y="6266656"/>
              <a:ext cx="31158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Lato Black" panose="020F0502020204030203" pitchFamily="34" charset="0"/>
                  <a:cs typeface="Poppins Medium" pitchFamily="2" charset="77"/>
                </a:rPr>
                <a:t>1957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7A80E0-F51B-CB44-8778-3D60AEE6A172}"/>
                </a:ext>
              </a:extLst>
            </p:cNvPr>
            <p:cNvSpPr txBox="1"/>
            <p:nvPr/>
          </p:nvSpPr>
          <p:spPr>
            <a:xfrm>
              <a:off x="8010225" y="6266656"/>
              <a:ext cx="31158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Lato Black" panose="020F0502020204030203" pitchFamily="34" charset="0"/>
                  <a:cs typeface="Poppins Medium" pitchFamily="2" charset="77"/>
                </a:rPr>
                <a:t>1959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41BA2D-CA38-1A45-9E78-A99138D34928}"/>
                </a:ext>
              </a:extLst>
            </p:cNvPr>
            <p:cNvSpPr txBox="1"/>
            <p:nvPr/>
          </p:nvSpPr>
          <p:spPr>
            <a:xfrm>
              <a:off x="13193936" y="6266656"/>
              <a:ext cx="31158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Lato Black" panose="020F0502020204030203" pitchFamily="34" charset="0"/>
                  <a:cs typeface="Poppins Medium" pitchFamily="2" charset="77"/>
                </a:rPr>
                <a:t>1960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87ADD3-5195-D64C-80B4-442B635E4E7D}"/>
                </a:ext>
              </a:extLst>
            </p:cNvPr>
            <p:cNvSpPr txBox="1"/>
            <p:nvPr/>
          </p:nvSpPr>
          <p:spPr>
            <a:xfrm>
              <a:off x="18373861" y="6266656"/>
              <a:ext cx="31158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Lato Black" panose="020F0502020204030203" pitchFamily="34" charset="0"/>
                  <a:cs typeface="Poppins Medium" pitchFamily="2" charset="77"/>
                </a:rPr>
                <a:t>1966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C3597CD-9B66-DC49-81FD-132A29D659FB}"/>
                </a:ext>
              </a:extLst>
            </p:cNvPr>
            <p:cNvGrpSpPr/>
            <p:nvPr/>
          </p:nvGrpSpPr>
          <p:grpSpPr>
            <a:xfrm>
              <a:off x="2762560" y="9301363"/>
              <a:ext cx="3327140" cy="3816430"/>
              <a:chOff x="9820872" y="5944193"/>
              <a:chExt cx="3327140" cy="3816430"/>
            </a:xfrm>
          </p:grpSpPr>
          <p:sp>
            <p:nvSpPr>
              <p:cNvPr id="36" name="CuadroTexto 395">
                <a:extLst>
                  <a:ext uri="{FF2B5EF4-FFF2-40B4-BE49-F238E27FC236}">
                    <a16:creationId xmlns:a16="http://schemas.microsoft.com/office/drawing/2014/main" id="{7D53F144-6A72-F94E-B99B-24383A57477E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Oliver Selfridge</a:t>
                </a:r>
                <a:endParaRPr lang="en-US" sz="24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endParaRPr>
              </a:p>
            </p:txBody>
          </p:sp>
          <p:sp>
            <p:nvSpPr>
              <p:cNvPr id="37" name="Rectangle 56">
                <a:extLst>
                  <a:ext uri="{FF2B5EF4-FFF2-40B4-BE49-F238E27FC236}">
                    <a16:creationId xmlns:a16="http://schemas.microsoft.com/office/drawing/2014/main" id="{90BAA347-B3E3-6A4F-8767-C84F814E217C}"/>
                  </a:ext>
                </a:extLst>
              </p:cNvPr>
              <p:cNvSpPr/>
              <p:nvPr/>
            </p:nvSpPr>
            <p:spPr>
              <a:xfrm>
                <a:off x="9820872" y="6590524"/>
                <a:ext cx="3327140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</a:t>
                </a:r>
                <a:r>
                  <a:rPr lang="en-US" sz="240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egan to explore ideas related to pattern recognition and early forms of what would later be known as computer vision.</a:t>
                </a:r>
                <a:endParaRPr lang="en-US" sz="240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br>
                  <a:rPr lang="en-US" sz="1400" dirty="0"/>
                </a:br>
                <a:br>
                  <a:rPr lang="en-US" sz="1400" dirty="0"/>
                </a:b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AC5661F-46FE-C14F-B165-F2C3B9D35CB8}"/>
                </a:ext>
              </a:extLst>
            </p:cNvPr>
            <p:cNvGrpSpPr/>
            <p:nvPr/>
          </p:nvGrpSpPr>
          <p:grpSpPr>
            <a:xfrm>
              <a:off x="7937324" y="9301363"/>
              <a:ext cx="3327140" cy="2954655"/>
              <a:chOff x="9820872" y="5944193"/>
              <a:chExt cx="3327140" cy="2954655"/>
            </a:xfrm>
          </p:grpSpPr>
          <p:sp>
            <p:nvSpPr>
              <p:cNvPr id="39" name="CuadroTexto 395">
                <a:extLst>
                  <a:ext uri="{FF2B5EF4-FFF2-40B4-BE49-F238E27FC236}">
                    <a16:creationId xmlns:a16="http://schemas.microsoft.com/office/drawing/2014/main" id="{EAC51250-784D-424B-A5CF-A3588BE8AAEF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Frank Rosenblatt</a:t>
                </a:r>
                <a:endParaRPr lang="en-US" sz="24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endParaRPr>
              </a:p>
            </p:txBody>
          </p:sp>
          <p:sp>
            <p:nvSpPr>
              <p:cNvPr id="40" name="Rectangle 56">
                <a:extLst>
                  <a:ext uri="{FF2B5EF4-FFF2-40B4-BE49-F238E27FC236}">
                    <a16:creationId xmlns:a16="http://schemas.microsoft.com/office/drawing/2014/main" id="{A26BF58B-E6C2-DF48-A54A-C5109ABBD1E5}"/>
                  </a:ext>
                </a:extLst>
              </p:cNvPr>
              <p:cNvSpPr/>
              <p:nvPr/>
            </p:nvSpPr>
            <p:spPr>
              <a:xfrm>
                <a:off x="9820872" y="6590524"/>
                <a:ext cx="332714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 credited with creating the perceptron, which later influenced various approaches in computer vision.</a:t>
                </a:r>
                <a:endParaRPr lang="en-US" sz="2400" b="0" i="0" u="none" strike="noStrike" dirty="0">
                  <a:solidFill>
                    <a:srgbClr val="000000"/>
                  </a:solidFill>
                  <a:effectLst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0C4DCDE-2AB6-F740-BA2D-B63A2BABEAA2}"/>
                </a:ext>
              </a:extLst>
            </p:cNvPr>
            <p:cNvGrpSpPr/>
            <p:nvPr/>
          </p:nvGrpSpPr>
          <p:grpSpPr>
            <a:xfrm>
              <a:off x="13084741" y="9301363"/>
              <a:ext cx="3327140" cy="3693319"/>
              <a:chOff x="9820872" y="5944193"/>
              <a:chExt cx="3327140" cy="3693319"/>
            </a:xfrm>
          </p:grpSpPr>
          <p:sp>
            <p:nvSpPr>
              <p:cNvPr id="51" name="CuadroTexto 395">
                <a:extLst>
                  <a:ext uri="{FF2B5EF4-FFF2-40B4-BE49-F238E27FC236}">
                    <a16:creationId xmlns:a16="http://schemas.microsoft.com/office/drawing/2014/main" id="{2DC6DFB5-1DA4-8449-ACA6-7768EF8CF7D8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Lawrence Roberts</a:t>
                </a:r>
                <a:endParaRPr lang="en-US" sz="24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endParaRPr>
              </a:p>
            </p:txBody>
          </p:sp>
          <p:sp>
            <p:nvSpPr>
              <p:cNvPr id="53" name="Rectangle 56">
                <a:extLst>
                  <a:ext uri="{FF2B5EF4-FFF2-40B4-BE49-F238E27FC236}">
                    <a16:creationId xmlns:a16="http://schemas.microsoft.com/office/drawing/2014/main" id="{723AB66F-682D-1D42-9B3D-88E417510A0A}"/>
                  </a:ext>
                </a:extLst>
              </p:cNvPr>
              <p:cNvSpPr/>
              <p:nvPr/>
            </p:nvSpPr>
            <p:spPr>
              <a:xfrm>
                <a:off x="9820872" y="6590524"/>
                <a:ext cx="332714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 Later become known as one of the founders of the Internet, conducted early work on image scanning, which contributed to the evolution of computer vision.</a:t>
                </a:r>
                <a:endParaRPr lang="en-US" sz="2400" b="0" i="0" u="none" strike="noStrike" dirty="0">
                  <a:solidFill>
                    <a:srgbClr val="000000"/>
                  </a:solidFill>
                  <a:effectLst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44E0D7-A1D8-3C41-9C96-7AB695C0F904}"/>
                </a:ext>
              </a:extLst>
            </p:cNvPr>
            <p:cNvGrpSpPr/>
            <p:nvPr/>
          </p:nvGrpSpPr>
          <p:grpSpPr>
            <a:xfrm>
              <a:off x="18232158" y="9301363"/>
              <a:ext cx="3359798" cy="2817802"/>
              <a:chOff x="9788214" y="5944193"/>
              <a:chExt cx="3359798" cy="2817802"/>
            </a:xfrm>
          </p:grpSpPr>
          <p:sp>
            <p:nvSpPr>
              <p:cNvPr id="59" name="CuadroTexto 395">
                <a:extLst>
                  <a:ext uri="{FF2B5EF4-FFF2-40B4-BE49-F238E27FC236}">
                    <a16:creationId xmlns:a16="http://schemas.microsoft.com/office/drawing/2014/main" id="{0F652FF4-8067-494C-B9A6-52ADD27DAF82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-webkit-standard"/>
                  </a:rPr>
                  <a:t>Marvin Minsky and Seymour </a:t>
                </a:r>
                <a:r>
                  <a:rPr lang="en-US" sz="2400" b="0" i="0" u="none" strike="noStrike" dirty="0" err="1">
                    <a:solidFill>
                      <a:srgbClr val="000000"/>
                    </a:solidFill>
                    <a:effectLst/>
                    <a:latin typeface="-webkit-standard"/>
                  </a:rPr>
                  <a:t>Papert</a:t>
                </a:r>
                <a:endParaRPr lang="en-US" sz="24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endParaRPr>
              </a:p>
            </p:txBody>
          </p:sp>
          <p:sp>
            <p:nvSpPr>
              <p:cNvPr id="61" name="Rectangle 56">
                <a:extLst>
                  <a:ext uri="{FF2B5EF4-FFF2-40B4-BE49-F238E27FC236}">
                    <a16:creationId xmlns:a16="http://schemas.microsoft.com/office/drawing/2014/main" id="{179531D9-D679-F24A-B447-0FF18903BFF1}"/>
                  </a:ext>
                </a:extLst>
              </p:cNvPr>
              <p:cNvSpPr/>
              <p:nvPr/>
            </p:nvSpPr>
            <p:spPr>
              <a:xfrm>
                <a:off x="9788214" y="6823003"/>
                <a:ext cx="332714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  <a:latin typeface="-webkit-standard"/>
                  </a:rPr>
                  <a:t>F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-webkit-standard"/>
                  </a:rPr>
                  <a:t>ounded the MIT AI Lab. The lab became a hub for AI research, including early work in computer vision.</a:t>
                </a:r>
                <a:endPara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C08EA61-1D11-8B47-A346-1632A7BA5E88}"/>
                </a:ext>
              </a:extLst>
            </p:cNvPr>
            <p:cNvCxnSpPr/>
            <p:nvPr/>
          </p:nvCxnSpPr>
          <p:spPr>
            <a:xfrm>
              <a:off x="1561455" y="8778135"/>
              <a:ext cx="21254742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69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64076" y="1022190"/>
            <a:ext cx="84497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Oliver Selfridge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B00A06-D0E5-D240-B19A-2D820C827716}"/>
              </a:ext>
            </a:extLst>
          </p:cNvPr>
          <p:cNvGrpSpPr/>
          <p:nvPr/>
        </p:nvGrpSpPr>
        <p:grpSpPr>
          <a:xfrm>
            <a:off x="1561454" y="5042984"/>
            <a:ext cx="21254742" cy="7976153"/>
            <a:chOff x="1561455" y="5141640"/>
            <a:chExt cx="21254742" cy="7976153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105AD5D-C0DB-AC45-A64F-F73FDA48C764}"/>
                </a:ext>
              </a:extLst>
            </p:cNvPr>
            <p:cNvSpPr/>
            <p:nvPr/>
          </p:nvSpPr>
          <p:spPr>
            <a:xfrm>
              <a:off x="2931430" y="5141640"/>
              <a:ext cx="2924086" cy="28488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9970F6F-A42E-0D41-913C-A94731B80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489" y="8250208"/>
              <a:ext cx="955282" cy="504288"/>
            </a:xfrm>
            <a:custGeom>
              <a:avLst/>
              <a:gdLst>
                <a:gd name="T0" fmla="*/ 369527 w 1026"/>
                <a:gd name="T1" fmla="*/ 0 h 543"/>
                <a:gd name="T2" fmla="*/ 195038 w 1026"/>
                <a:gd name="T3" fmla="*/ 194902 h 543"/>
                <a:gd name="T4" fmla="*/ 0 w 1026"/>
                <a:gd name="T5" fmla="*/ 0 h 543"/>
                <a:gd name="T6" fmla="*/ 369527 w 1026"/>
                <a:gd name="T7" fmla="*/ 0 h 5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6" h="543">
                  <a:moveTo>
                    <a:pt x="1025" y="0"/>
                  </a:moveTo>
                  <a:lnTo>
                    <a:pt x="541" y="542"/>
                  </a:lnTo>
                  <a:lnTo>
                    <a:pt x="0" y="0"/>
                  </a:lnTo>
                  <a:lnTo>
                    <a:pt x="1025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23A0DC-EA9B-E245-B034-06D557E00CE0}"/>
                </a:ext>
              </a:extLst>
            </p:cNvPr>
            <p:cNvSpPr txBox="1"/>
            <p:nvPr/>
          </p:nvSpPr>
          <p:spPr>
            <a:xfrm>
              <a:off x="2835612" y="6266656"/>
              <a:ext cx="31158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Lato Black" panose="020F0502020204030203" pitchFamily="34" charset="0"/>
                  <a:cs typeface="Poppins Medium" pitchFamily="2" charset="77"/>
                </a:rPr>
                <a:t>1957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7A80E0-F51B-CB44-8778-3D60AEE6A172}"/>
                </a:ext>
              </a:extLst>
            </p:cNvPr>
            <p:cNvSpPr txBox="1"/>
            <p:nvPr/>
          </p:nvSpPr>
          <p:spPr>
            <a:xfrm>
              <a:off x="8010225" y="6266656"/>
              <a:ext cx="31158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Lato Black" panose="020F0502020204030203" pitchFamily="34" charset="0"/>
                  <a:cs typeface="Poppins Medium" pitchFamily="2" charset="77"/>
                </a:rPr>
                <a:t>1959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87ADD3-5195-D64C-80B4-442B635E4E7D}"/>
                </a:ext>
              </a:extLst>
            </p:cNvPr>
            <p:cNvSpPr txBox="1"/>
            <p:nvPr/>
          </p:nvSpPr>
          <p:spPr>
            <a:xfrm>
              <a:off x="18373861" y="6266656"/>
              <a:ext cx="31158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Lato Black" panose="020F0502020204030203" pitchFamily="34" charset="0"/>
                  <a:cs typeface="Poppins Medium" pitchFamily="2" charset="77"/>
                </a:rPr>
                <a:t>1966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C3597CD-9B66-DC49-81FD-132A29D659FB}"/>
                </a:ext>
              </a:extLst>
            </p:cNvPr>
            <p:cNvGrpSpPr/>
            <p:nvPr/>
          </p:nvGrpSpPr>
          <p:grpSpPr>
            <a:xfrm>
              <a:off x="2762560" y="9301363"/>
              <a:ext cx="3327140" cy="3816430"/>
              <a:chOff x="9820872" y="5944193"/>
              <a:chExt cx="3327140" cy="3816430"/>
            </a:xfrm>
          </p:grpSpPr>
          <p:sp>
            <p:nvSpPr>
              <p:cNvPr id="36" name="CuadroTexto 395">
                <a:extLst>
                  <a:ext uri="{FF2B5EF4-FFF2-40B4-BE49-F238E27FC236}">
                    <a16:creationId xmlns:a16="http://schemas.microsoft.com/office/drawing/2014/main" id="{7D53F144-6A72-F94E-B99B-24383A57477E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Oliver Selfridge</a:t>
                </a:r>
                <a:endParaRPr lang="en-US" sz="24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endParaRPr>
              </a:p>
            </p:txBody>
          </p:sp>
          <p:sp>
            <p:nvSpPr>
              <p:cNvPr id="37" name="Rectangle 56">
                <a:extLst>
                  <a:ext uri="{FF2B5EF4-FFF2-40B4-BE49-F238E27FC236}">
                    <a16:creationId xmlns:a16="http://schemas.microsoft.com/office/drawing/2014/main" id="{90BAA347-B3E3-6A4F-8767-C84F814E217C}"/>
                  </a:ext>
                </a:extLst>
              </p:cNvPr>
              <p:cNvSpPr/>
              <p:nvPr/>
            </p:nvSpPr>
            <p:spPr>
              <a:xfrm>
                <a:off x="9820872" y="6590524"/>
                <a:ext cx="3327140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</a:t>
                </a:r>
                <a:r>
                  <a:rPr lang="en-US" sz="240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egan to explore ideas related to pattern recognition and early forms of what would later be known as computer vision.</a:t>
                </a:r>
                <a:endParaRPr lang="en-US" sz="240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br>
                  <a:rPr lang="en-US" sz="1400" dirty="0"/>
                </a:br>
                <a:br>
                  <a:rPr lang="en-US" sz="1400" dirty="0"/>
                </a:b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C08EA61-1D11-8B47-A346-1632A7BA5E88}"/>
                </a:ext>
              </a:extLst>
            </p:cNvPr>
            <p:cNvCxnSpPr/>
            <p:nvPr/>
          </p:nvCxnSpPr>
          <p:spPr>
            <a:xfrm>
              <a:off x="1561455" y="8778135"/>
              <a:ext cx="21254742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Oliver Selfridge">
            <a:extLst>
              <a:ext uri="{FF2B5EF4-FFF2-40B4-BE49-F238E27FC236}">
                <a16:creationId xmlns:a16="http://schemas.microsoft.com/office/drawing/2014/main" id="{784BFB54-20AE-294F-3828-5B7529FB5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684" y="4535784"/>
            <a:ext cx="5622001" cy="748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25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01801" y="1022190"/>
            <a:ext cx="91743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Frank Rosenblatt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B00A06-D0E5-D240-B19A-2D820C827716}"/>
              </a:ext>
            </a:extLst>
          </p:cNvPr>
          <p:cNvGrpSpPr/>
          <p:nvPr/>
        </p:nvGrpSpPr>
        <p:grpSpPr>
          <a:xfrm>
            <a:off x="1561454" y="5042984"/>
            <a:ext cx="21254742" cy="7976153"/>
            <a:chOff x="1561455" y="5141640"/>
            <a:chExt cx="21254742" cy="7976153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105AD5D-C0DB-AC45-A64F-F73FDA48C764}"/>
                </a:ext>
              </a:extLst>
            </p:cNvPr>
            <p:cNvSpPr/>
            <p:nvPr/>
          </p:nvSpPr>
          <p:spPr>
            <a:xfrm>
              <a:off x="2931430" y="5141640"/>
              <a:ext cx="2924086" cy="28488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9970F6F-A42E-0D41-913C-A94731B80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489" y="8250208"/>
              <a:ext cx="955282" cy="504288"/>
            </a:xfrm>
            <a:custGeom>
              <a:avLst/>
              <a:gdLst>
                <a:gd name="T0" fmla="*/ 369527 w 1026"/>
                <a:gd name="T1" fmla="*/ 0 h 543"/>
                <a:gd name="T2" fmla="*/ 195038 w 1026"/>
                <a:gd name="T3" fmla="*/ 194902 h 543"/>
                <a:gd name="T4" fmla="*/ 0 w 1026"/>
                <a:gd name="T5" fmla="*/ 0 h 543"/>
                <a:gd name="T6" fmla="*/ 369527 w 1026"/>
                <a:gd name="T7" fmla="*/ 0 h 5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6" h="543">
                  <a:moveTo>
                    <a:pt x="1025" y="0"/>
                  </a:moveTo>
                  <a:lnTo>
                    <a:pt x="541" y="542"/>
                  </a:lnTo>
                  <a:lnTo>
                    <a:pt x="0" y="0"/>
                  </a:lnTo>
                  <a:lnTo>
                    <a:pt x="1025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23A0DC-EA9B-E245-B034-06D557E00CE0}"/>
                </a:ext>
              </a:extLst>
            </p:cNvPr>
            <p:cNvSpPr txBox="1"/>
            <p:nvPr/>
          </p:nvSpPr>
          <p:spPr>
            <a:xfrm>
              <a:off x="2835612" y="6266656"/>
              <a:ext cx="31158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Lato Black" panose="020F0502020204030203" pitchFamily="34" charset="0"/>
                  <a:cs typeface="Poppins Medium" pitchFamily="2" charset="77"/>
                </a:rPr>
                <a:t>1957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7A80E0-F51B-CB44-8778-3D60AEE6A172}"/>
                </a:ext>
              </a:extLst>
            </p:cNvPr>
            <p:cNvSpPr txBox="1"/>
            <p:nvPr/>
          </p:nvSpPr>
          <p:spPr>
            <a:xfrm>
              <a:off x="8010225" y="6266656"/>
              <a:ext cx="31158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Lato Black" panose="020F0502020204030203" pitchFamily="34" charset="0"/>
                  <a:cs typeface="Poppins Medium" pitchFamily="2" charset="77"/>
                </a:rPr>
                <a:t>1959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87ADD3-5195-D64C-80B4-442B635E4E7D}"/>
                </a:ext>
              </a:extLst>
            </p:cNvPr>
            <p:cNvSpPr txBox="1"/>
            <p:nvPr/>
          </p:nvSpPr>
          <p:spPr>
            <a:xfrm>
              <a:off x="18373861" y="6266656"/>
              <a:ext cx="31158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Lato Black" panose="020F0502020204030203" pitchFamily="34" charset="0"/>
                  <a:cs typeface="Poppins Medium" pitchFamily="2" charset="77"/>
                </a:rPr>
                <a:t>1966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C3597CD-9B66-DC49-81FD-132A29D659FB}"/>
                </a:ext>
              </a:extLst>
            </p:cNvPr>
            <p:cNvGrpSpPr/>
            <p:nvPr/>
          </p:nvGrpSpPr>
          <p:grpSpPr>
            <a:xfrm>
              <a:off x="2762560" y="9301363"/>
              <a:ext cx="3327140" cy="3816430"/>
              <a:chOff x="9820872" y="5944193"/>
              <a:chExt cx="3327140" cy="3816430"/>
            </a:xfrm>
          </p:grpSpPr>
          <p:sp>
            <p:nvSpPr>
              <p:cNvPr id="36" name="CuadroTexto 395">
                <a:extLst>
                  <a:ext uri="{FF2B5EF4-FFF2-40B4-BE49-F238E27FC236}">
                    <a16:creationId xmlns:a16="http://schemas.microsoft.com/office/drawing/2014/main" id="{7D53F144-6A72-F94E-B99B-24383A57477E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Frank Rosenblatt</a:t>
                </a:r>
                <a:endParaRPr lang="en-US" sz="24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endParaRPr>
              </a:p>
            </p:txBody>
          </p:sp>
          <p:sp>
            <p:nvSpPr>
              <p:cNvPr id="37" name="Rectangle 56">
                <a:extLst>
                  <a:ext uri="{FF2B5EF4-FFF2-40B4-BE49-F238E27FC236}">
                    <a16:creationId xmlns:a16="http://schemas.microsoft.com/office/drawing/2014/main" id="{90BAA347-B3E3-6A4F-8767-C84F814E217C}"/>
                  </a:ext>
                </a:extLst>
              </p:cNvPr>
              <p:cNvSpPr/>
              <p:nvPr/>
            </p:nvSpPr>
            <p:spPr>
              <a:xfrm>
                <a:off x="9820872" y="6590524"/>
                <a:ext cx="3327140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 credited with creating the perceptron, which later influenced various approaches in computer vision.</a:t>
                </a:r>
                <a:endParaRPr lang="en-US" sz="24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br>
                  <a:rPr lang="en-US" sz="1400" dirty="0"/>
                </a:br>
                <a:br>
                  <a:rPr lang="en-US" sz="1400" dirty="0"/>
                </a:b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C08EA61-1D11-8B47-A346-1632A7BA5E88}"/>
                </a:ext>
              </a:extLst>
            </p:cNvPr>
            <p:cNvCxnSpPr/>
            <p:nvPr/>
          </p:nvCxnSpPr>
          <p:spPr>
            <a:xfrm>
              <a:off x="1561455" y="8778135"/>
              <a:ext cx="21254742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40B5BC1-D9DC-8251-CF76-52CBB30B3186}"/>
              </a:ext>
            </a:extLst>
          </p:cNvPr>
          <p:cNvSpPr/>
          <p:nvPr/>
        </p:nvSpPr>
        <p:spPr>
          <a:xfrm>
            <a:off x="2983886" y="4967397"/>
            <a:ext cx="2924086" cy="284881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7830B-BDA1-FC9A-AF3F-C76AAC1C3213}"/>
              </a:ext>
            </a:extLst>
          </p:cNvPr>
          <p:cNvSpPr txBox="1"/>
          <p:nvPr/>
        </p:nvSpPr>
        <p:spPr>
          <a:xfrm>
            <a:off x="2887918" y="6092413"/>
            <a:ext cx="311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 Black" panose="020F0502020204030203" pitchFamily="34" charset="0"/>
                <a:cs typeface="Poppins Medium" pitchFamily="2" charset="77"/>
              </a:rPr>
              <a:t>1959</a:t>
            </a:r>
          </a:p>
        </p:txBody>
      </p:sp>
      <p:pic>
        <p:nvPicPr>
          <p:cNvPr id="8" name="Picture 7" descr="A collage of a person with glasses&#10;&#10;Description automatically generated">
            <a:extLst>
              <a:ext uri="{FF2B5EF4-FFF2-40B4-BE49-F238E27FC236}">
                <a16:creationId xmlns:a16="http://schemas.microsoft.com/office/drawing/2014/main" id="{0B73427D-C8B4-05F7-BD4B-9EA4C3476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468" y="4820527"/>
            <a:ext cx="9421392" cy="587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5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403833" y="1022190"/>
            <a:ext cx="95702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Lawrence Roberts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B00A06-D0E5-D240-B19A-2D820C827716}"/>
              </a:ext>
            </a:extLst>
          </p:cNvPr>
          <p:cNvGrpSpPr/>
          <p:nvPr/>
        </p:nvGrpSpPr>
        <p:grpSpPr>
          <a:xfrm>
            <a:off x="1561454" y="6168000"/>
            <a:ext cx="21254742" cy="7589800"/>
            <a:chOff x="1561455" y="6266656"/>
            <a:chExt cx="21254742" cy="7589800"/>
          </a:xfrm>
        </p:grpSpPr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9970F6F-A42E-0D41-913C-A94731B80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489" y="8250208"/>
              <a:ext cx="955282" cy="504288"/>
            </a:xfrm>
            <a:custGeom>
              <a:avLst/>
              <a:gdLst>
                <a:gd name="T0" fmla="*/ 369527 w 1026"/>
                <a:gd name="T1" fmla="*/ 0 h 543"/>
                <a:gd name="T2" fmla="*/ 195038 w 1026"/>
                <a:gd name="T3" fmla="*/ 194902 h 543"/>
                <a:gd name="T4" fmla="*/ 0 w 1026"/>
                <a:gd name="T5" fmla="*/ 0 h 543"/>
                <a:gd name="T6" fmla="*/ 369527 w 1026"/>
                <a:gd name="T7" fmla="*/ 0 h 5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6" h="543">
                  <a:moveTo>
                    <a:pt x="1025" y="0"/>
                  </a:moveTo>
                  <a:lnTo>
                    <a:pt x="541" y="542"/>
                  </a:lnTo>
                  <a:lnTo>
                    <a:pt x="0" y="0"/>
                  </a:lnTo>
                  <a:lnTo>
                    <a:pt x="1025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7A80E0-F51B-CB44-8778-3D60AEE6A172}"/>
                </a:ext>
              </a:extLst>
            </p:cNvPr>
            <p:cNvSpPr txBox="1"/>
            <p:nvPr/>
          </p:nvSpPr>
          <p:spPr>
            <a:xfrm>
              <a:off x="8010225" y="6266656"/>
              <a:ext cx="31158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Lato Black" panose="020F0502020204030203" pitchFamily="34" charset="0"/>
                  <a:cs typeface="Poppins Medium" pitchFamily="2" charset="77"/>
                </a:rPr>
                <a:t>1959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87ADD3-5195-D64C-80B4-442B635E4E7D}"/>
                </a:ext>
              </a:extLst>
            </p:cNvPr>
            <p:cNvSpPr txBox="1"/>
            <p:nvPr/>
          </p:nvSpPr>
          <p:spPr>
            <a:xfrm>
              <a:off x="18373861" y="6266656"/>
              <a:ext cx="31158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Lato Black" panose="020F0502020204030203" pitchFamily="34" charset="0"/>
                  <a:cs typeface="Poppins Medium" pitchFamily="2" charset="77"/>
                </a:rPr>
                <a:t>1966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C3597CD-9B66-DC49-81FD-132A29D659FB}"/>
                </a:ext>
              </a:extLst>
            </p:cNvPr>
            <p:cNvGrpSpPr/>
            <p:nvPr/>
          </p:nvGrpSpPr>
          <p:grpSpPr>
            <a:xfrm>
              <a:off x="2762560" y="9301363"/>
              <a:ext cx="3327140" cy="4555093"/>
              <a:chOff x="9820872" y="5944193"/>
              <a:chExt cx="3327140" cy="4555093"/>
            </a:xfrm>
          </p:grpSpPr>
          <p:sp>
            <p:nvSpPr>
              <p:cNvPr id="36" name="CuadroTexto 395">
                <a:extLst>
                  <a:ext uri="{FF2B5EF4-FFF2-40B4-BE49-F238E27FC236}">
                    <a16:creationId xmlns:a16="http://schemas.microsoft.com/office/drawing/2014/main" id="{7D53F144-6A72-F94E-B99B-24383A57477E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Lawrence Roberts</a:t>
                </a:r>
                <a:endParaRPr lang="en-US" sz="24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endParaRPr>
              </a:p>
            </p:txBody>
          </p:sp>
          <p:sp>
            <p:nvSpPr>
              <p:cNvPr id="37" name="Rectangle 56">
                <a:extLst>
                  <a:ext uri="{FF2B5EF4-FFF2-40B4-BE49-F238E27FC236}">
                    <a16:creationId xmlns:a16="http://schemas.microsoft.com/office/drawing/2014/main" id="{90BAA347-B3E3-6A4F-8767-C84F814E217C}"/>
                  </a:ext>
                </a:extLst>
              </p:cNvPr>
              <p:cNvSpPr/>
              <p:nvPr/>
            </p:nvSpPr>
            <p:spPr>
              <a:xfrm>
                <a:off x="9820872" y="6590524"/>
                <a:ext cx="3327140" cy="3908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 Later become known as one of the founders of the Internet, conducted early work on image scanning, which contributed to the evolution of computer vision.</a:t>
                </a:r>
                <a:endParaRPr lang="en-US" sz="24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br>
                  <a:rPr lang="en-US" sz="1400" dirty="0"/>
                </a:br>
                <a:br>
                  <a:rPr lang="en-US" sz="1400" dirty="0"/>
                </a:b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C08EA61-1D11-8B47-A346-1632A7BA5E88}"/>
                </a:ext>
              </a:extLst>
            </p:cNvPr>
            <p:cNvCxnSpPr/>
            <p:nvPr/>
          </p:nvCxnSpPr>
          <p:spPr>
            <a:xfrm>
              <a:off x="1561455" y="8778135"/>
              <a:ext cx="21254742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6AB686-A817-4565-CF3B-910B75C20F7C}"/>
              </a:ext>
            </a:extLst>
          </p:cNvPr>
          <p:cNvSpPr/>
          <p:nvPr/>
        </p:nvSpPr>
        <p:spPr>
          <a:xfrm>
            <a:off x="2849113" y="4644231"/>
            <a:ext cx="2924086" cy="284881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9479F-B75B-55AD-7A28-5BA515001764}"/>
              </a:ext>
            </a:extLst>
          </p:cNvPr>
          <p:cNvSpPr txBox="1"/>
          <p:nvPr/>
        </p:nvSpPr>
        <p:spPr>
          <a:xfrm>
            <a:off x="2756781" y="5769247"/>
            <a:ext cx="311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 Black" panose="020F0502020204030203" pitchFamily="34" charset="0"/>
                <a:cs typeface="Poppins Medium" pitchFamily="2" charset="77"/>
              </a:rPr>
              <a:t>1960</a:t>
            </a:r>
          </a:p>
        </p:txBody>
      </p:sp>
      <p:pic>
        <p:nvPicPr>
          <p:cNvPr id="10" name="Picture 9" descr="A person in a suit and tie&#10;&#10;Description automatically generated">
            <a:extLst>
              <a:ext uri="{FF2B5EF4-FFF2-40B4-BE49-F238E27FC236}">
                <a16:creationId xmlns:a16="http://schemas.microsoft.com/office/drawing/2014/main" id="{58633809-2640-E935-EDA8-706213A27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96" y="4700561"/>
            <a:ext cx="5080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4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12651" y="1022190"/>
            <a:ext cx="189526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Marvin Minsky and Seymour </a:t>
            </a:r>
            <a:r>
              <a:rPr lang="en-US" sz="8000" b="1" dirty="0" err="1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Papert</a:t>
            </a:r>
            <a:endParaRPr lang="en-US" sz="8000" b="1" dirty="0">
              <a:solidFill>
                <a:schemeClr val="tx2"/>
              </a:solidFill>
              <a:latin typeface="Poppins" pitchFamily="2" charset="77"/>
              <a:ea typeface="Lato Heavy" charset="0"/>
              <a:cs typeface="Poppins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B00A06-D0E5-D240-B19A-2D820C827716}"/>
              </a:ext>
            </a:extLst>
          </p:cNvPr>
          <p:cNvGrpSpPr/>
          <p:nvPr/>
        </p:nvGrpSpPr>
        <p:grpSpPr>
          <a:xfrm>
            <a:off x="1561454" y="6168000"/>
            <a:ext cx="21254742" cy="6107314"/>
            <a:chOff x="1561455" y="6266656"/>
            <a:chExt cx="21254742" cy="6107314"/>
          </a:xfrm>
        </p:grpSpPr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9970F6F-A42E-0D41-913C-A94731B80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489" y="8250208"/>
              <a:ext cx="955282" cy="504288"/>
            </a:xfrm>
            <a:custGeom>
              <a:avLst/>
              <a:gdLst>
                <a:gd name="T0" fmla="*/ 369527 w 1026"/>
                <a:gd name="T1" fmla="*/ 0 h 543"/>
                <a:gd name="T2" fmla="*/ 195038 w 1026"/>
                <a:gd name="T3" fmla="*/ 194902 h 543"/>
                <a:gd name="T4" fmla="*/ 0 w 1026"/>
                <a:gd name="T5" fmla="*/ 0 h 543"/>
                <a:gd name="T6" fmla="*/ 369527 w 1026"/>
                <a:gd name="T7" fmla="*/ 0 h 5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6" h="543">
                  <a:moveTo>
                    <a:pt x="1025" y="0"/>
                  </a:moveTo>
                  <a:lnTo>
                    <a:pt x="541" y="542"/>
                  </a:lnTo>
                  <a:lnTo>
                    <a:pt x="0" y="0"/>
                  </a:lnTo>
                  <a:lnTo>
                    <a:pt x="1025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7A80E0-F51B-CB44-8778-3D60AEE6A172}"/>
                </a:ext>
              </a:extLst>
            </p:cNvPr>
            <p:cNvSpPr txBox="1"/>
            <p:nvPr/>
          </p:nvSpPr>
          <p:spPr>
            <a:xfrm>
              <a:off x="8010225" y="6266656"/>
              <a:ext cx="31158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Lato Black" panose="020F0502020204030203" pitchFamily="34" charset="0"/>
                  <a:cs typeface="Poppins Medium" pitchFamily="2" charset="77"/>
                </a:rPr>
                <a:t>1959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87ADD3-5195-D64C-80B4-442B635E4E7D}"/>
                </a:ext>
              </a:extLst>
            </p:cNvPr>
            <p:cNvSpPr txBox="1"/>
            <p:nvPr/>
          </p:nvSpPr>
          <p:spPr>
            <a:xfrm>
              <a:off x="18373861" y="6266656"/>
              <a:ext cx="31158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Lato Black" panose="020F0502020204030203" pitchFamily="34" charset="0"/>
                  <a:cs typeface="Poppins Medium" pitchFamily="2" charset="77"/>
                </a:rPr>
                <a:t>1966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C3597CD-9B66-DC49-81FD-132A29D659FB}"/>
                </a:ext>
              </a:extLst>
            </p:cNvPr>
            <p:cNvGrpSpPr/>
            <p:nvPr/>
          </p:nvGrpSpPr>
          <p:grpSpPr>
            <a:xfrm>
              <a:off x="2762560" y="9301363"/>
              <a:ext cx="3327140" cy="3072607"/>
              <a:chOff x="9820872" y="5944193"/>
              <a:chExt cx="3327140" cy="3072607"/>
            </a:xfrm>
          </p:grpSpPr>
          <p:sp>
            <p:nvSpPr>
              <p:cNvPr id="36" name="CuadroTexto 395">
                <a:extLst>
                  <a:ext uri="{FF2B5EF4-FFF2-40B4-BE49-F238E27FC236}">
                    <a16:creationId xmlns:a16="http://schemas.microsoft.com/office/drawing/2014/main" id="{7D53F144-6A72-F94E-B99B-24383A57477E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-webkit-standard"/>
                  </a:rPr>
                  <a:t>Marvin Minsky and Seymour </a:t>
                </a:r>
                <a:r>
                  <a:rPr lang="en-US" sz="2400" b="0" i="0" u="none" strike="noStrike" dirty="0" err="1">
                    <a:solidFill>
                      <a:srgbClr val="000000"/>
                    </a:solidFill>
                    <a:effectLst/>
                    <a:latin typeface="-webkit-standard"/>
                  </a:rPr>
                  <a:t>Papert</a:t>
                </a:r>
                <a:endParaRPr lang="en-US" sz="24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endParaRPr>
              </a:p>
            </p:txBody>
          </p:sp>
          <p:sp>
            <p:nvSpPr>
              <p:cNvPr id="37" name="Rectangle 56">
                <a:extLst>
                  <a:ext uri="{FF2B5EF4-FFF2-40B4-BE49-F238E27FC236}">
                    <a16:creationId xmlns:a16="http://schemas.microsoft.com/office/drawing/2014/main" id="{90BAA347-B3E3-6A4F-8767-C84F814E217C}"/>
                  </a:ext>
                </a:extLst>
              </p:cNvPr>
              <p:cNvSpPr/>
              <p:nvPr/>
            </p:nvSpPr>
            <p:spPr>
              <a:xfrm>
                <a:off x="9820872" y="7077808"/>
                <a:ext cx="332714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  <a:latin typeface="-webkit-standard"/>
                  </a:rPr>
                  <a:t>F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-webkit-standard"/>
                  </a:rPr>
                  <a:t>ounded the MIT AI Lab. The lab became a hub for AI research, including early work in computer vision.</a:t>
                </a:r>
                <a:endPara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C08EA61-1D11-8B47-A346-1632A7BA5E88}"/>
                </a:ext>
              </a:extLst>
            </p:cNvPr>
            <p:cNvCxnSpPr/>
            <p:nvPr/>
          </p:nvCxnSpPr>
          <p:spPr>
            <a:xfrm>
              <a:off x="1561455" y="8778135"/>
              <a:ext cx="21254742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D9479F-B75B-55AD-7A28-5BA515001764}"/>
              </a:ext>
            </a:extLst>
          </p:cNvPr>
          <p:cNvSpPr txBox="1"/>
          <p:nvPr/>
        </p:nvSpPr>
        <p:spPr>
          <a:xfrm>
            <a:off x="2756781" y="5769247"/>
            <a:ext cx="311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 Black" panose="020F0502020204030203" pitchFamily="34" charset="0"/>
                <a:cs typeface="Poppins Medium" pitchFamily="2" charset="77"/>
              </a:rPr>
              <a:t>1966</a:t>
            </a:r>
          </a:p>
        </p:txBody>
      </p:sp>
      <p:pic>
        <p:nvPicPr>
          <p:cNvPr id="9" name="Picture 8" descr="A person with a beard and a person with glasses&#10;&#10;Description automatically generated">
            <a:extLst>
              <a:ext uri="{FF2B5EF4-FFF2-40B4-BE49-F238E27FC236}">
                <a16:creationId xmlns:a16="http://schemas.microsoft.com/office/drawing/2014/main" id="{35112F49-2961-08B4-E1BC-E47A4E80F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160" y="5087321"/>
            <a:ext cx="7772400" cy="5404323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7F2D85-7F44-D3F6-09C3-D722A02E86B4}"/>
              </a:ext>
            </a:extLst>
          </p:cNvPr>
          <p:cNvSpPr/>
          <p:nvPr/>
        </p:nvSpPr>
        <p:spPr>
          <a:xfrm>
            <a:off x="2948567" y="4973054"/>
            <a:ext cx="2924086" cy="284881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27EE12-A987-1DC4-E3A4-3C12506C839E}"/>
              </a:ext>
            </a:extLst>
          </p:cNvPr>
          <p:cNvSpPr txBox="1"/>
          <p:nvPr/>
        </p:nvSpPr>
        <p:spPr>
          <a:xfrm>
            <a:off x="2909181" y="5921647"/>
            <a:ext cx="311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 Black" panose="020F0502020204030203" pitchFamily="34" charset="0"/>
                <a:cs typeface="Poppins Medium" pitchFamily="2" charset="77"/>
              </a:rPr>
              <a:t>1966</a:t>
            </a:r>
          </a:p>
        </p:txBody>
      </p:sp>
    </p:spTree>
    <p:extLst>
      <p:ext uri="{BB962C8B-B14F-4D97-AF65-F5344CB8AC3E}">
        <p14:creationId xmlns:p14="http://schemas.microsoft.com/office/powerpoint/2010/main" val="82506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07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FE9F6A"/>
      </a:accent1>
      <a:accent2>
        <a:srgbClr val="003B5B"/>
      </a:accent2>
      <a:accent3>
        <a:srgbClr val="04768D"/>
      </a:accent3>
      <a:accent4>
        <a:srgbClr val="8CACCC"/>
      </a:accent4>
      <a:accent5>
        <a:srgbClr val="416F8C"/>
      </a:accent5>
      <a:accent6>
        <a:srgbClr val="00B5D8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135743</TotalTime>
  <Words>289</Words>
  <Application>Microsoft Macintosh PowerPoint</Application>
  <PresentationFormat>Custom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-webkit-standard</vt:lpstr>
      <vt:lpstr>Arial</vt:lpstr>
      <vt:lpstr>Calibri</vt:lpstr>
      <vt:lpstr>Calibri Light</vt:lpstr>
      <vt:lpstr>Lato Light</vt:lpstr>
      <vt:lpstr>Montserrat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Holmes, Juan</cp:lastModifiedBy>
  <cp:revision>21155</cp:revision>
  <dcterms:created xsi:type="dcterms:W3CDTF">2014-11-12T21:47:38Z</dcterms:created>
  <dcterms:modified xsi:type="dcterms:W3CDTF">2024-08-29T01:13:59Z</dcterms:modified>
  <cp:category/>
</cp:coreProperties>
</file>