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5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Imagen 7" descr="Un conjunto de letras blancas en un fondo blanco&#10;&#10;El contenido generado por IA puede ser incorrecto.">
            <a:extLst>
              <a:ext uri="{FF2B5EF4-FFF2-40B4-BE49-F238E27FC236}">
                <a16:creationId xmlns:a16="http://schemas.microsoft.com/office/drawing/2014/main" id="{C9D92A23-3AA5-5115-5926-DFFFF21247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613" y="0"/>
            <a:ext cx="1585387" cy="196734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5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EF1A5-05C0-E6E1-92DC-1378F440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4106836" cy="9950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Sistemas Solares y optimizacion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F6B72F-F913-ED22-0285-F5F82170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Autor: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Mateo Fernando Herran Murcia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Universidad de Antioquia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/>
              <a:t>Facultad</a:t>
            </a:r>
            <a:r>
              <a:rPr lang="en-US" dirty="0"/>
              <a:t> de </a:t>
            </a:r>
            <a:r>
              <a:rPr lang="en-US" dirty="0" err="1"/>
              <a:t>ingenieria</a:t>
            </a:r>
            <a:r>
              <a:rPr lang="en-US" dirty="0"/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4septiembre 2025</a:t>
            </a:r>
          </a:p>
        </p:txBody>
      </p:sp>
    </p:spTree>
    <p:extLst>
      <p:ext uri="{BB962C8B-B14F-4D97-AF65-F5344CB8AC3E}">
        <p14:creationId xmlns:p14="http://schemas.microsoft.com/office/powerpoint/2010/main" val="81092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E53C18-574F-E78D-C2F1-4FB1C97C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Análisis de Irradiancia - Sensor AH3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7971D05-67E3-687C-6C81-91E71CAE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n-US" sz="1800" dirty="0"/>
              <a:t>Podemos </a:t>
            </a:r>
            <a:r>
              <a:rPr lang="en-US" sz="1800" dirty="0" err="1"/>
              <a:t>ver</a:t>
            </a:r>
            <a:r>
              <a:rPr lang="en-US" sz="1800" dirty="0"/>
              <a:t> que la </a:t>
            </a:r>
            <a:r>
              <a:rPr lang="en-US" sz="1800" dirty="0" err="1"/>
              <a:t>eficiencia</a:t>
            </a:r>
            <a:r>
              <a:rPr lang="en-US" sz="1800" dirty="0"/>
              <a:t> es </a:t>
            </a:r>
            <a:r>
              <a:rPr lang="en-US" sz="1800" dirty="0" err="1"/>
              <a:t>bastante</a:t>
            </a:r>
            <a:r>
              <a:rPr lang="en-US" sz="1800" dirty="0"/>
              <a:t> baja (13,54%) </a:t>
            </a:r>
            <a:r>
              <a:rPr lang="en-US" sz="1800" dirty="0" err="1"/>
              <a:t>por</a:t>
            </a:r>
            <a:r>
              <a:rPr lang="en-US" sz="1800" dirty="0"/>
              <a:t> lo tanto </a:t>
            </a:r>
            <a:r>
              <a:rPr lang="en-US" sz="1800" dirty="0" err="1"/>
              <a:t>concluimos</a:t>
            </a:r>
            <a:r>
              <a:rPr lang="en-US" sz="1800" dirty="0"/>
              <a:t> que son sensors </a:t>
            </a:r>
            <a:r>
              <a:rPr lang="en-US" sz="1800" dirty="0" err="1"/>
              <a:t>thim</a:t>
            </a:r>
            <a:r>
              <a:rPr lang="en-US" sz="1800" dirty="0"/>
              <a:t>- film</a:t>
            </a:r>
          </a:p>
          <a:p>
            <a:endParaRPr lang="es-CO" sz="18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94169D9-76D4-B133-026D-803B2CDC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1969554"/>
            <a:ext cx="5837780" cy="291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3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4DD79E-1EE5-3726-868D-68D5417B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BR" sz="3100" err="1"/>
              <a:t>Análisis</a:t>
            </a:r>
            <a:r>
              <a:rPr lang="pt-BR" sz="3100"/>
              <a:t> de </a:t>
            </a:r>
            <a:r>
              <a:rPr lang="pt-BR" sz="3100" err="1"/>
              <a:t>Irradiancia</a:t>
            </a:r>
            <a:r>
              <a:rPr lang="pt-BR" sz="3100"/>
              <a:t> - Sensor </a:t>
            </a:r>
            <a:r>
              <a:rPr lang="pt-BR" sz="3100" err="1"/>
              <a:t>LSParking</a:t>
            </a:r>
            <a:endParaRPr lang="es-CO" sz="31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64606-B13B-2AFE-05D7-A8A940F4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n-US" sz="1800" dirty="0"/>
              <a:t>Al </a:t>
            </a:r>
            <a:r>
              <a:rPr lang="en-US" sz="1800" dirty="0" err="1"/>
              <a:t>tener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eficiencia</a:t>
            </a:r>
            <a:r>
              <a:rPr lang="en-US" sz="1800" dirty="0"/>
              <a:t> superior al 30% </a:t>
            </a:r>
            <a:r>
              <a:rPr lang="en-US" sz="1800" dirty="0" err="1"/>
              <a:t>concluimos</a:t>
            </a:r>
            <a:r>
              <a:rPr lang="en-US" sz="1800" dirty="0"/>
              <a:t> que son </a:t>
            </a:r>
            <a:r>
              <a:rPr lang="en-US" sz="1800" dirty="0" err="1"/>
              <a:t>sensores</a:t>
            </a:r>
            <a:r>
              <a:rPr lang="en-US" sz="1800" dirty="0"/>
              <a:t> de </a:t>
            </a:r>
            <a:r>
              <a:rPr lang="en-US" sz="1800" dirty="0" err="1"/>
              <a:t>laboratorio</a:t>
            </a:r>
            <a:endParaRPr lang="es-CO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2CFF3D-C382-4E61-6620-2EA1FD55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2035230"/>
            <a:ext cx="5837780" cy="27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1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01F7F3-FD19-618A-0A07-47A7D64F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s-CO" dirty="0"/>
              <a:t>Comparación de Eficiencia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FD3DD-F8EA-FEB5-BB90-8CEDD8B98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n-US" sz="1800" dirty="0"/>
              <a:t>Al </a:t>
            </a:r>
            <a:r>
              <a:rPr lang="en-US" sz="1800" dirty="0" err="1"/>
              <a:t>comparar</a:t>
            </a:r>
            <a:r>
              <a:rPr lang="en-US" sz="1800" dirty="0"/>
              <a:t> ambos </a:t>
            </a:r>
            <a:r>
              <a:rPr lang="en-US" sz="1800" dirty="0" err="1"/>
              <a:t>sensores</a:t>
            </a:r>
            <a:r>
              <a:rPr lang="en-US" sz="1800" dirty="0"/>
              <a:t> </a:t>
            </a:r>
            <a:r>
              <a:rPr lang="en-US" sz="1800" dirty="0" err="1"/>
              <a:t>concluimos</a:t>
            </a:r>
            <a:r>
              <a:rPr lang="en-US" sz="1800" dirty="0"/>
              <a:t> que </a:t>
            </a:r>
            <a:r>
              <a:rPr lang="en-US" sz="1800" dirty="0" err="1"/>
              <a:t>el</a:t>
            </a:r>
            <a:r>
              <a:rPr lang="en-US" sz="1800" dirty="0"/>
              <a:t> sensor </a:t>
            </a:r>
            <a:r>
              <a:rPr lang="en-US" sz="1800" dirty="0" err="1"/>
              <a:t>LSParking</a:t>
            </a:r>
            <a:r>
              <a:rPr lang="en-US" sz="1800" dirty="0"/>
              <a:t> </a:t>
            </a:r>
            <a:r>
              <a:rPr lang="en-US" sz="1800" dirty="0" err="1"/>
              <a:t>tiene</a:t>
            </a:r>
            <a:r>
              <a:rPr lang="en-US" sz="1800" dirty="0"/>
              <a:t> un </a:t>
            </a:r>
            <a:r>
              <a:rPr lang="en-US" sz="1800" dirty="0" err="1"/>
              <a:t>rendimiento</a:t>
            </a:r>
            <a:r>
              <a:rPr lang="en-US" sz="1800" dirty="0"/>
              <a:t> mayor</a:t>
            </a:r>
          </a:p>
          <a:p>
            <a:endParaRPr lang="es-CO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BA74AA-72C6-11E0-CB5A-EC7BF16F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1984149"/>
            <a:ext cx="5837780" cy="28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7B467C-7C66-914E-F8A1-719924AB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s-CO" dirty="0"/>
              <a:t>Altitud del Sol vs. Rendimiento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D3CA95-E6D1-C4F5-5485-257DC5C90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n-US" sz="1800"/>
              <a:t>Podemos observer que la altitude del sol corresponde a los picos de irradiacion de los sensores </a:t>
            </a:r>
          </a:p>
          <a:p>
            <a:endParaRPr lang="es-CO" sz="18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C6F798-E62C-ED8F-137B-3FCE66C2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1998743"/>
            <a:ext cx="5837780" cy="286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5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CC579-2EB6-51D2-4D37-8A03F2F4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A486C4-39C2-E71E-7232-0019B767B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 conclusión, el presente estudio demostró la efectividad del software desarrollado para modelar y evaluar el rendimiento de paneles solares.</a:t>
            </a:r>
          </a:p>
          <a:p>
            <a:r>
              <a:rPr lang="es-CO" dirty="0"/>
              <a:t>Se demostró que el sensor </a:t>
            </a:r>
            <a:r>
              <a:rPr lang="es-CO" dirty="0" err="1"/>
              <a:t>LSParking</a:t>
            </a:r>
            <a:r>
              <a:rPr lang="es-CO" dirty="0"/>
              <a:t> tuvo un rendimiento superior y una mayor eficiencia en comparación con el sensor AH3.</a:t>
            </a:r>
          </a:p>
        </p:txBody>
      </p:sp>
    </p:spTree>
    <p:extLst>
      <p:ext uri="{BB962C8B-B14F-4D97-AF65-F5344CB8AC3E}">
        <p14:creationId xmlns:p14="http://schemas.microsoft.com/office/powerpoint/2010/main" val="178445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69036-FA1B-9E3C-0B32-0D680D70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Recomendaciones</a:t>
            </a:r>
            <a:r>
              <a:rPr lang="en-US" dirty="0"/>
              <a:t> a </a:t>
            </a:r>
            <a:r>
              <a:rPr lang="en-US" dirty="0" err="1"/>
              <a:t>futuros</a:t>
            </a:r>
            <a:r>
              <a:rPr lang="en-US" dirty="0"/>
              <a:t> </a:t>
            </a:r>
            <a:r>
              <a:rPr lang="en-US" dirty="0" err="1"/>
              <a:t>estudios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E776C-638B-FC06-86F3-802C51ED8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Para futuros estudios, se recomienda utilizar el software con datos a largo plazo para evaluar la eficiencia estacional.</a:t>
            </a:r>
          </a:p>
          <a:p>
            <a:r>
              <a:rPr lang="es-CO" dirty="0"/>
              <a:t>Sería beneficioso integrar variables ambientales adicionales, como la temperatura y la velocidad del viento, para obtener un modelo de predicción más preciso.</a:t>
            </a:r>
          </a:p>
        </p:txBody>
      </p:sp>
    </p:spTree>
    <p:extLst>
      <p:ext uri="{BB962C8B-B14F-4D97-AF65-F5344CB8AC3E}">
        <p14:creationId xmlns:p14="http://schemas.microsoft.com/office/powerpoint/2010/main" val="416313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C9F8D-ED6A-2755-14AF-18B66717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 y Objetivo</a:t>
            </a:r>
            <a:r>
              <a:rPr lang="en-US" dirty="0"/>
              <a:t>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FF101-1D3D-08F9-1BB8-646E3A8EE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Problema:</a:t>
            </a:r>
            <a:r>
              <a:rPr lang="es-CO" dirty="0"/>
              <a:t> En la transición energética, es crucial entender el rendimiento de los paneles solares para optimizar su instalación y operación.</a:t>
            </a:r>
          </a:p>
          <a:p>
            <a:r>
              <a:rPr lang="es-CO" b="1" dirty="0"/>
              <a:t>Solución:</a:t>
            </a:r>
            <a:r>
              <a:rPr lang="es-CO" dirty="0"/>
              <a:t> Desarrollamos un software en Python que analiza datos reales de sensores y los compara con un modelo teórico.</a:t>
            </a:r>
          </a:p>
          <a:p>
            <a:r>
              <a:rPr lang="es-CO" b="1" dirty="0"/>
              <a:t>Objetivo:</a:t>
            </a:r>
            <a:r>
              <a:rPr lang="es-CO" dirty="0"/>
              <a:t> Evaluar la eficiencia de los paneles solares, identificar factores que afectan su rendimiento y validar la precisión de nuestro modelo.</a:t>
            </a:r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128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2843D-3881-D39E-F832-56169FCE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Conceptos Claves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7EAD8E-B3BF-C20E-DBFA-C3095DC5F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10271663" cy="4593828"/>
          </a:xfrm>
        </p:spPr>
        <p:txBody>
          <a:bodyPr/>
          <a:lstStyle/>
          <a:p>
            <a:r>
              <a:rPr lang="es-CO" b="1" dirty="0"/>
              <a:t>Irradiancia (W/m2):</a:t>
            </a:r>
            <a:r>
              <a:rPr lang="es-CO" dirty="0"/>
              <a:t> Es la potencia de la radiación del sol que llega a una superficie. </a:t>
            </a:r>
          </a:p>
          <a:p>
            <a:r>
              <a:rPr lang="es-CO" b="1" dirty="0"/>
              <a:t>Constante Solar:</a:t>
            </a:r>
            <a:r>
              <a:rPr lang="es-CO" dirty="0"/>
              <a:t> La máxima potencia solar que llega a la atmósfera de la Tierra, aproximadamente 1361 W/m2.</a:t>
            </a:r>
          </a:p>
          <a:p>
            <a:r>
              <a:rPr lang="es-CO" b="1" dirty="0"/>
              <a:t>Ángulo de inclinación (β):</a:t>
            </a:r>
            <a:r>
              <a:rPr lang="es-CO" dirty="0"/>
              <a:t> El ángulo con el cual se instala un panel solar</a:t>
            </a:r>
          </a:p>
          <a:p>
            <a:r>
              <a:rPr lang="es-CO" b="1" dirty="0"/>
              <a:t>Ángulo de azimut (γ):</a:t>
            </a:r>
            <a:r>
              <a:rPr lang="es-CO" dirty="0"/>
              <a:t> La dirección horizontal a la que apunta el panel.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620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BDDACD-F084-134D-16AC-F7FA1B13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 err="1"/>
              <a:t>Librerias</a:t>
            </a:r>
            <a:r>
              <a:rPr lang="en-US" dirty="0"/>
              <a:t> </a:t>
            </a:r>
            <a:r>
              <a:rPr lang="en-US" dirty="0" err="1"/>
              <a:t>necesarias</a:t>
            </a:r>
            <a:r>
              <a:rPr lang="en-US" dirty="0"/>
              <a:t>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21B2CE-E4AC-0C7D-2491-3C54E73B4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CO" sz="1500" b="1"/>
              <a:t>Pandas:</a:t>
            </a:r>
            <a:r>
              <a:rPr lang="es-CO" sz="1500"/>
              <a:t> Para leer y organizar los datos.                  Ejemplo:</a:t>
            </a:r>
          </a:p>
          <a:p>
            <a:pPr>
              <a:lnSpc>
                <a:spcPct val="110000"/>
              </a:lnSpc>
            </a:pPr>
            <a:r>
              <a:rPr lang="es-CO" sz="1500" b="1"/>
              <a:t>Numpy</a:t>
            </a:r>
            <a:r>
              <a:rPr lang="es-CO" sz="1500"/>
              <a:t>: Para usar operaciones matematicas</a:t>
            </a:r>
          </a:p>
          <a:p>
            <a:pPr>
              <a:lnSpc>
                <a:spcPct val="110000"/>
              </a:lnSpc>
            </a:pPr>
            <a:r>
              <a:rPr lang="es-CO" sz="1500" b="1"/>
              <a:t>Matplotlib: </a:t>
            </a:r>
            <a:r>
              <a:rPr lang="es-CO" sz="1500"/>
              <a:t>Para poder graficar los resultados</a:t>
            </a:r>
          </a:p>
          <a:p>
            <a:pPr>
              <a:lnSpc>
                <a:spcPct val="110000"/>
              </a:lnSpc>
            </a:pPr>
            <a:r>
              <a:rPr lang="es-CO" sz="1500" b="1"/>
              <a:t>Os y glob:</a:t>
            </a:r>
            <a:r>
              <a:rPr lang="es-CO" sz="1500"/>
              <a:t> Para encontrar automáticamente los</a:t>
            </a:r>
          </a:p>
          <a:p>
            <a:pPr>
              <a:lnSpc>
                <a:spcPct val="110000"/>
              </a:lnSpc>
            </a:pPr>
            <a:r>
              <a:rPr lang="es-CO" sz="1500"/>
              <a:t> archivos de datos, sin necesidad de rutas fijas.</a:t>
            </a:r>
          </a:p>
          <a:p>
            <a:pPr>
              <a:lnSpc>
                <a:spcPct val="110000"/>
              </a:lnSpc>
            </a:pPr>
            <a:r>
              <a:rPr lang="es-CO" sz="1500" b="1"/>
              <a:t>Geopy:</a:t>
            </a:r>
            <a:r>
              <a:rPr lang="es-CO" sz="1500"/>
              <a:t> Para obtener la latitud de la ciudad.</a:t>
            </a:r>
          </a:p>
          <a:p>
            <a:pPr>
              <a:lnSpc>
                <a:spcPct val="110000"/>
              </a:lnSpc>
            </a:pPr>
            <a:r>
              <a:rPr lang="es-CO" sz="1500" b="1"/>
              <a:t>Datetime</a:t>
            </a:r>
            <a:r>
              <a:rPr lang="es-CO" sz="1500"/>
              <a:t>: Se usa para poder usar intervalos de tiempos definidos</a:t>
            </a:r>
          </a:p>
          <a:p>
            <a:pPr>
              <a:lnSpc>
                <a:spcPct val="110000"/>
              </a:lnSpc>
            </a:pPr>
            <a:endParaRPr lang="es-CO" sz="15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4B62A11-2F77-CED1-C097-5B963CC1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1507022"/>
            <a:ext cx="5837780" cy="38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7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BA98DF-D678-AC07-5461-0B8778FC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s-CO" dirty="0"/>
              <a:t>Preparación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7F18B-42FA-368E-510F-C7E669100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CO" altLang="es-CO" sz="1800" b="1" dirty="0">
                <a:latin typeface="Arial" panose="020B0604020202020204" pitchFamily="34" charset="0"/>
              </a:rPr>
              <a:t>Fuente de Datos:</a:t>
            </a:r>
            <a:r>
              <a:rPr lang="es-CO" altLang="es-CO" sz="1800" dirty="0">
                <a:latin typeface="Arial" panose="020B0604020202020204" pitchFamily="34" charset="0"/>
              </a:rPr>
              <a:t> El software lee datos de archivos de Excel.</a:t>
            </a:r>
          </a:p>
          <a:p>
            <a:pPr>
              <a:lnSpc>
                <a:spcPct val="110000"/>
              </a:lnSpc>
            </a:pPr>
            <a:r>
              <a:rPr lang="es-CO" altLang="es-CO" sz="1800" b="1" dirty="0">
                <a:latin typeface="Arial" panose="020B0604020202020204" pitchFamily="34" charset="0"/>
              </a:rPr>
              <a:t>Forma de datos</a:t>
            </a:r>
            <a:r>
              <a:rPr lang="es-CO" altLang="es-CO" sz="1800" dirty="0">
                <a:latin typeface="Arial" panose="020B0604020202020204" pitchFamily="34" charset="0"/>
              </a:rPr>
              <a:t>: El archivo de Excel debe tener en la columna 0 la fecha y hora de la muestra, las siguientes columnas tienen que ser datos de un sensor solar, el software puede analizar mas de un sensor al tiempo.</a:t>
            </a:r>
          </a:p>
          <a:p>
            <a:pPr>
              <a:lnSpc>
                <a:spcPct val="110000"/>
              </a:lnSpc>
            </a:pPr>
            <a:endParaRPr lang="es-CO" sz="18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3F4BA19-99C1-B4C1-126E-875D8B9E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1735063"/>
            <a:ext cx="5837780" cy="33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9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178C36-1D39-86CD-4A76-C8CFDAA8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s-CO" dirty="0"/>
              <a:t>Los Cálculos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6A45E4-957B-56D5-2D4F-1CBBFEB4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s-CO" sz="1800" b="1"/>
              <a:t>El corazón del software:</a:t>
            </a:r>
            <a:r>
              <a:rPr lang="es-CO" sz="1800"/>
              <a:t> El programa utiliza el coseno del angulo de incidencia y la constante solar para calcular la irradiancia teórica en cada momento.</a:t>
            </a:r>
          </a:p>
          <a:p>
            <a:r>
              <a:rPr lang="es-CO" sz="1800" b="1"/>
              <a:t>Paso a paso: </a:t>
            </a:r>
            <a:r>
              <a:rPr lang="es-CO" sz="1800"/>
              <a:t>Para conseguir el angulo de incidencia usamos la latitud, el angulo del panel , el azimut  y el angulo del horario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444BBB-29FE-DE79-12E8-16160B97E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467" y="1114923"/>
            <a:ext cx="5055367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0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FE1418-CC11-3D3D-2F4E-748704B9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s-CO" dirty="0"/>
              <a:t>Irradiancia y Eficiencia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51FFB-C4E6-2170-87A5-B6311EDFC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s-CO" sz="1800" b="1"/>
              <a:t>Irradiancia Teórica:</a:t>
            </a:r>
            <a:r>
              <a:rPr lang="es-CO" sz="1800"/>
              <a:t> Se calcula multiplicando la constante solar por el coseno del ángulo de incidencia.</a:t>
            </a:r>
            <a:endParaRPr lang="en-US" sz="1800"/>
          </a:p>
          <a:p>
            <a:r>
              <a:rPr lang="en-US" sz="1800" b="1"/>
              <a:t>La eficiencia: </a:t>
            </a:r>
            <a:r>
              <a:rPr lang="en-US" sz="1800"/>
              <a:t>Se </a:t>
            </a:r>
            <a:r>
              <a:rPr lang="es-CO" sz="1800"/>
              <a:t>obtiene dividiendo la irradiancia real (de los sensores) entre la teórica (del modelo).</a:t>
            </a:r>
          </a:p>
          <a:p>
            <a:endParaRPr lang="es-CO" sz="18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4740F0-35D8-EBCF-98E1-89B7FCB5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2173877"/>
            <a:ext cx="5837780" cy="251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3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B3243A-E1C4-4835-A181-C2BE727B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s-CO" dirty="0"/>
              <a:t>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1CE9B2-2A8B-CED8-EEA8-5934AA5A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s-CO" sz="1800"/>
              <a:t>Usamos </a:t>
            </a:r>
            <a:r>
              <a:rPr lang="es-CO" sz="1800" b="1"/>
              <a:t>Matplotlib</a:t>
            </a:r>
            <a:r>
              <a:rPr lang="es-CO" sz="1800"/>
              <a:t> para generar gráficos que permiten una comparación visual del rendimiento.</a:t>
            </a:r>
          </a:p>
          <a:p>
            <a:endParaRPr lang="es-CO" sz="18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20787D-FEAA-461F-1568-43C6596F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1998743"/>
            <a:ext cx="5837780" cy="286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5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C0CE5-32A3-6AA9-C6F8-D1405CEA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 del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EF165-5FD7-CC09-0AC4-C8A8C049C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/>
              <a:t>Los datos son hipotético, se usan únicamente para demostrar que el software creado funciona</a:t>
            </a:r>
          </a:p>
          <a:p>
            <a:r>
              <a:rPr lang="es-CO" b="1" dirty="0"/>
              <a:t>Ubicación:</a:t>
            </a:r>
            <a:r>
              <a:rPr lang="es-CO" dirty="0"/>
              <a:t> Medellín, Colombia (Latitud: 6.27°).</a:t>
            </a:r>
          </a:p>
          <a:p>
            <a:r>
              <a:rPr lang="es-CO" b="1" dirty="0"/>
              <a:t>Configuración del Panel:</a:t>
            </a:r>
            <a:r>
              <a:rPr lang="es-CO" dirty="0"/>
              <a:t> Inclinación de 15° y dirección sur (180°).</a:t>
            </a:r>
          </a:p>
          <a:p>
            <a:r>
              <a:rPr lang="es-CO" b="1" dirty="0"/>
              <a:t>Muestras:</a:t>
            </a:r>
            <a:r>
              <a:rPr lang="es-CO" dirty="0"/>
              <a:t> Datos de un mes de los sensores </a:t>
            </a:r>
            <a:r>
              <a:rPr lang="es-CO" b="1" dirty="0"/>
              <a:t>AH3</a:t>
            </a:r>
            <a:r>
              <a:rPr lang="es-CO" dirty="0"/>
              <a:t> y </a:t>
            </a:r>
            <a:r>
              <a:rPr lang="es-CO" b="1" dirty="0" err="1"/>
              <a:t>LSParking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899504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634</Words>
  <Application>Microsoft Office PowerPoint</Application>
  <PresentationFormat>Panorámica</PresentationFormat>
  <Paragraphs>53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Neue Haas Grotesk Text Pro</vt:lpstr>
      <vt:lpstr>VanillaVTI</vt:lpstr>
      <vt:lpstr>Sistemas Solares y optimizacion </vt:lpstr>
      <vt:lpstr>Introducción y Objetivo </vt:lpstr>
      <vt:lpstr>Conceptos Claves</vt:lpstr>
      <vt:lpstr>Librerias necesarias </vt:lpstr>
      <vt:lpstr>Preparación de Datos</vt:lpstr>
      <vt:lpstr>Los Cálculos</vt:lpstr>
      <vt:lpstr>Irradiancia y Eficiencia</vt:lpstr>
      <vt:lpstr>Visualización</vt:lpstr>
      <vt:lpstr>Contexto del Análisis</vt:lpstr>
      <vt:lpstr>Análisis de Irradiancia - Sensor AH3</vt:lpstr>
      <vt:lpstr>Análisis de Irradiancia - Sensor LSParking</vt:lpstr>
      <vt:lpstr>Comparación de Eficiencia</vt:lpstr>
      <vt:lpstr>Altitud del Sol vs. Rendimiento</vt:lpstr>
      <vt:lpstr>Conclusiones</vt:lpstr>
      <vt:lpstr>Recomendaciones a futuros estudios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MATEO FERNANDO HERRAN MURCIA</dc:creator>
  <cp:lastModifiedBy>MATEO FERNANDO HERRAN MURCIA</cp:lastModifiedBy>
  <cp:revision>2</cp:revision>
  <dcterms:created xsi:type="dcterms:W3CDTF">2025-09-02T17:53:48Z</dcterms:created>
  <dcterms:modified xsi:type="dcterms:W3CDTF">2025-09-05T00:11:36Z</dcterms:modified>
</cp:coreProperties>
</file>