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9" roundtripDataSignature="AMtx7mjmqGeNSjAkiwEGvhvRDhdlSsgS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Relationship Id="rId5" Type="http://schemas.openxmlformats.org/officeDocument/2006/relationships/image" Target="../media/image25.png"/><Relationship Id="rId6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24.png"/><Relationship Id="rId5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15481179" y="431807"/>
            <a:ext cx="1919429" cy="711193"/>
            <a:chOff x="0" y="-38100"/>
            <a:chExt cx="505529" cy="187310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505529" cy="149210"/>
            </a:xfrm>
            <a:custGeom>
              <a:rect b="b" l="l" r="r" t="t"/>
              <a:pathLst>
                <a:path extrusionOk="0"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>
              <a:gsLst>
                <a:gs pos="0">
                  <a:srgbClr val="7357FF"/>
                </a:gs>
                <a:gs pos="100000">
                  <a:srgbClr val="FCAC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"/>
          <p:cNvSpPr/>
          <p:nvPr/>
        </p:nvSpPr>
        <p:spPr>
          <a:xfrm rot="-5400000">
            <a:off x="5465207" y="-2557831"/>
            <a:ext cx="7401663" cy="18288000"/>
          </a:xfrm>
          <a:custGeom>
            <a:rect b="b" l="l" r="r" t="t"/>
            <a:pathLst>
              <a:path extrusionOk="0" h="18288000" w="7401663">
                <a:moveTo>
                  <a:pt x="0" y="0"/>
                </a:moveTo>
                <a:lnTo>
                  <a:pt x="7401662" y="0"/>
                </a:lnTo>
                <a:lnTo>
                  <a:pt x="7401662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7012" r="0" t="0"/>
            </a:stretch>
          </a:blipFill>
          <a:ln>
            <a:noFill/>
          </a:ln>
        </p:spPr>
      </p:sp>
      <p:sp>
        <p:nvSpPr>
          <p:cNvPr id="88" name="Google Shape;88;p1"/>
          <p:cNvSpPr txBox="1"/>
          <p:nvPr/>
        </p:nvSpPr>
        <p:spPr>
          <a:xfrm>
            <a:off x="15730249" y="663200"/>
            <a:ext cx="1421291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9"/>
              <a:buFont typeface="Arial"/>
              <a:buNone/>
            </a:pPr>
            <a:r>
              <a:rPr b="1" i="0" lang="en-US" sz="1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Page 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823045" y="490155"/>
            <a:ext cx="4755697" cy="363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6"/>
              <a:buFont typeface="Arial"/>
              <a:buNone/>
            </a:pPr>
            <a:r>
              <a:rPr b="1" i="0" lang="en-US" sz="220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Metodología de sistemas 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561064" y="4388380"/>
            <a:ext cx="15839545" cy="1367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41"/>
              <a:buFont typeface="Arial"/>
              <a:buNone/>
            </a:pPr>
            <a:r>
              <a:rPr b="1" i="0" lang="en-US" sz="804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Programación Orientada a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639807" y="3249056"/>
            <a:ext cx="9052468" cy="846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41"/>
              <a:buFont typeface="Arial"/>
              <a:buNone/>
            </a:pPr>
            <a:r>
              <a:rPr b="0" i="0" lang="en-US" sz="494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Repaso 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Google Shape;92;p1"/>
          <p:cNvGrpSpPr/>
          <p:nvPr/>
        </p:nvGrpSpPr>
        <p:grpSpPr>
          <a:xfrm>
            <a:off x="8193810" y="7452507"/>
            <a:ext cx="1944472" cy="1029510"/>
            <a:chOff x="0" y="-38100"/>
            <a:chExt cx="512121" cy="271145"/>
          </a:xfrm>
        </p:grpSpPr>
        <p:sp>
          <p:nvSpPr>
            <p:cNvPr id="93" name="Google Shape;93;p1"/>
            <p:cNvSpPr/>
            <p:nvPr/>
          </p:nvSpPr>
          <p:spPr>
            <a:xfrm>
              <a:off x="0" y="0"/>
              <a:ext cx="512121" cy="233045"/>
            </a:xfrm>
            <a:custGeom>
              <a:rect b="b" l="l" r="r" t="t"/>
              <a:pathLst>
                <a:path extrusionOk="0" h="233045" w="512121">
                  <a:moveTo>
                    <a:pt x="116523" y="0"/>
                  </a:moveTo>
                  <a:lnTo>
                    <a:pt x="395599" y="0"/>
                  </a:lnTo>
                  <a:cubicBezTo>
                    <a:pt x="426503" y="0"/>
                    <a:pt x="456141" y="12276"/>
                    <a:pt x="477993" y="34129"/>
                  </a:cubicBezTo>
                  <a:cubicBezTo>
                    <a:pt x="499845" y="55981"/>
                    <a:pt x="512121" y="85619"/>
                    <a:pt x="512121" y="116523"/>
                  </a:cubicBezTo>
                  <a:lnTo>
                    <a:pt x="512121" y="116523"/>
                  </a:lnTo>
                  <a:cubicBezTo>
                    <a:pt x="512121" y="147426"/>
                    <a:pt x="499845" y="177064"/>
                    <a:pt x="477993" y="198916"/>
                  </a:cubicBezTo>
                  <a:cubicBezTo>
                    <a:pt x="456141" y="220769"/>
                    <a:pt x="426503" y="233045"/>
                    <a:pt x="395599" y="233045"/>
                  </a:cubicBezTo>
                  <a:lnTo>
                    <a:pt x="116523" y="233045"/>
                  </a:lnTo>
                  <a:cubicBezTo>
                    <a:pt x="85619" y="233045"/>
                    <a:pt x="55981" y="220769"/>
                    <a:pt x="34129" y="198916"/>
                  </a:cubicBezTo>
                  <a:cubicBezTo>
                    <a:pt x="12276" y="177064"/>
                    <a:pt x="0" y="147426"/>
                    <a:pt x="0" y="116523"/>
                  </a:cubicBezTo>
                  <a:lnTo>
                    <a:pt x="0" y="116523"/>
                  </a:lnTo>
                  <a:cubicBezTo>
                    <a:pt x="0" y="85619"/>
                    <a:pt x="12276" y="55981"/>
                    <a:pt x="34129" y="34129"/>
                  </a:cubicBezTo>
                  <a:cubicBezTo>
                    <a:pt x="55981" y="12276"/>
                    <a:pt x="85619" y="0"/>
                    <a:pt x="116523" y="0"/>
                  </a:cubicBezTo>
                  <a:close/>
                </a:path>
              </a:pathLst>
            </a:custGeom>
            <a:gradFill>
              <a:gsLst>
                <a:gs pos="0">
                  <a:srgbClr val="7357FF"/>
                </a:gs>
                <a:gs pos="100000">
                  <a:srgbClr val="FCAC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0" y="-38100"/>
              <a:ext cx="512121" cy="271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1"/>
          <p:cNvSpPr txBox="1"/>
          <p:nvPr/>
        </p:nvSpPr>
        <p:spPr>
          <a:xfrm>
            <a:off x="8203335" y="7821160"/>
            <a:ext cx="19254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9"/>
              <a:buFont typeface="Arial"/>
              <a:buNone/>
            </a:pPr>
            <a:r>
              <a:rPr b="1" i="0" lang="en-US" sz="18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Next Slide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86995" y="9814199"/>
            <a:ext cx="6953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2"/>
              <a:buFont typeface="Arial"/>
              <a:buNone/>
            </a:pPr>
            <a:r>
              <a:rPr lang="en-US" sz="2472">
                <a:solidFill>
                  <a:schemeClr val="lt1"/>
                </a:solidFill>
              </a:rPr>
              <a:t>Universidad Tecnológica Nacional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14662775" y="9578000"/>
            <a:ext cx="36252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15220200" y="9721800"/>
            <a:ext cx="39909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72">
                <a:solidFill>
                  <a:schemeClr val="lt1"/>
                </a:solidFill>
              </a:rPr>
              <a:t>Tec. Lucrecia Bazán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10"/>
          <p:cNvGrpSpPr/>
          <p:nvPr/>
        </p:nvGrpSpPr>
        <p:grpSpPr>
          <a:xfrm>
            <a:off x="15481179" y="431807"/>
            <a:ext cx="1919429" cy="711193"/>
            <a:chOff x="0" y="-38100"/>
            <a:chExt cx="505529" cy="187310"/>
          </a:xfrm>
        </p:grpSpPr>
        <p:sp>
          <p:nvSpPr>
            <p:cNvPr id="220" name="Google Shape;220;p10"/>
            <p:cNvSpPr/>
            <p:nvPr/>
          </p:nvSpPr>
          <p:spPr>
            <a:xfrm>
              <a:off x="0" y="0"/>
              <a:ext cx="505529" cy="149210"/>
            </a:xfrm>
            <a:custGeom>
              <a:rect b="b" l="l" r="r" t="t"/>
              <a:pathLst>
                <a:path extrusionOk="0"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>
              <a:gsLst>
                <a:gs pos="0">
                  <a:srgbClr val="7357FF"/>
                </a:gs>
                <a:gs pos="100000">
                  <a:srgbClr val="FCAC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0"/>
            <p:cNvSpPr txBox="1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10"/>
          <p:cNvSpPr/>
          <p:nvPr/>
        </p:nvSpPr>
        <p:spPr>
          <a:xfrm flipH="1" rot="10800000">
            <a:off x="12292199" y="-6943"/>
            <a:ext cx="4862254" cy="4735044"/>
          </a:xfrm>
          <a:custGeom>
            <a:rect b="b" l="l" r="r" t="t"/>
            <a:pathLst>
              <a:path extrusionOk="0" h="5653784" w="5653784">
                <a:moveTo>
                  <a:pt x="0" y="5653784"/>
                </a:moveTo>
                <a:lnTo>
                  <a:pt x="5653783" y="5653784"/>
                </a:lnTo>
                <a:lnTo>
                  <a:pt x="5653783" y="0"/>
                </a:lnTo>
                <a:lnTo>
                  <a:pt x="0" y="0"/>
                </a:lnTo>
                <a:lnTo>
                  <a:pt x="0" y="5653784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3" name="Google Shape;223;p10"/>
          <p:cNvSpPr/>
          <p:nvPr/>
        </p:nvSpPr>
        <p:spPr>
          <a:xfrm rot="10800000">
            <a:off x="6417112" y="8300913"/>
            <a:ext cx="2118163" cy="1959988"/>
          </a:xfrm>
          <a:custGeom>
            <a:rect b="b" l="l" r="r" t="t"/>
            <a:pathLst>
              <a:path extrusionOk="0" h="2750861" w="2750861">
                <a:moveTo>
                  <a:pt x="2750862" y="2750861"/>
                </a:moveTo>
                <a:lnTo>
                  <a:pt x="0" y="2750861"/>
                </a:lnTo>
                <a:lnTo>
                  <a:pt x="0" y="0"/>
                </a:lnTo>
                <a:lnTo>
                  <a:pt x="2750862" y="0"/>
                </a:lnTo>
                <a:lnTo>
                  <a:pt x="2750862" y="275086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4" name="Google Shape;224;p10"/>
          <p:cNvSpPr/>
          <p:nvPr/>
        </p:nvSpPr>
        <p:spPr>
          <a:xfrm>
            <a:off x="14977467" y="6386741"/>
            <a:ext cx="3456432" cy="4114800"/>
          </a:xfrm>
          <a:custGeom>
            <a:rect b="b" l="l" r="r" t="t"/>
            <a:pathLst>
              <a:path extrusionOk="0" h="4114800" w="3456432">
                <a:moveTo>
                  <a:pt x="0" y="0"/>
                </a:moveTo>
                <a:lnTo>
                  <a:pt x="3456432" y="0"/>
                </a:lnTo>
                <a:lnTo>
                  <a:pt x="34564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5" name="Google Shape;225;p10"/>
          <p:cNvSpPr/>
          <p:nvPr/>
        </p:nvSpPr>
        <p:spPr>
          <a:xfrm>
            <a:off x="10204653" y="3658554"/>
            <a:ext cx="6946886" cy="1798747"/>
          </a:xfrm>
          <a:custGeom>
            <a:rect b="b" l="l" r="r" t="t"/>
            <a:pathLst>
              <a:path extrusionOk="0" h="1798747" w="6946886">
                <a:moveTo>
                  <a:pt x="0" y="0"/>
                </a:moveTo>
                <a:lnTo>
                  <a:pt x="6946886" y="0"/>
                </a:lnTo>
                <a:lnTo>
                  <a:pt x="6946886" y="1798748"/>
                </a:lnTo>
                <a:lnTo>
                  <a:pt x="0" y="17987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6" name="Google Shape;226;p10"/>
          <p:cNvSpPr/>
          <p:nvPr/>
        </p:nvSpPr>
        <p:spPr>
          <a:xfrm>
            <a:off x="1028700" y="3881148"/>
            <a:ext cx="6927078" cy="5691676"/>
          </a:xfrm>
          <a:custGeom>
            <a:rect b="b" l="l" r="r" t="t"/>
            <a:pathLst>
              <a:path extrusionOk="0" h="5691676" w="6927078">
                <a:moveTo>
                  <a:pt x="0" y="0"/>
                </a:moveTo>
                <a:lnTo>
                  <a:pt x="6927078" y="0"/>
                </a:lnTo>
                <a:lnTo>
                  <a:pt x="6927078" y="5691675"/>
                </a:lnTo>
                <a:lnTo>
                  <a:pt x="0" y="56916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7" name="Google Shape;227;p10"/>
          <p:cNvSpPr txBox="1"/>
          <p:nvPr/>
        </p:nvSpPr>
        <p:spPr>
          <a:xfrm>
            <a:off x="15730249" y="663200"/>
            <a:ext cx="1421291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9"/>
              <a:buFont typeface="Arial"/>
              <a:buNone/>
            </a:pPr>
            <a:r>
              <a:rPr b="1" i="0" lang="en-US" sz="1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Page 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0"/>
          <p:cNvSpPr txBox="1"/>
          <p:nvPr/>
        </p:nvSpPr>
        <p:spPr>
          <a:xfrm>
            <a:off x="1028700" y="2008390"/>
            <a:ext cx="10059399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RELACIONES ENTRE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0"/>
          <p:cNvSpPr txBox="1"/>
          <p:nvPr/>
        </p:nvSpPr>
        <p:spPr>
          <a:xfrm>
            <a:off x="823045" y="490155"/>
            <a:ext cx="4755697" cy="363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6"/>
              <a:buFont typeface="Arial"/>
              <a:buNone/>
            </a:pPr>
            <a:r>
              <a:rPr b="1" i="0" lang="en-US" sz="220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Metodología de sistemas 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0"/>
          <p:cNvSpPr txBox="1"/>
          <p:nvPr/>
        </p:nvSpPr>
        <p:spPr>
          <a:xfrm>
            <a:off x="1028700" y="3110625"/>
            <a:ext cx="4755697" cy="521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6"/>
              <a:buFont typeface="Arial"/>
              <a:buNone/>
            </a:pPr>
            <a:r>
              <a:rPr b="1" i="0" lang="en-US" sz="310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3) Agregación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0"/>
          <p:cNvSpPr txBox="1"/>
          <p:nvPr/>
        </p:nvSpPr>
        <p:spPr>
          <a:xfrm>
            <a:off x="10396734" y="5629592"/>
            <a:ext cx="6562725" cy="989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9"/>
              <a:buFont typeface="Arial"/>
              <a:buNone/>
            </a:pPr>
            <a:r>
              <a:rPr b="0" i="1" lang="en-US" sz="18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agregación es un tipo especializado de asociación que representa relaciones “uno a muchos”, “muchos a muchos” o “todo a parte” entre múltiples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10"/>
          <p:cNvCxnSpPr/>
          <p:nvPr/>
        </p:nvCxnSpPr>
        <p:spPr>
          <a:xfrm>
            <a:off x="6869057" y="7388974"/>
            <a:ext cx="3335597" cy="428625"/>
          </a:xfrm>
          <a:prstGeom prst="straightConnector1">
            <a:avLst/>
          </a:prstGeom>
          <a:noFill/>
          <a:ln cap="flat" cmpd="sng" w="38100">
            <a:solidFill>
              <a:srgbClr val="7357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3" name="Google Shape;233;p10"/>
          <p:cNvSpPr txBox="1"/>
          <p:nvPr/>
        </p:nvSpPr>
        <p:spPr>
          <a:xfrm>
            <a:off x="10396734" y="7543483"/>
            <a:ext cx="6562725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1" lang="en-US" sz="2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Agregación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11"/>
          <p:cNvGrpSpPr/>
          <p:nvPr/>
        </p:nvGrpSpPr>
        <p:grpSpPr>
          <a:xfrm>
            <a:off x="15481179" y="431807"/>
            <a:ext cx="1919429" cy="711193"/>
            <a:chOff x="0" y="-38100"/>
            <a:chExt cx="505529" cy="187310"/>
          </a:xfrm>
        </p:grpSpPr>
        <p:sp>
          <p:nvSpPr>
            <p:cNvPr id="239" name="Google Shape;239;p11"/>
            <p:cNvSpPr/>
            <p:nvPr/>
          </p:nvSpPr>
          <p:spPr>
            <a:xfrm>
              <a:off x="0" y="0"/>
              <a:ext cx="505529" cy="149210"/>
            </a:xfrm>
            <a:custGeom>
              <a:rect b="b" l="l" r="r" t="t"/>
              <a:pathLst>
                <a:path extrusionOk="0"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>
              <a:gsLst>
                <a:gs pos="0">
                  <a:srgbClr val="7357FF"/>
                </a:gs>
                <a:gs pos="100000">
                  <a:srgbClr val="FCAC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1"/>
            <p:cNvSpPr txBox="1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11"/>
          <p:cNvSpPr/>
          <p:nvPr/>
        </p:nvSpPr>
        <p:spPr>
          <a:xfrm rot="10800000">
            <a:off x="15065468" y="-9"/>
            <a:ext cx="2750861" cy="2750861"/>
          </a:xfrm>
          <a:custGeom>
            <a:rect b="b" l="l" r="r" t="t"/>
            <a:pathLst>
              <a:path extrusionOk="0" h="2750861" w="2750861">
                <a:moveTo>
                  <a:pt x="2750862" y="2750861"/>
                </a:moveTo>
                <a:lnTo>
                  <a:pt x="0" y="2750861"/>
                </a:lnTo>
                <a:lnTo>
                  <a:pt x="0" y="0"/>
                </a:lnTo>
                <a:lnTo>
                  <a:pt x="2750862" y="0"/>
                </a:lnTo>
                <a:lnTo>
                  <a:pt x="2750862" y="275086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2" name="Google Shape;242;p11"/>
          <p:cNvSpPr/>
          <p:nvPr/>
        </p:nvSpPr>
        <p:spPr>
          <a:xfrm>
            <a:off x="10560500" y="4341355"/>
            <a:ext cx="6840109" cy="1604290"/>
          </a:xfrm>
          <a:custGeom>
            <a:rect b="b" l="l" r="r" t="t"/>
            <a:pathLst>
              <a:path extrusionOk="0" h="1604290" w="6840109">
                <a:moveTo>
                  <a:pt x="0" y="0"/>
                </a:moveTo>
                <a:lnTo>
                  <a:pt x="6840109" y="0"/>
                </a:lnTo>
                <a:lnTo>
                  <a:pt x="6840109" y="1604290"/>
                </a:lnTo>
                <a:lnTo>
                  <a:pt x="0" y="1604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3" name="Google Shape;243;p11"/>
          <p:cNvSpPr/>
          <p:nvPr/>
        </p:nvSpPr>
        <p:spPr>
          <a:xfrm>
            <a:off x="1165114" y="4727661"/>
            <a:ext cx="8827258" cy="4935997"/>
          </a:xfrm>
          <a:custGeom>
            <a:rect b="b" l="l" r="r" t="t"/>
            <a:pathLst>
              <a:path extrusionOk="0" h="4935997" w="8827258">
                <a:moveTo>
                  <a:pt x="0" y="0"/>
                </a:moveTo>
                <a:lnTo>
                  <a:pt x="8827258" y="0"/>
                </a:lnTo>
                <a:lnTo>
                  <a:pt x="8827258" y="4935997"/>
                </a:lnTo>
                <a:lnTo>
                  <a:pt x="0" y="4935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4" name="Google Shape;244;p11"/>
          <p:cNvSpPr txBox="1"/>
          <p:nvPr/>
        </p:nvSpPr>
        <p:spPr>
          <a:xfrm>
            <a:off x="15730249" y="663200"/>
            <a:ext cx="1421291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9"/>
              <a:buFont typeface="Arial"/>
              <a:buNone/>
            </a:pPr>
            <a:r>
              <a:rPr b="1" i="0" lang="en-US" sz="1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Page 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1"/>
          <p:cNvSpPr txBox="1"/>
          <p:nvPr/>
        </p:nvSpPr>
        <p:spPr>
          <a:xfrm>
            <a:off x="1028700" y="2008390"/>
            <a:ext cx="10059399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RELACIONES ENTRE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1"/>
          <p:cNvSpPr txBox="1"/>
          <p:nvPr/>
        </p:nvSpPr>
        <p:spPr>
          <a:xfrm>
            <a:off x="823045" y="490155"/>
            <a:ext cx="4755697" cy="363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6"/>
              <a:buFont typeface="Arial"/>
              <a:buNone/>
            </a:pPr>
            <a:r>
              <a:rPr b="1" i="0" lang="en-US" sz="220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Metodología de sistemas 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1"/>
          <p:cNvSpPr txBox="1"/>
          <p:nvPr/>
        </p:nvSpPr>
        <p:spPr>
          <a:xfrm>
            <a:off x="1028700" y="3110625"/>
            <a:ext cx="4755697" cy="521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6"/>
              <a:buFont typeface="Arial"/>
              <a:buNone/>
            </a:pPr>
            <a:r>
              <a:rPr b="1" i="0" lang="en-US" sz="310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4) Composición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1"/>
          <p:cNvSpPr txBox="1"/>
          <p:nvPr/>
        </p:nvSpPr>
        <p:spPr>
          <a:xfrm>
            <a:off x="11088099" y="6348892"/>
            <a:ext cx="6050551" cy="2095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2"/>
              <a:buFont typeface="Arial"/>
              <a:buNone/>
            </a:pPr>
            <a:r>
              <a:rPr b="0" i="1" lang="en-US" sz="2002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composición es un tipo específico de agregación en la que un objeto se compone de una o más instancias del otro. La diferencia entre ésta y otras relaciones está en que el componente sólo puede existir como parte del contenedor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1"/>
          <p:cNvSpPr txBox="1"/>
          <p:nvPr/>
        </p:nvSpPr>
        <p:spPr>
          <a:xfrm>
            <a:off x="1120497" y="3832946"/>
            <a:ext cx="8023503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9"/>
              <a:buFont typeface="Arial"/>
              <a:buNone/>
            </a:pPr>
            <a:r>
              <a:rPr b="0" i="0" lang="en-US" sz="18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Ejemplo: un coche que tiene un motor. El motor no puede existir sin el coche, y si el coche se destruye, el motor también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12"/>
          <p:cNvGrpSpPr/>
          <p:nvPr/>
        </p:nvGrpSpPr>
        <p:grpSpPr>
          <a:xfrm>
            <a:off x="15481179" y="431807"/>
            <a:ext cx="1919429" cy="711193"/>
            <a:chOff x="0" y="-38100"/>
            <a:chExt cx="505529" cy="187310"/>
          </a:xfrm>
        </p:grpSpPr>
        <p:sp>
          <p:nvSpPr>
            <p:cNvPr id="255" name="Google Shape;255;p12"/>
            <p:cNvSpPr/>
            <p:nvPr/>
          </p:nvSpPr>
          <p:spPr>
            <a:xfrm>
              <a:off x="0" y="0"/>
              <a:ext cx="505529" cy="149210"/>
            </a:xfrm>
            <a:custGeom>
              <a:rect b="b" l="l" r="r" t="t"/>
              <a:pathLst>
                <a:path extrusionOk="0"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>
              <a:gsLst>
                <a:gs pos="0">
                  <a:srgbClr val="7357FF"/>
                </a:gs>
                <a:gs pos="100000">
                  <a:srgbClr val="FCAC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2"/>
            <p:cNvSpPr txBox="1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7" name="Google Shape;257;p12"/>
          <p:cNvSpPr/>
          <p:nvPr/>
        </p:nvSpPr>
        <p:spPr>
          <a:xfrm rot="10800000">
            <a:off x="-785432" y="993338"/>
            <a:ext cx="2750861" cy="2750861"/>
          </a:xfrm>
          <a:custGeom>
            <a:rect b="b" l="l" r="r" t="t"/>
            <a:pathLst>
              <a:path extrusionOk="0" h="2750861" w="2750861">
                <a:moveTo>
                  <a:pt x="2750861" y="2750861"/>
                </a:moveTo>
                <a:lnTo>
                  <a:pt x="0" y="2750861"/>
                </a:lnTo>
                <a:lnTo>
                  <a:pt x="0" y="0"/>
                </a:lnTo>
                <a:lnTo>
                  <a:pt x="2750861" y="0"/>
                </a:lnTo>
                <a:lnTo>
                  <a:pt x="2750861" y="275086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8" name="Google Shape;258;p12"/>
          <p:cNvSpPr/>
          <p:nvPr/>
        </p:nvSpPr>
        <p:spPr>
          <a:xfrm>
            <a:off x="10120912" y="3140559"/>
            <a:ext cx="7030627" cy="5854073"/>
          </a:xfrm>
          <a:custGeom>
            <a:rect b="b" l="l" r="r" t="t"/>
            <a:pathLst>
              <a:path extrusionOk="0" h="5854073" w="7030627">
                <a:moveTo>
                  <a:pt x="0" y="0"/>
                </a:moveTo>
                <a:lnTo>
                  <a:pt x="7030627" y="0"/>
                </a:lnTo>
                <a:lnTo>
                  <a:pt x="7030627" y="5854073"/>
                </a:lnTo>
                <a:lnTo>
                  <a:pt x="0" y="58540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9" name="Google Shape;259;p12"/>
          <p:cNvSpPr/>
          <p:nvPr/>
        </p:nvSpPr>
        <p:spPr>
          <a:xfrm>
            <a:off x="0" y="7229951"/>
            <a:ext cx="4840771" cy="3529362"/>
          </a:xfrm>
          <a:custGeom>
            <a:rect b="b" l="l" r="r" t="t"/>
            <a:pathLst>
              <a:path extrusionOk="0" h="3529362" w="4840771">
                <a:moveTo>
                  <a:pt x="0" y="0"/>
                </a:moveTo>
                <a:lnTo>
                  <a:pt x="4840771" y="0"/>
                </a:lnTo>
                <a:lnTo>
                  <a:pt x="4840771" y="3529362"/>
                </a:lnTo>
                <a:lnTo>
                  <a:pt x="0" y="35293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0" name="Google Shape;260;p12"/>
          <p:cNvSpPr/>
          <p:nvPr/>
        </p:nvSpPr>
        <p:spPr>
          <a:xfrm>
            <a:off x="1856390" y="3140559"/>
            <a:ext cx="7723767" cy="5854073"/>
          </a:xfrm>
          <a:custGeom>
            <a:rect b="b" l="l" r="r" t="t"/>
            <a:pathLst>
              <a:path extrusionOk="0" h="5854073" w="7723767">
                <a:moveTo>
                  <a:pt x="0" y="0"/>
                </a:moveTo>
                <a:lnTo>
                  <a:pt x="7723766" y="0"/>
                </a:lnTo>
                <a:lnTo>
                  <a:pt x="7723766" y="5854073"/>
                </a:lnTo>
                <a:lnTo>
                  <a:pt x="0" y="58540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1" name="Google Shape;261;p12"/>
          <p:cNvSpPr txBox="1"/>
          <p:nvPr/>
        </p:nvSpPr>
        <p:spPr>
          <a:xfrm>
            <a:off x="15730249" y="663200"/>
            <a:ext cx="1421291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9"/>
              <a:buFont typeface="Arial"/>
              <a:buNone/>
            </a:pPr>
            <a:r>
              <a:rPr b="1" i="0" lang="en-US" sz="1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Page 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2"/>
          <p:cNvSpPr txBox="1"/>
          <p:nvPr/>
        </p:nvSpPr>
        <p:spPr>
          <a:xfrm>
            <a:off x="1028700" y="2008390"/>
            <a:ext cx="10059399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RELACIONES ENTRE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2"/>
          <p:cNvSpPr txBox="1"/>
          <p:nvPr/>
        </p:nvSpPr>
        <p:spPr>
          <a:xfrm>
            <a:off x="823045" y="490155"/>
            <a:ext cx="4755697" cy="363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6"/>
              <a:buFont typeface="Arial"/>
              <a:buNone/>
            </a:pPr>
            <a:r>
              <a:rPr b="1" i="0" lang="en-US" sz="220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Metodología de sistemas 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13"/>
          <p:cNvGrpSpPr/>
          <p:nvPr/>
        </p:nvGrpSpPr>
        <p:grpSpPr>
          <a:xfrm>
            <a:off x="15481179" y="431807"/>
            <a:ext cx="1919429" cy="711193"/>
            <a:chOff x="0" y="-38100"/>
            <a:chExt cx="505529" cy="187310"/>
          </a:xfrm>
        </p:grpSpPr>
        <p:sp>
          <p:nvSpPr>
            <p:cNvPr id="269" name="Google Shape;269;p13"/>
            <p:cNvSpPr/>
            <p:nvPr/>
          </p:nvSpPr>
          <p:spPr>
            <a:xfrm>
              <a:off x="0" y="0"/>
              <a:ext cx="505529" cy="149210"/>
            </a:xfrm>
            <a:custGeom>
              <a:rect b="b" l="l" r="r" t="t"/>
              <a:pathLst>
                <a:path extrusionOk="0"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>
              <a:gsLst>
                <a:gs pos="0">
                  <a:srgbClr val="7357FF"/>
                </a:gs>
                <a:gs pos="100000">
                  <a:srgbClr val="FCAC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3"/>
            <p:cNvSpPr txBox="1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1" name="Google Shape;271;p13"/>
          <p:cNvSpPr/>
          <p:nvPr/>
        </p:nvSpPr>
        <p:spPr>
          <a:xfrm rot="-5400000">
            <a:off x="5443169" y="-2557831"/>
            <a:ext cx="7401663" cy="18288000"/>
          </a:xfrm>
          <a:custGeom>
            <a:rect b="b" l="l" r="r" t="t"/>
            <a:pathLst>
              <a:path extrusionOk="0" h="18288000" w="7401663">
                <a:moveTo>
                  <a:pt x="0" y="0"/>
                </a:moveTo>
                <a:lnTo>
                  <a:pt x="7401662" y="0"/>
                </a:lnTo>
                <a:lnTo>
                  <a:pt x="7401662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7012" r="0" t="0"/>
            </a:stretch>
          </a:blipFill>
          <a:ln>
            <a:noFill/>
          </a:ln>
        </p:spPr>
      </p:sp>
      <p:sp>
        <p:nvSpPr>
          <p:cNvPr id="272" name="Google Shape;272;p13"/>
          <p:cNvSpPr/>
          <p:nvPr/>
        </p:nvSpPr>
        <p:spPr>
          <a:xfrm>
            <a:off x="2596288" y="5532125"/>
            <a:ext cx="4752321" cy="4713460"/>
          </a:xfrm>
          <a:custGeom>
            <a:rect b="b" l="l" r="r" t="t"/>
            <a:pathLst>
              <a:path extrusionOk="0" h="5014319" w="5082696">
                <a:moveTo>
                  <a:pt x="0" y="0"/>
                </a:moveTo>
                <a:lnTo>
                  <a:pt x="5082696" y="0"/>
                </a:lnTo>
                <a:lnTo>
                  <a:pt x="5082696" y="5014319"/>
                </a:lnTo>
                <a:lnTo>
                  <a:pt x="0" y="50143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3" name="Google Shape;273;p13"/>
          <p:cNvSpPr/>
          <p:nvPr/>
        </p:nvSpPr>
        <p:spPr>
          <a:xfrm>
            <a:off x="1628568" y="1786987"/>
            <a:ext cx="6687768" cy="3745150"/>
          </a:xfrm>
          <a:custGeom>
            <a:rect b="b" l="l" r="r" t="t"/>
            <a:pathLst>
              <a:path extrusionOk="0" h="3745150" w="6687768">
                <a:moveTo>
                  <a:pt x="0" y="0"/>
                </a:moveTo>
                <a:lnTo>
                  <a:pt x="6687768" y="0"/>
                </a:lnTo>
                <a:lnTo>
                  <a:pt x="6687768" y="3745150"/>
                </a:lnTo>
                <a:lnTo>
                  <a:pt x="0" y="37451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4" name="Google Shape;274;p13"/>
          <p:cNvSpPr txBox="1"/>
          <p:nvPr/>
        </p:nvSpPr>
        <p:spPr>
          <a:xfrm>
            <a:off x="15768349" y="663200"/>
            <a:ext cx="1421291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9"/>
              <a:buFont typeface="Arial"/>
              <a:buNone/>
            </a:pPr>
            <a:r>
              <a:rPr b="1" i="0" lang="en-US" sz="1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Page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3"/>
          <p:cNvSpPr txBox="1"/>
          <p:nvPr/>
        </p:nvSpPr>
        <p:spPr>
          <a:xfrm>
            <a:off x="9029711" y="4036330"/>
            <a:ext cx="8370898" cy="2696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00"/>
              <a:buFont typeface="Arial"/>
              <a:buNone/>
            </a:pPr>
            <a:r>
              <a:rPr b="0" i="0" lang="en-US" sz="15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Gracias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3"/>
          <p:cNvSpPr txBox="1"/>
          <p:nvPr/>
        </p:nvSpPr>
        <p:spPr>
          <a:xfrm>
            <a:off x="823045" y="490155"/>
            <a:ext cx="4755697" cy="363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6"/>
              <a:buFont typeface="Arial"/>
              <a:buNone/>
            </a:pPr>
            <a:r>
              <a:rPr b="1" i="0" lang="en-US" sz="220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Metodología de sistemas 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3"/>
          <p:cNvSpPr txBox="1"/>
          <p:nvPr/>
        </p:nvSpPr>
        <p:spPr>
          <a:xfrm>
            <a:off x="15250000" y="9766075"/>
            <a:ext cx="57633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72">
                <a:solidFill>
                  <a:schemeClr val="lt1"/>
                </a:solidFill>
              </a:rPr>
              <a:t>Tec. Lucrecia Bazán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2"/>
          <p:cNvGrpSpPr/>
          <p:nvPr/>
        </p:nvGrpSpPr>
        <p:grpSpPr>
          <a:xfrm>
            <a:off x="15481179" y="431807"/>
            <a:ext cx="1919429" cy="711193"/>
            <a:chOff x="0" y="-38100"/>
            <a:chExt cx="505529" cy="187310"/>
          </a:xfrm>
        </p:grpSpPr>
        <p:sp>
          <p:nvSpPr>
            <p:cNvPr id="104" name="Google Shape;104;p2"/>
            <p:cNvSpPr/>
            <p:nvPr/>
          </p:nvSpPr>
          <p:spPr>
            <a:xfrm>
              <a:off x="0" y="0"/>
              <a:ext cx="505529" cy="149210"/>
            </a:xfrm>
            <a:custGeom>
              <a:rect b="b" l="l" r="r" t="t"/>
              <a:pathLst>
                <a:path extrusionOk="0"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>
              <a:gsLst>
                <a:gs pos="0">
                  <a:srgbClr val="7357FF"/>
                </a:gs>
                <a:gs pos="100000">
                  <a:srgbClr val="FCAC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2"/>
          <p:cNvSpPr/>
          <p:nvPr/>
        </p:nvSpPr>
        <p:spPr>
          <a:xfrm>
            <a:off x="4213110" y="10"/>
            <a:ext cx="7672410" cy="7672410"/>
          </a:xfrm>
          <a:custGeom>
            <a:rect b="b" l="l" r="r" t="t"/>
            <a:pathLst>
              <a:path extrusionOk="0" h="7672410" w="7672410">
                <a:moveTo>
                  <a:pt x="0" y="0"/>
                </a:moveTo>
                <a:lnTo>
                  <a:pt x="7672409" y="0"/>
                </a:lnTo>
                <a:lnTo>
                  <a:pt x="7672409" y="7672409"/>
                </a:lnTo>
                <a:lnTo>
                  <a:pt x="0" y="76724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7" name="Google Shape;107;p2"/>
          <p:cNvSpPr/>
          <p:nvPr/>
        </p:nvSpPr>
        <p:spPr>
          <a:xfrm>
            <a:off x="9706561" y="3739125"/>
            <a:ext cx="7740515" cy="5519175"/>
          </a:xfrm>
          <a:custGeom>
            <a:rect b="b" l="l" r="r" t="t"/>
            <a:pathLst>
              <a:path extrusionOk="0" h="5519175" w="7740515">
                <a:moveTo>
                  <a:pt x="0" y="0"/>
                </a:moveTo>
                <a:lnTo>
                  <a:pt x="7740515" y="0"/>
                </a:lnTo>
                <a:lnTo>
                  <a:pt x="7740515" y="5519175"/>
                </a:lnTo>
                <a:lnTo>
                  <a:pt x="0" y="55191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8" name="Google Shape;108;p2"/>
          <p:cNvSpPr/>
          <p:nvPr/>
        </p:nvSpPr>
        <p:spPr>
          <a:xfrm>
            <a:off x="1451185" y="3705993"/>
            <a:ext cx="7003629" cy="5552307"/>
          </a:xfrm>
          <a:custGeom>
            <a:rect b="b" l="l" r="r" t="t"/>
            <a:pathLst>
              <a:path extrusionOk="0" h="5552307" w="7003629">
                <a:moveTo>
                  <a:pt x="0" y="0"/>
                </a:moveTo>
                <a:lnTo>
                  <a:pt x="7003630" y="0"/>
                </a:lnTo>
                <a:lnTo>
                  <a:pt x="7003630" y="5552307"/>
                </a:lnTo>
                <a:lnTo>
                  <a:pt x="0" y="5552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9" name="Google Shape;109;p2"/>
          <p:cNvSpPr txBox="1"/>
          <p:nvPr/>
        </p:nvSpPr>
        <p:spPr>
          <a:xfrm>
            <a:off x="15730249" y="663200"/>
            <a:ext cx="1421291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9"/>
              <a:buFont typeface="Arial"/>
              <a:buNone/>
            </a:pPr>
            <a:r>
              <a:rPr b="1" i="0" lang="en-US" sz="1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Page 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1699022" y="2072375"/>
            <a:ext cx="12487863" cy="986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6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41"/>
              <a:buFont typeface="Arial"/>
              <a:buNone/>
            </a:pPr>
            <a:r>
              <a:rPr b="0" i="0" lang="en-US" sz="664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Conceptos básicos de POO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823045" y="490155"/>
            <a:ext cx="4755697" cy="363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6"/>
              <a:buFont typeface="Arial"/>
              <a:buNone/>
            </a:pPr>
            <a:r>
              <a:rPr b="1" i="0" lang="en-US" sz="220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Metodología de sistemas 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3"/>
          <p:cNvGrpSpPr/>
          <p:nvPr/>
        </p:nvGrpSpPr>
        <p:grpSpPr>
          <a:xfrm>
            <a:off x="15481179" y="431807"/>
            <a:ext cx="1919429" cy="711193"/>
            <a:chOff x="0" y="-38100"/>
            <a:chExt cx="505529" cy="187310"/>
          </a:xfrm>
        </p:grpSpPr>
        <p:sp>
          <p:nvSpPr>
            <p:cNvPr id="117" name="Google Shape;117;p3"/>
            <p:cNvSpPr/>
            <p:nvPr/>
          </p:nvSpPr>
          <p:spPr>
            <a:xfrm>
              <a:off x="0" y="0"/>
              <a:ext cx="505529" cy="149210"/>
            </a:xfrm>
            <a:custGeom>
              <a:rect b="b" l="l" r="r" t="t"/>
              <a:pathLst>
                <a:path extrusionOk="0"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>
              <a:gsLst>
                <a:gs pos="0">
                  <a:srgbClr val="7357FF"/>
                </a:gs>
                <a:gs pos="100000">
                  <a:srgbClr val="FCAC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3"/>
          <p:cNvSpPr/>
          <p:nvPr/>
        </p:nvSpPr>
        <p:spPr>
          <a:xfrm flipH="1" rot="10800000">
            <a:off x="1025014" y="4494954"/>
            <a:ext cx="2750861" cy="2750861"/>
          </a:xfrm>
          <a:custGeom>
            <a:rect b="b" l="l" r="r" t="t"/>
            <a:pathLst>
              <a:path extrusionOk="0" h="2750861" w="2750861">
                <a:moveTo>
                  <a:pt x="0" y="2750862"/>
                </a:moveTo>
                <a:lnTo>
                  <a:pt x="2750862" y="2750862"/>
                </a:lnTo>
                <a:lnTo>
                  <a:pt x="2750862" y="0"/>
                </a:lnTo>
                <a:lnTo>
                  <a:pt x="0" y="0"/>
                </a:lnTo>
                <a:lnTo>
                  <a:pt x="0" y="2750862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0" name="Google Shape;120;p3"/>
          <p:cNvSpPr/>
          <p:nvPr/>
        </p:nvSpPr>
        <p:spPr>
          <a:xfrm>
            <a:off x="10513816" y="2539778"/>
            <a:ext cx="6745484" cy="7132520"/>
          </a:xfrm>
          <a:custGeom>
            <a:rect b="b" l="l" r="r" t="t"/>
            <a:pathLst>
              <a:path extrusionOk="0" h="7132520" w="6745484">
                <a:moveTo>
                  <a:pt x="0" y="0"/>
                </a:moveTo>
                <a:lnTo>
                  <a:pt x="6745484" y="0"/>
                </a:lnTo>
                <a:lnTo>
                  <a:pt x="6745484" y="7132520"/>
                </a:lnTo>
                <a:lnTo>
                  <a:pt x="0" y="71325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1" name="Google Shape;121;p3"/>
          <p:cNvSpPr/>
          <p:nvPr/>
        </p:nvSpPr>
        <p:spPr>
          <a:xfrm>
            <a:off x="1906521" y="5109250"/>
            <a:ext cx="7344443" cy="4273131"/>
          </a:xfrm>
          <a:custGeom>
            <a:rect b="b" l="l" r="r" t="t"/>
            <a:pathLst>
              <a:path extrusionOk="0" h="4273131" w="7344443">
                <a:moveTo>
                  <a:pt x="0" y="0"/>
                </a:moveTo>
                <a:lnTo>
                  <a:pt x="7344443" y="0"/>
                </a:lnTo>
                <a:lnTo>
                  <a:pt x="7344443" y="4273131"/>
                </a:lnTo>
                <a:lnTo>
                  <a:pt x="0" y="42731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2" name="Google Shape;122;p3"/>
          <p:cNvSpPr txBox="1"/>
          <p:nvPr/>
        </p:nvSpPr>
        <p:spPr>
          <a:xfrm>
            <a:off x="15739774" y="650878"/>
            <a:ext cx="1421291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9"/>
              <a:buFont typeface="Arial"/>
              <a:buNone/>
            </a:pPr>
            <a:r>
              <a:rPr b="1" i="0" lang="en-US" sz="1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Page 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703975" y="2825500"/>
            <a:ext cx="7705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JERARQUIA DE CLASES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823045" y="490155"/>
            <a:ext cx="4755697" cy="363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6"/>
              <a:buFont typeface="Arial"/>
              <a:buNone/>
            </a:pPr>
            <a:r>
              <a:rPr b="1" i="0" lang="en-US" sz="220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Metodología de sistemas 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4"/>
          <p:cNvGrpSpPr/>
          <p:nvPr/>
        </p:nvGrpSpPr>
        <p:grpSpPr>
          <a:xfrm>
            <a:off x="15481179" y="431807"/>
            <a:ext cx="1919429" cy="711193"/>
            <a:chOff x="0" y="-38100"/>
            <a:chExt cx="505529" cy="187310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505529" cy="149210"/>
            </a:xfrm>
            <a:custGeom>
              <a:rect b="b" l="l" r="r" t="t"/>
              <a:pathLst>
                <a:path extrusionOk="0"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>
              <a:gsLst>
                <a:gs pos="0">
                  <a:srgbClr val="7357FF"/>
                </a:gs>
                <a:gs pos="100000">
                  <a:srgbClr val="FCAC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 txBox="1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 rot="10800000">
            <a:off x="1028700" y="1970882"/>
            <a:ext cx="2750861" cy="2750861"/>
          </a:xfrm>
          <a:custGeom>
            <a:rect b="b" l="l" r="r" t="t"/>
            <a:pathLst>
              <a:path extrusionOk="0" h="2750861" w="2750861">
                <a:moveTo>
                  <a:pt x="2750861" y="2750861"/>
                </a:moveTo>
                <a:lnTo>
                  <a:pt x="0" y="2750861"/>
                </a:lnTo>
                <a:lnTo>
                  <a:pt x="0" y="0"/>
                </a:lnTo>
                <a:lnTo>
                  <a:pt x="2750861" y="0"/>
                </a:lnTo>
                <a:lnTo>
                  <a:pt x="2750861" y="275086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3" name="Google Shape;133;p4"/>
          <p:cNvSpPr/>
          <p:nvPr/>
        </p:nvSpPr>
        <p:spPr>
          <a:xfrm>
            <a:off x="9117772" y="3593714"/>
            <a:ext cx="7976845" cy="6223692"/>
          </a:xfrm>
          <a:custGeom>
            <a:rect b="b" l="l" r="r" t="t"/>
            <a:pathLst>
              <a:path extrusionOk="0" h="6223692" w="7976845">
                <a:moveTo>
                  <a:pt x="0" y="0"/>
                </a:moveTo>
                <a:lnTo>
                  <a:pt x="7976845" y="0"/>
                </a:lnTo>
                <a:lnTo>
                  <a:pt x="7976845" y="6223692"/>
                </a:lnTo>
                <a:lnTo>
                  <a:pt x="0" y="62236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4" name="Google Shape;134;p4"/>
          <p:cNvSpPr txBox="1"/>
          <p:nvPr/>
        </p:nvSpPr>
        <p:spPr>
          <a:xfrm>
            <a:off x="15730249" y="663200"/>
            <a:ext cx="1421291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9"/>
              <a:buFont typeface="Arial"/>
              <a:buNone/>
            </a:pPr>
            <a:r>
              <a:rPr b="1" i="0" lang="en-US" sz="1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Page 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1856376" y="2635028"/>
            <a:ext cx="10149800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LOS PILARES DE LA POO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823045" y="490155"/>
            <a:ext cx="4755697" cy="363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6"/>
              <a:buFont typeface="Arial"/>
              <a:buNone/>
            </a:pPr>
            <a:r>
              <a:rPr b="1" i="0" lang="en-US" sz="220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Metodología de sistemas 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1698806" y="4200563"/>
            <a:ext cx="4755697" cy="521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6"/>
              <a:buFont typeface="Arial"/>
              <a:buNone/>
            </a:pPr>
            <a:r>
              <a:rPr b="1" i="0" lang="en-US" sz="310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1) Abstracción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1531348" y="5892808"/>
            <a:ext cx="5121521" cy="17032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3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1"/>
              <a:buFont typeface="Arial"/>
              <a:buNone/>
            </a:pPr>
            <a:r>
              <a:rPr b="0" i="1" lang="en-US" sz="194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“La Abstracción es el modelo de un objeto o fenómeno del mundo real, limitado a un contexto específico, que representa todos los datos relevantes a este contexto con gran precisión, omitiendo el resto”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5"/>
          <p:cNvGrpSpPr/>
          <p:nvPr/>
        </p:nvGrpSpPr>
        <p:grpSpPr>
          <a:xfrm>
            <a:off x="15481179" y="431807"/>
            <a:ext cx="1919429" cy="711193"/>
            <a:chOff x="0" y="-38100"/>
            <a:chExt cx="505529" cy="187310"/>
          </a:xfrm>
        </p:grpSpPr>
        <p:sp>
          <p:nvSpPr>
            <p:cNvPr id="144" name="Google Shape;144;p5"/>
            <p:cNvSpPr/>
            <p:nvPr/>
          </p:nvSpPr>
          <p:spPr>
            <a:xfrm>
              <a:off x="0" y="0"/>
              <a:ext cx="505529" cy="149210"/>
            </a:xfrm>
            <a:custGeom>
              <a:rect b="b" l="l" r="r" t="t"/>
              <a:pathLst>
                <a:path extrusionOk="0"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>
              <a:gsLst>
                <a:gs pos="0">
                  <a:srgbClr val="7357FF"/>
                </a:gs>
                <a:gs pos="100000">
                  <a:srgbClr val="FCAC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 txBox="1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Google Shape;146;p5"/>
          <p:cNvSpPr/>
          <p:nvPr/>
        </p:nvSpPr>
        <p:spPr>
          <a:xfrm rot="10800000">
            <a:off x="4203312" y="7536144"/>
            <a:ext cx="2750861" cy="2750861"/>
          </a:xfrm>
          <a:custGeom>
            <a:rect b="b" l="l" r="r" t="t"/>
            <a:pathLst>
              <a:path extrusionOk="0" h="2750861" w="2750861">
                <a:moveTo>
                  <a:pt x="2750861" y="2750862"/>
                </a:moveTo>
                <a:lnTo>
                  <a:pt x="0" y="2750862"/>
                </a:lnTo>
                <a:lnTo>
                  <a:pt x="0" y="0"/>
                </a:lnTo>
                <a:lnTo>
                  <a:pt x="2750861" y="0"/>
                </a:lnTo>
                <a:lnTo>
                  <a:pt x="2750861" y="2750862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7" name="Google Shape;147;p5"/>
          <p:cNvSpPr txBox="1"/>
          <p:nvPr/>
        </p:nvSpPr>
        <p:spPr>
          <a:xfrm>
            <a:off x="15730249" y="663200"/>
            <a:ext cx="1421291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9"/>
              <a:buFont typeface="Arial"/>
              <a:buNone/>
            </a:pPr>
            <a:r>
              <a:rPr b="1" i="0" lang="en-US" sz="1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Page 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1698806" y="2008982"/>
            <a:ext cx="10149800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LOS PILARES DE LA POO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823045" y="490155"/>
            <a:ext cx="4755697" cy="363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6"/>
              <a:buFont typeface="Arial"/>
              <a:buNone/>
            </a:pPr>
            <a:r>
              <a:rPr b="1" i="0" lang="en-US" sz="220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Metodología de sistemas 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1698806" y="3861504"/>
            <a:ext cx="4755697" cy="521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6"/>
              <a:buFont typeface="Arial"/>
              <a:buNone/>
            </a:pPr>
            <a:r>
              <a:rPr b="1" i="0" lang="en-US" sz="310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2) Encapsulación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1698800" y="5514476"/>
            <a:ext cx="5883600" cy="15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6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7"/>
              <a:buFont typeface="Arial"/>
              <a:buNone/>
            </a:pPr>
            <a:r>
              <a:rPr i="1" lang="en-US" sz="1937">
                <a:solidFill>
                  <a:srgbClr val="FFFFFF"/>
                </a:solidFill>
              </a:rPr>
              <a:t>“</a:t>
            </a:r>
            <a:r>
              <a:rPr b="0" i="1" lang="en-US" sz="1937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 la capacidad que tiene un objeto de esconder partes de su estado y comportamiento de otros objetos, exponiendo </a:t>
            </a:r>
            <a:r>
              <a:rPr i="1" lang="en-US" sz="1937">
                <a:solidFill>
                  <a:srgbClr val="FFFFFF"/>
                </a:solidFill>
              </a:rPr>
              <a:t>únicamente</a:t>
            </a:r>
            <a:r>
              <a:rPr b="0" i="1" lang="en-US" sz="1937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una interfaz limitada al resto del programa</a:t>
            </a:r>
            <a:r>
              <a:rPr i="1" lang="en-US" sz="1937">
                <a:solidFill>
                  <a:srgbClr val="FFFFFF"/>
                </a:solidFill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/>
          <p:nvPr/>
        </p:nvSpPr>
        <p:spPr>
          <a:xfrm flipH="1" rot="10800000">
            <a:off x="10929764" y="-2"/>
            <a:ext cx="7358247" cy="7358247"/>
          </a:xfrm>
          <a:custGeom>
            <a:rect b="b" l="l" r="r" t="t"/>
            <a:pathLst>
              <a:path extrusionOk="0" h="7358247" w="7358247">
                <a:moveTo>
                  <a:pt x="0" y="7358247"/>
                </a:moveTo>
                <a:lnTo>
                  <a:pt x="7358246" y="7358247"/>
                </a:lnTo>
                <a:lnTo>
                  <a:pt x="7358246" y="0"/>
                </a:lnTo>
                <a:lnTo>
                  <a:pt x="0" y="0"/>
                </a:lnTo>
                <a:lnTo>
                  <a:pt x="0" y="7358247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3" name="Google Shape;153;p5"/>
          <p:cNvSpPr/>
          <p:nvPr/>
        </p:nvSpPr>
        <p:spPr>
          <a:xfrm>
            <a:off x="9414700" y="2864767"/>
            <a:ext cx="7844600" cy="7117191"/>
          </a:xfrm>
          <a:custGeom>
            <a:rect b="b" l="l" r="r" t="t"/>
            <a:pathLst>
              <a:path extrusionOk="0" h="7117191" w="7844600">
                <a:moveTo>
                  <a:pt x="0" y="0"/>
                </a:moveTo>
                <a:lnTo>
                  <a:pt x="7844600" y="0"/>
                </a:lnTo>
                <a:lnTo>
                  <a:pt x="7844600" y="7117191"/>
                </a:lnTo>
                <a:lnTo>
                  <a:pt x="0" y="71171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6"/>
          <p:cNvGrpSpPr/>
          <p:nvPr/>
        </p:nvGrpSpPr>
        <p:grpSpPr>
          <a:xfrm>
            <a:off x="15481179" y="431807"/>
            <a:ext cx="1919429" cy="711193"/>
            <a:chOff x="0" y="-38100"/>
            <a:chExt cx="505529" cy="187310"/>
          </a:xfrm>
        </p:grpSpPr>
        <p:sp>
          <p:nvSpPr>
            <p:cNvPr id="159" name="Google Shape;159;p6"/>
            <p:cNvSpPr/>
            <p:nvPr/>
          </p:nvSpPr>
          <p:spPr>
            <a:xfrm>
              <a:off x="0" y="0"/>
              <a:ext cx="505529" cy="149210"/>
            </a:xfrm>
            <a:custGeom>
              <a:rect b="b" l="l" r="r" t="t"/>
              <a:pathLst>
                <a:path extrusionOk="0"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>
              <a:gsLst>
                <a:gs pos="0">
                  <a:srgbClr val="7357FF"/>
                </a:gs>
                <a:gs pos="100000">
                  <a:srgbClr val="FCAC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"/>
            <p:cNvSpPr txBox="1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6"/>
          <p:cNvSpPr/>
          <p:nvPr/>
        </p:nvSpPr>
        <p:spPr>
          <a:xfrm flipH="1" rot="10800000">
            <a:off x="11606481" y="9"/>
            <a:ext cx="5653784" cy="5653784"/>
          </a:xfrm>
          <a:custGeom>
            <a:rect b="b" l="l" r="r" t="t"/>
            <a:pathLst>
              <a:path extrusionOk="0" h="5653784" w="5653784">
                <a:moveTo>
                  <a:pt x="0" y="5653784"/>
                </a:moveTo>
                <a:lnTo>
                  <a:pt x="5653783" y="5653784"/>
                </a:lnTo>
                <a:lnTo>
                  <a:pt x="5653783" y="0"/>
                </a:lnTo>
                <a:lnTo>
                  <a:pt x="0" y="0"/>
                </a:lnTo>
                <a:lnTo>
                  <a:pt x="0" y="5653784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2" name="Google Shape;162;p6"/>
          <p:cNvSpPr/>
          <p:nvPr/>
        </p:nvSpPr>
        <p:spPr>
          <a:xfrm rot="10800000">
            <a:off x="-12" y="8069106"/>
            <a:ext cx="2193812" cy="2138794"/>
          </a:xfrm>
          <a:custGeom>
            <a:rect b="b" l="l" r="r" t="t"/>
            <a:pathLst>
              <a:path extrusionOk="0" h="2750861" w="2750861">
                <a:moveTo>
                  <a:pt x="2750862" y="2750862"/>
                </a:moveTo>
                <a:lnTo>
                  <a:pt x="0" y="2750862"/>
                </a:lnTo>
                <a:lnTo>
                  <a:pt x="0" y="0"/>
                </a:lnTo>
                <a:lnTo>
                  <a:pt x="2750862" y="0"/>
                </a:lnTo>
                <a:lnTo>
                  <a:pt x="2750862" y="2750862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3" name="Google Shape;163;p6"/>
          <p:cNvSpPr/>
          <p:nvPr/>
        </p:nvSpPr>
        <p:spPr>
          <a:xfrm>
            <a:off x="9144000" y="3648384"/>
            <a:ext cx="8314863" cy="6171187"/>
          </a:xfrm>
          <a:custGeom>
            <a:rect b="b" l="l" r="r" t="t"/>
            <a:pathLst>
              <a:path extrusionOk="0" h="6171187" w="8314863">
                <a:moveTo>
                  <a:pt x="0" y="0"/>
                </a:moveTo>
                <a:lnTo>
                  <a:pt x="8314863" y="0"/>
                </a:lnTo>
                <a:lnTo>
                  <a:pt x="8314863" y="6171187"/>
                </a:lnTo>
                <a:lnTo>
                  <a:pt x="0" y="61711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4" name="Google Shape;164;p6"/>
          <p:cNvSpPr txBox="1"/>
          <p:nvPr/>
        </p:nvSpPr>
        <p:spPr>
          <a:xfrm>
            <a:off x="15730249" y="663200"/>
            <a:ext cx="1421291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9"/>
              <a:buFont typeface="Arial"/>
              <a:buNone/>
            </a:pPr>
            <a:r>
              <a:rPr b="1" i="0" lang="en-US" sz="1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Page 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1856376" y="2635028"/>
            <a:ext cx="10149800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LOS PILARES DE LA POO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823045" y="490155"/>
            <a:ext cx="4755697" cy="363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6"/>
              <a:buFont typeface="Arial"/>
              <a:buNone/>
            </a:pPr>
            <a:r>
              <a:rPr b="1" i="0" lang="en-US" sz="220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Metodología de sistemas 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1698806" y="4200563"/>
            <a:ext cx="4755697" cy="521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6"/>
              <a:buFont typeface="Arial"/>
              <a:buNone/>
            </a:pPr>
            <a:r>
              <a:rPr b="1" i="0" lang="en-US" sz="310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3) Herencia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1317645" y="5331343"/>
            <a:ext cx="7042303" cy="674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0"/>
              <a:buFont typeface="Arial"/>
              <a:buNone/>
            </a:pPr>
            <a:r>
              <a:rPr b="0" i="1" lang="en-US" sz="194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“La herencia es la capacidad de crear nuevas clases sobre otras existentes”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7"/>
          <p:cNvGrpSpPr/>
          <p:nvPr/>
        </p:nvGrpSpPr>
        <p:grpSpPr>
          <a:xfrm>
            <a:off x="15481179" y="431807"/>
            <a:ext cx="1919429" cy="711193"/>
            <a:chOff x="0" y="-38100"/>
            <a:chExt cx="505529" cy="187310"/>
          </a:xfrm>
        </p:grpSpPr>
        <p:sp>
          <p:nvSpPr>
            <p:cNvPr id="174" name="Google Shape;174;p7"/>
            <p:cNvSpPr/>
            <p:nvPr/>
          </p:nvSpPr>
          <p:spPr>
            <a:xfrm>
              <a:off x="0" y="0"/>
              <a:ext cx="505529" cy="149210"/>
            </a:xfrm>
            <a:custGeom>
              <a:rect b="b" l="l" r="r" t="t"/>
              <a:pathLst>
                <a:path extrusionOk="0"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>
              <a:gsLst>
                <a:gs pos="0">
                  <a:srgbClr val="7357FF"/>
                </a:gs>
                <a:gs pos="100000">
                  <a:srgbClr val="FCAC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7"/>
            <p:cNvSpPr txBox="1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p7"/>
          <p:cNvSpPr/>
          <p:nvPr/>
        </p:nvSpPr>
        <p:spPr>
          <a:xfrm rot="5400000">
            <a:off x="1204898" y="1559527"/>
            <a:ext cx="7962927" cy="7962927"/>
          </a:xfrm>
          <a:custGeom>
            <a:rect b="b" l="l" r="r" t="t"/>
            <a:pathLst>
              <a:path extrusionOk="0" h="7962927" w="7962927">
                <a:moveTo>
                  <a:pt x="7962927" y="7962927"/>
                </a:moveTo>
                <a:lnTo>
                  <a:pt x="0" y="7962927"/>
                </a:lnTo>
                <a:lnTo>
                  <a:pt x="0" y="0"/>
                </a:lnTo>
                <a:lnTo>
                  <a:pt x="7962927" y="0"/>
                </a:lnTo>
                <a:lnTo>
                  <a:pt x="7962927" y="7962927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7" name="Google Shape;177;p7"/>
          <p:cNvSpPr/>
          <p:nvPr/>
        </p:nvSpPr>
        <p:spPr>
          <a:xfrm>
            <a:off x="1698806" y="6135695"/>
            <a:ext cx="7078084" cy="3530347"/>
          </a:xfrm>
          <a:custGeom>
            <a:rect b="b" l="l" r="r" t="t"/>
            <a:pathLst>
              <a:path extrusionOk="0" h="3530347" w="7078084">
                <a:moveTo>
                  <a:pt x="0" y="0"/>
                </a:moveTo>
                <a:lnTo>
                  <a:pt x="7078084" y="0"/>
                </a:lnTo>
                <a:lnTo>
                  <a:pt x="7078084" y="3530346"/>
                </a:lnTo>
                <a:lnTo>
                  <a:pt x="0" y="35303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8" name="Google Shape;178;p7"/>
          <p:cNvSpPr txBox="1"/>
          <p:nvPr/>
        </p:nvSpPr>
        <p:spPr>
          <a:xfrm>
            <a:off x="1856376" y="2635028"/>
            <a:ext cx="10149800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LOS PILARES DE LA POO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10203287" y="3158890"/>
            <a:ext cx="7619846" cy="6507151"/>
          </a:xfrm>
          <a:custGeom>
            <a:rect b="b" l="l" r="r" t="t"/>
            <a:pathLst>
              <a:path extrusionOk="0" h="6507151" w="7619846">
                <a:moveTo>
                  <a:pt x="0" y="0"/>
                </a:moveTo>
                <a:lnTo>
                  <a:pt x="7619846" y="0"/>
                </a:lnTo>
                <a:lnTo>
                  <a:pt x="7619846" y="6507151"/>
                </a:lnTo>
                <a:lnTo>
                  <a:pt x="0" y="65071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0" name="Google Shape;180;p7"/>
          <p:cNvSpPr txBox="1"/>
          <p:nvPr/>
        </p:nvSpPr>
        <p:spPr>
          <a:xfrm>
            <a:off x="15730249" y="663200"/>
            <a:ext cx="1421291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9"/>
              <a:buFont typeface="Arial"/>
              <a:buNone/>
            </a:pPr>
            <a:r>
              <a:rPr b="1" i="0" lang="en-US" sz="1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Page 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823045" y="490155"/>
            <a:ext cx="4755697" cy="363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6"/>
              <a:buFont typeface="Arial"/>
              <a:buNone/>
            </a:pPr>
            <a:r>
              <a:rPr b="1" i="0" lang="en-US" sz="220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Metodología de sistemas 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7"/>
          <p:cNvSpPr txBox="1"/>
          <p:nvPr/>
        </p:nvSpPr>
        <p:spPr>
          <a:xfrm>
            <a:off x="1698806" y="3805839"/>
            <a:ext cx="4755697" cy="521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6"/>
              <a:buFont typeface="Arial"/>
              <a:buNone/>
            </a:pPr>
            <a:r>
              <a:rPr b="1" i="0" lang="en-US" sz="310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4) Polimorfismo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7"/>
          <p:cNvSpPr txBox="1"/>
          <p:nvPr/>
        </p:nvSpPr>
        <p:spPr>
          <a:xfrm>
            <a:off x="1204898" y="4793744"/>
            <a:ext cx="7939102" cy="935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“El polimorfismo es la capacidad que tiene un programa de detectar la verdadera clase de un objeto e invocar su implementación, incluso aunque su tipo real sea desconocido en el contexto actual”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8"/>
          <p:cNvGrpSpPr/>
          <p:nvPr/>
        </p:nvGrpSpPr>
        <p:grpSpPr>
          <a:xfrm>
            <a:off x="15481179" y="431807"/>
            <a:ext cx="1919429" cy="711193"/>
            <a:chOff x="0" y="-38100"/>
            <a:chExt cx="505529" cy="187310"/>
          </a:xfrm>
        </p:grpSpPr>
        <p:sp>
          <p:nvSpPr>
            <p:cNvPr id="189" name="Google Shape;189;p8"/>
            <p:cNvSpPr/>
            <p:nvPr/>
          </p:nvSpPr>
          <p:spPr>
            <a:xfrm>
              <a:off x="0" y="0"/>
              <a:ext cx="505529" cy="149210"/>
            </a:xfrm>
            <a:custGeom>
              <a:rect b="b" l="l" r="r" t="t"/>
              <a:pathLst>
                <a:path extrusionOk="0"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>
              <a:gsLst>
                <a:gs pos="0">
                  <a:srgbClr val="7357FF"/>
                </a:gs>
                <a:gs pos="100000">
                  <a:srgbClr val="FCAC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8"/>
            <p:cNvSpPr txBox="1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8"/>
          <p:cNvSpPr/>
          <p:nvPr/>
        </p:nvSpPr>
        <p:spPr>
          <a:xfrm rot="5400000">
            <a:off x="9839413" y="7167562"/>
            <a:ext cx="6611341" cy="6611341"/>
          </a:xfrm>
          <a:custGeom>
            <a:rect b="b" l="l" r="r" t="t"/>
            <a:pathLst>
              <a:path extrusionOk="0" h="6611341" w="6611341">
                <a:moveTo>
                  <a:pt x="6611341" y="6611341"/>
                </a:moveTo>
                <a:lnTo>
                  <a:pt x="0" y="6611341"/>
                </a:lnTo>
                <a:lnTo>
                  <a:pt x="0" y="0"/>
                </a:lnTo>
                <a:lnTo>
                  <a:pt x="6611341" y="0"/>
                </a:lnTo>
                <a:lnTo>
                  <a:pt x="6611341" y="661134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2" name="Google Shape;192;p8"/>
          <p:cNvSpPr/>
          <p:nvPr/>
        </p:nvSpPr>
        <p:spPr>
          <a:xfrm>
            <a:off x="8889558" y="3606435"/>
            <a:ext cx="8511051" cy="1909323"/>
          </a:xfrm>
          <a:custGeom>
            <a:rect b="b" l="l" r="r" t="t"/>
            <a:pathLst>
              <a:path extrusionOk="0" h="1909323" w="8511051">
                <a:moveTo>
                  <a:pt x="0" y="0"/>
                </a:moveTo>
                <a:lnTo>
                  <a:pt x="8511051" y="0"/>
                </a:lnTo>
                <a:lnTo>
                  <a:pt x="8511051" y="1909324"/>
                </a:lnTo>
                <a:lnTo>
                  <a:pt x="0" y="19093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3" name="Google Shape;193;p8"/>
          <p:cNvSpPr/>
          <p:nvPr/>
        </p:nvSpPr>
        <p:spPr>
          <a:xfrm>
            <a:off x="823045" y="4309628"/>
            <a:ext cx="8049359" cy="5715870"/>
          </a:xfrm>
          <a:custGeom>
            <a:rect b="b" l="l" r="r" t="t"/>
            <a:pathLst>
              <a:path extrusionOk="0" h="5715870" w="8049359">
                <a:moveTo>
                  <a:pt x="0" y="0"/>
                </a:moveTo>
                <a:lnTo>
                  <a:pt x="8049359" y="0"/>
                </a:lnTo>
                <a:lnTo>
                  <a:pt x="8049359" y="5715869"/>
                </a:lnTo>
                <a:lnTo>
                  <a:pt x="0" y="57158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4" name="Google Shape;194;p8"/>
          <p:cNvSpPr txBox="1"/>
          <p:nvPr/>
        </p:nvSpPr>
        <p:spPr>
          <a:xfrm>
            <a:off x="15730249" y="663200"/>
            <a:ext cx="1421291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9"/>
              <a:buFont typeface="Arial"/>
              <a:buNone/>
            </a:pPr>
            <a:r>
              <a:rPr b="1" i="0" lang="en-US" sz="1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Page 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1028700" y="2008390"/>
            <a:ext cx="10059399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RELACIONES ENTRE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823045" y="490155"/>
            <a:ext cx="4755697" cy="363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6"/>
              <a:buFont typeface="Arial"/>
              <a:buNone/>
            </a:pPr>
            <a:r>
              <a:rPr b="1" i="0" lang="en-US" sz="220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Metodología de sistemas 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1028700" y="3549285"/>
            <a:ext cx="4755697" cy="521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6"/>
              <a:buFont typeface="Arial"/>
              <a:buNone/>
            </a:pPr>
            <a:r>
              <a:rPr b="1" i="0" lang="en-US" sz="310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1) Dependencia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8889558" y="5693440"/>
            <a:ext cx="8511051" cy="10172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2"/>
              <a:buFont typeface="Arial"/>
              <a:buNone/>
            </a:pPr>
            <a:r>
              <a:rPr b="0" i="1" lang="en-US" sz="1952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Ocurre cuando una clase utiliza otra clase de alguna manera, como llamando a sus métodos, creando instancias de ella, o usando sus atributos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9"/>
          <p:cNvGrpSpPr/>
          <p:nvPr/>
        </p:nvGrpSpPr>
        <p:grpSpPr>
          <a:xfrm>
            <a:off x="15481179" y="431807"/>
            <a:ext cx="1919429" cy="711193"/>
            <a:chOff x="0" y="-38100"/>
            <a:chExt cx="505529" cy="187310"/>
          </a:xfrm>
        </p:grpSpPr>
        <p:sp>
          <p:nvSpPr>
            <p:cNvPr id="204" name="Google Shape;204;p9"/>
            <p:cNvSpPr/>
            <p:nvPr/>
          </p:nvSpPr>
          <p:spPr>
            <a:xfrm>
              <a:off x="0" y="0"/>
              <a:ext cx="505529" cy="149210"/>
            </a:xfrm>
            <a:custGeom>
              <a:rect b="b" l="l" r="r" t="t"/>
              <a:pathLst>
                <a:path extrusionOk="0"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>
              <a:gsLst>
                <a:gs pos="0">
                  <a:srgbClr val="7357FF"/>
                </a:gs>
                <a:gs pos="100000">
                  <a:srgbClr val="FCAC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9"/>
            <p:cNvSpPr txBox="1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" name="Google Shape;206;p9"/>
          <p:cNvSpPr/>
          <p:nvPr/>
        </p:nvSpPr>
        <p:spPr>
          <a:xfrm flipH="1" rot="10800000">
            <a:off x="11497756" y="9"/>
            <a:ext cx="5653784" cy="5653784"/>
          </a:xfrm>
          <a:custGeom>
            <a:rect b="b" l="l" r="r" t="t"/>
            <a:pathLst>
              <a:path extrusionOk="0" h="5653784" w="5653784">
                <a:moveTo>
                  <a:pt x="0" y="5653784"/>
                </a:moveTo>
                <a:lnTo>
                  <a:pt x="5653783" y="5653784"/>
                </a:lnTo>
                <a:lnTo>
                  <a:pt x="5653783" y="0"/>
                </a:lnTo>
                <a:lnTo>
                  <a:pt x="0" y="0"/>
                </a:lnTo>
                <a:lnTo>
                  <a:pt x="0" y="5653784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7" name="Google Shape;207;p9"/>
          <p:cNvSpPr/>
          <p:nvPr/>
        </p:nvSpPr>
        <p:spPr>
          <a:xfrm rot="10800000">
            <a:off x="5681432" y="8505818"/>
            <a:ext cx="1973743" cy="1781182"/>
          </a:xfrm>
          <a:custGeom>
            <a:rect b="b" l="l" r="r" t="t"/>
            <a:pathLst>
              <a:path extrusionOk="0" h="2750861" w="2750861">
                <a:moveTo>
                  <a:pt x="2750862" y="2750861"/>
                </a:moveTo>
                <a:lnTo>
                  <a:pt x="0" y="2750861"/>
                </a:lnTo>
                <a:lnTo>
                  <a:pt x="0" y="0"/>
                </a:lnTo>
                <a:lnTo>
                  <a:pt x="2750862" y="0"/>
                </a:lnTo>
                <a:lnTo>
                  <a:pt x="2750862" y="275086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8" name="Google Shape;208;p9"/>
          <p:cNvSpPr/>
          <p:nvPr/>
        </p:nvSpPr>
        <p:spPr>
          <a:xfrm>
            <a:off x="800067" y="4622713"/>
            <a:ext cx="6855097" cy="1384527"/>
          </a:xfrm>
          <a:custGeom>
            <a:rect b="b" l="l" r="r" t="t"/>
            <a:pathLst>
              <a:path extrusionOk="0" h="1384527" w="6855097">
                <a:moveTo>
                  <a:pt x="0" y="0"/>
                </a:moveTo>
                <a:lnTo>
                  <a:pt x="6855097" y="0"/>
                </a:lnTo>
                <a:lnTo>
                  <a:pt x="6855097" y="1384527"/>
                </a:lnTo>
                <a:lnTo>
                  <a:pt x="0" y="13845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9" name="Google Shape;209;p9"/>
          <p:cNvSpPr/>
          <p:nvPr/>
        </p:nvSpPr>
        <p:spPr>
          <a:xfrm>
            <a:off x="8076982" y="4622713"/>
            <a:ext cx="10211018" cy="3821427"/>
          </a:xfrm>
          <a:custGeom>
            <a:rect b="b" l="l" r="r" t="t"/>
            <a:pathLst>
              <a:path extrusionOk="0" h="3821427" w="10211018">
                <a:moveTo>
                  <a:pt x="0" y="0"/>
                </a:moveTo>
                <a:lnTo>
                  <a:pt x="10211018" y="0"/>
                </a:lnTo>
                <a:lnTo>
                  <a:pt x="10211018" y="3821428"/>
                </a:lnTo>
                <a:lnTo>
                  <a:pt x="0" y="38214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0" name="Google Shape;210;p9"/>
          <p:cNvSpPr txBox="1"/>
          <p:nvPr/>
        </p:nvSpPr>
        <p:spPr>
          <a:xfrm>
            <a:off x="15730249" y="663200"/>
            <a:ext cx="1421291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9"/>
              <a:buFont typeface="Arial"/>
              <a:buNone/>
            </a:pPr>
            <a:r>
              <a:rPr b="1" i="0" lang="en-US" sz="1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Page 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9"/>
          <p:cNvSpPr txBox="1"/>
          <p:nvPr/>
        </p:nvSpPr>
        <p:spPr>
          <a:xfrm>
            <a:off x="1028700" y="2008390"/>
            <a:ext cx="10059399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RELACIONES ENTRE OBJETOS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9"/>
          <p:cNvSpPr txBox="1"/>
          <p:nvPr/>
        </p:nvSpPr>
        <p:spPr>
          <a:xfrm>
            <a:off x="823045" y="490155"/>
            <a:ext cx="4755697" cy="363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6"/>
              <a:buFont typeface="Arial"/>
              <a:buNone/>
            </a:pPr>
            <a:r>
              <a:rPr b="1" i="0" lang="en-US" sz="220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Metodología de sistemas 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9"/>
          <p:cNvSpPr txBox="1"/>
          <p:nvPr/>
        </p:nvSpPr>
        <p:spPr>
          <a:xfrm>
            <a:off x="1028700" y="3549285"/>
            <a:ext cx="4755697" cy="521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6"/>
              <a:buFont typeface="Arial"/>
              <a:buNone/>
            </a:pPr>
            <a:r>
              <a:rPr b="1" i="0" lang="en-US" sz="310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2) Asociación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9"/>
          <p:cNvSpPr txBox="1"/>
          <p:nvPr/>
        </p:nvSpPr>
        <p:spPr>
          <a:xfrm>
            <a:off x="823045" y="6521590"/>
            <a:ext cx="6485378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9"/>
              <a:buFont typeface="Arial"/>
              <a:buNone/>
            </a:pPr>
            <a:r>
              <a:rPr b="0" i="1" lang="en-US" sz="1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asociación es una relación en la que un objeto utiliza o interactúa con otro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9"/>
              <a:buFont typeface="Arial"/>
              <a:buNone/>
            </a:pPr>
            <a:r>
              <a:rPr b="0" i="1" lang="en-US" sz="1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 general, se utiliza la asociación para representar algo como un campo en una clase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