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77" r:id="rId15"/>
    <p:sldId id="278" r:id="rId16"/>
    <p:sldId id="279" r:id="rId17"/>
    <p:sldId id="280" r:id="rId18"/>
    <p:sldId id="281" r:id="rId19"/>
    <p:sldId id="284" r:id="rId20"/>
    <p:sldId id="283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5143500" type="screen16x9"/>
  <p:notesSz cx="6858000" cy="9144000"/>
  <p:embeddedFontLs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76" autoAdjust="0"/>
  </p:normalViewPr>
  <p:slideViewPr>
    <p:cSldViewPr snapToGrid="0">
      <p:cViewPr varScale="1">
        <p:scale>
          <a:sx n="78" d="100"/>
          <a:sy n="78" d="100"/>
        </p:scale>
        <p:origin x="11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3149ca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3149ca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3149ca7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3149ca73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b8c7e5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fb8c7e5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49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57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85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9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63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0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63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179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355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996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8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942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316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139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6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fb8c7e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fb8c7e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99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3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25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12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11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2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fb8c7e5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fb8c7e5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806044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23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Colecciones. </a:t>
            </a:r>
            <a:r>
              <a:rPr lang="es-419" sz="20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es-419" sz="20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261924" y="250025"/>
            <a:ext cx="7459675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Métodos más importantes de la Interface </a:t>
            </a: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214350" y="834770"/>
            <a:ext cx="8667726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elemento): Agrega un elemento al final de la lista.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índice, E elemento): Inserta un elemento en la posición especificada por el índice.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Clear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(): Elimina todos los elementos de la lista.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Contains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objeto): Verifica si la lista contiene el objeto especificado.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índice): Devuelve el elemento en la posición especificada por el índice.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indexOf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objeto): Devuelve el índice de la primera aparición del objeto especificado en la lista.</a:t>
            </a:r>
          </a:p>
          <a:p>
            <a:pPr marL="457200" indent="-330200">
              <a:lnSpc>
                <a:spcPct val="200000"/>
              </a:lnSpc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isEmpty</a:t>
            </a:r>
            <a:r>
              <a:rPr lang="es-ES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(): Verifica si la lista está vacía.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434550" y="925081"/>
            <a:ext cx="82749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b="1" dirty="0" err="1">
                <a:solidFill>
                  <a:srgbClr val="FFC000"/>
                </a:solidFill>
                <a:latin typeface="Lato"/>
                <a:ea typeface="Lato"/>
                <a:cs typeface="Lato"/>
              </a:rPr>
              <a:t>Object</a:t>
            </a:r>
            <a:r>
              <a:rPr lang="es-AR" sz="1600" b="1" dirty="0">
                <a:solidFill>
                  <a:srgbClr val="FFC000"/>
                </a:solidFill>
                <a:latin typeface="Lato"/>
                <a:ea typeface="Lato"/>
                <a:cs typeface="Lato"/>
              </a:rPr>
              <a:t>[] </a:t>
            </a:r>
            <a:r>
              <a:rPr lang="es-AR" sz="1600" b="1" dirty="0" err="1">
                <a:solidFill>
                  <a:srgbClr val="FFC000"/>
                </a:solidFill>
                <a:latin typeface="Lato"/>
                <a:ea typeface="Lato"/>
                <a:cs typeface="Lato"/>
              </a:rPr>
              <a:t>toArray</a:t>
            </a:r>
            <a:r>
              <a:rPr lang="es-A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objeto): Elimina la primera aparición del objeto especificado de la lista.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índice): Elimina el elemento en la posición especificada por el índice.</a:t>
            </a:r>
          </a:p>
          <a:p>
            <a:pPr marL="457200" indent="-330200">
              <a:lnSpc>
                <a:spcPct val="200000"/>
              </a:lnSpc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 </a:t>
            </a:r>
            <a:r>
              <a:rPr lang="es-AR" sz="1600" b="1" dirty="0">
                <a:solidFill>
                  <a:srgbClr val="FFC000"/>
                </a:solidFill>
                <a:latin typeface="Lato"/>
                <a:ea typeface="Lato"/>
                <a:cs typeface="Lato"/>
              </a:rPr>
              <a:t>set </a:t>
            </a:r>
            <a:r>
              <a:rPr lang="es-AR" sz="1600" b="1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(</a:t>
            </a:r>
            <a:r>
              <a:rPr lang="es-A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A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index</a:t>
            </a:r>
            <a:r>
              <a:rPr lang="es-A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 </a:t>
            </a:r>
            <a:r>
              <a:rPr lang="es-A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</a:t>
            </a:r>
            <a:r>
              <a:rPr lang="es-A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(): Devuelve el número de elementos en la lista.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subList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inicio, </a:t>
            </a:r>
            <a:r>
              <a:rPr lang="es-419" sz="1600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fin): Devuelve una vista de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sublista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lista original, que abarca desde el índice de inicio (inclusive) hasta el índice de fin (exclusive).</a:t>
            </a:r>
            <a:endParaRPr dirty="0"/>
          </a:p>
        </p:txBody>
      </p:sp>
      <p:sp>
        <p:nvSpPr>
          <p:cNvPr id="3" name="Google Shape;178;p19">
            <a:extLst>
              <a:ext uri="{FF2B5EF4-FFF2-40B4-BE49-F238E27FC236}">
                <a16:creationId xmlns:a16="http://schemas.microsoft.com/office/drawing/2014/main" id="{084F2CD7-7047-D13A-9464-7D41072D5354}"/>
              </a:ext>
            </a:extLst>
          </p:cNvPr>
          <p:cNvSpPr txBox="1"/>
          <p:nvPr/>
        </p:nvSpPr>
        <p:spPr>
          <a:xfrm>
            <a:off x="434550" y="250025"/>
            <a:ext cx="7459675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Métodos más importantes de la Interface </a:t>
            </a: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389850" y="260208"/>
            <a:ext cx="1646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36564" y="875731"/>
            <a:ext cx="84663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Basa la implementación de la lista en un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array de tamaño dinámico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Un beneficio de usar esta implementación es que las operaciones de acceso a elementos, capacidad y saber si está vacía se realizan de forma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eficiente y rápida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Todo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tiene una propiedad de capacidad, aunque cuando se añade un elemento esta capacidad puede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incrementarse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3902217"/>
            <a:ext cx="59817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89" y="101600"/>
            <a:ext cx="8624711" cy="499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89849" y="260208"/>
            <a:ext cx="74559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Insertar elemento, 1ra parte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9E9B79-8AD8-5F1C-9560-A8A17D7E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28" y="1082019"/>
            <a:ext cx="8398744" cy="36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199896" y="143086"/>
            <a:ext cx="7207574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Insertar elemento, 2da parte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DAD61B-BD95-C83E-507D-8E6F73C8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6" y="866967"/>
            <a:ext cx="8744208" cy="41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54382" y="90311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Insertar elemento, 3ra parte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4C3FCD-2B9A-39F2-066E-A2D6EAF9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9" y="1693376"/>
            <a:ext cx="8973802" cy="19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54382" y="90311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Lectura de elementos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D43671-9D80-5562-9D75-6B93BB12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3" y="910081"/>
            <a:ext cx="8870997" cy="41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2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32800" y="123044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Eliminar elementos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89;p21">
            <a:extLst>
              <a:ext uri="{FF2B5EF4-FFF2-40B4-BE49-F238E27FC236}">
                <a16:creationId xmlns:a16="http://schemas.microsoft.com/office/drawing/2014/main" id="{148C98A6-9520-32AD-7EF9-4840A2FA58C2}"/>
              </a:ext>
            </a:extLst>
          </p:cNvPr>
          <p:cNvSpPr txBox="1"/>
          <p:nvPr/>
        </p:nvSpPr>
        <p:spPr>
          <a:xfrm>
            <a:off x="332800" y="892454"/>
            <a:ext cx="490524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a) A través del índice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B70D2E-E758-A2E3-3238-2F51DEEF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0" y="1591863"/>
            <a:ext cx="4153480" cy="17528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184314-7948-CDC5-E4DF-1C6851AA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671" y="1172910"/>
            <a:ext cx="3381847" cy="361047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50B0126-3ECF-4735-0EE1-C82B541CA1EB}"/>
              </a:ext>
            </a:extLst>
          </p:cNvPr>
          <p:cNvSpPr txBox="1"/>
          <p:nvPr/>
        </p:nvSpPr>
        <p:spPr>
          <a:xfrm>
            <a:off x="1365956" y="366630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>
                <a:solidFill>
                  <a:schemeClr val="bg1"/>
                </a:solidFill>
              </a:rPr>
              <a:t>Se deben correr los elementos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8936028-07E4-BD0C-C1E8-44B45D483A98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4692508" y="2978150"/>
            <a:ext cx="832163" cy="872817"/>
          </a:xfrm>
          <a:prstGeom prst="straightConnector1">
            <a:avLst/>
          </a:prstGeom>
          <a:ln w="79375">
            <a:solidFill>
              <a:srgbClr val="FF000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EB1EFC7-5311-E0FE-7300-A81BBC14367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92508" y="3850967"/>
            <a:ext cx="832163" cy="314633"/>
          </a:xfrm>
          <a:prstGeom prst="straightConnector1">
            <a:avLst/>
          </a:prstGeom>
          <a:ln w="79375">
            <a:solidFill>
              <a:srgbClr val="FF000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2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32800" y="123044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Eliminar elementos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89;p21">
            <a:extLst>
              <a:ext uri="{FF2B5EF4-FFF2-40B4-BE49-F238E27FC236}">
                <a16:creationId xmlns:a16="http://schemas.microsoft.com/office/drawing/2014/main" id="{148C98A6-9520-32AD-7EF9-4840A2FA58C2}"/>
              </a:ext>
            </a:extLst>
          </p:cNvPr>
          <p:cNvSpPr txBox="1"/>
          <p:nvPr/>
        </p:nvSpPr>
        <p:spPr>
          <a:xfrm>
            <a:off x="332800" y="1162305"/>
            <a:ext cx="63383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b) A través de la igualdad: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D43BF5-78C5-E1A3-E129-E7E71B6A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2252311"/>
            <a:ext cx="4981136" cy="26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722036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60625" y="1587507"/>
            <a:ext cx="79005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¿Qué son las colecciones?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</a:t>
            </a:r>
            <a:r>
              <a:rPr lang="es-AR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r>
              <a:rPr lang="es-AR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Interfaz </a:t>
            </a:r>
            <a:r>
              <a:rPr lang="es-AR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E17F1E3D-E744-4888-919D-27B5B896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2" y="270933"/>
            <a:ext cx="8705525" cy="454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6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54382" y="90311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El método </a:t>
            </a: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equals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5C8DAE-5761-02C0-A81B-349BCC54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31" y="2734914"/>
            <a:ext cx="5370504" cy="1811429"/>
          </a:xfrm>
          <a:prstGeom prst="rect">
            <a:avLst/>
          </a:prstGeom>
        </p:spPr>
      </p:pic>
      <p:sp>
        <p:nvSpPr>
          <p:cNvPr id="9" name="Google Shape;189;p21">
            <a:extLst>
              <a:ext uri="{FF2B5EF4-FFF2-40B4-BE49-F238E27FC236}">
                <a16:creationId xmlns:a16="http://schemas.microsoft.com/office/drawing/2014/main" id="{1B196F5D-A109-0D77-9D6B-F95C4CAEEF9C}"/>
              </a:ext>
            </a:extLst>
          </p:cNvPr>
          <p:cNvSpPr txBox="1"/>
          <p:nvPr/>
        </p:nvSpPr>
        <p:spPr>
          <a:xfrm>
            <a:off x="254382" y="992845"/>
            <a:ext cx="839290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Se debe redefinir el método </a:t>
            </a:r>
            <a:r>
              <a:rPr lang="es-ES" sz="2000" dirty="0" err="1">
                <a:solidFill>
                  <a:schemeClr val="bg1"/>
                </a:solidFill>
              </a:rPr>
              <a:t>equals</a:t>
            </a:r>
            <a:r>
              <a:rPr lang="es-ES" sz="2000" dirty="0">
                <a:solidFill>
                  <a:schemeClr val="bg1"/>
                </a:solidFill>
              </a:rPr>
              <a:t>() para comparar el contenido de los objetos que queremos evaluar.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</a:t>
            </a:r>
            <a:r>
              <a:rPr lang="es-ES" sz="2000" b="1" dirty="0">
                <a:solidFill>
                  <a:srgbClr val="FFFF00"/>
                </a:solidFill>
              </a:rPr>
              <a:t>Igualdad != Identidad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9706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54382" y="90311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Métodos </a:t>
            </a: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equals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ES" sz="2600" b="1" dirty="0" err="1">
                <a:solidFill>
                  <a:srgbClr val="E69138"/>
                </a:solidFill>
                <a:latin typeface="Lato"/>
                <a:ea typeface="Lato"/>
                <a:cs typeface="Lato"/>
              </a:rPr>
              <a:t>hashCode</a:t>
            </a:r>
            <a:r>
              <a:rPr lang="es-ES" sz="2600" b="1" dirty="0">
                <a:solidFill>
                  <a:srgbClr val="E69138"/>
                </a:solidFill>
                <a:latin typeface="Lato"/>
                <a:ea typeface="Lato"/>
                <a:cs typeface="Lato"/>
              </a:rPr>
              <a:t>().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89;p21">
            <a:extLst>
              <a:ext uri="{FF2B5EF4-FFF2-40B4-BE49-F238E27FC236}">
                <a16:creationId xmlns:a16="http://schemas.microsoft.com/office/drawing/2014/main" id="{1B196F5D-A109-0D77-9D6B-F95C4CAEEF9C}"/>
              </a:ext>
            </a:extLst>
          </p:cNvPr>
          <p:cNvSpPr txBox="1"/>
          <p:nvPr/>
        </p:nvSpPr>
        <p:spPr>
          <a:xfrm>
            <a:off x="254382" y="893991"/>
            <a:ext cx="8392907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+mj-lt"/>
              </a:rPr>
              <a:t>=&gt; El método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equals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() está estrechamente relacionado con la función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hashCode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(). Si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sobreescribimos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equals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 deberemos de sobrescribir también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hashCode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+mj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+mj-lt"/>
              </a:rPr>
              <a:t>=&gt;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hashCode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 debe cumplir que si dos objetos son iguales, según la función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equals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, debe de dar el mismo valor para ambos objetos.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  <a:latin typeface="+mj-lt"/>
              </a:rPr>
              <a:t>=&gt;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public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hashCode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(). Este método viene a complementar al método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equals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 y sirve para comparar objetos de una forma más rápida en estructuras Hash ya que únicamente nos devuelve un número entero</a:t>
            </a:r>
            <a:endParaRPr lang="es-ES" sz="18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A2C4E2-FF76-8F87-65A2-6EE4E41D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85" y="2958870"/>
            <a:ext cx="630643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95417" y="275662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1963F-A3CF-92F9-7AE8-4D42A3ED6746}"/>
              </a:ext>
            </a:extLst>
          </p:cNvPr>
          <p:cNvSpPr txBox="1"/>
          <p:nvPr/>
        </p:nvSpPr>
        <p:spPr>
          <a:xfrm>
            <a:off x="395417" y="1339390"/>
            <a:ext cx="79701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Su implementación se basa en una </a:t>
            </a:r>
            <a:r>
              <a:rPr lang="es-ES" sz="2000" b="1" dirty="0">
                <a:solidFill>
                  <a:srgbClr val="FFFF00"/>
                </a:solidFill>
              </a:rPr>
              <a:t>lista doblemente vinculada de tamaño ilimitado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Al igual que </a:t>
            </a:r>
            <a:r>
              <a:rPr lang="es-ES" sz="2000" dirty="0" err="1">
                <a:solidFill>
                  <a:schemeClr val="bg1"/>
                </a:solidFill>
              </a:rPr>
              <a:t>ArrayList</a:t>
            </a:r>
            <a:r>
              <a:rPr lang="es-ES" sz="2000" dirty="0">
                <a:solidFill>
                  <a:schemeClr val="bg1"/>
                </a:solidFill>
              </a:rPr>
              <a:t>, también implementa la interfaz </a:t>
            </a:r>
            <a:r>
              <a:rPr lang="es-ES" sz="2000" dirty="0" err="1">
                <a:solidFill>
                  <a:schemeClr val="bg1"/>
                </a:solidFill>
              </a:rPr>
              <a:t>List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Su estructura está formada por Nodos, cada nodo contiene dos enlaces: uno a su nodo predecesor y otro a su nodo sucesor</a:t>
            </a:r>
            <a:endParaRPr lang="es-ES" sz="20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8384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54382" y="90311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Agregar elemento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2B4F1D-DC60-0472-2378-DEEC0667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7" y="1044918"/>
            <a:ext cx="612543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192598" y="726008"/>
            <a:ext cx="231582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4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Leer elemento</a:t>
            </a:r>
            <a:endParaRPr sz="24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2FDDEA-1E7C-9F6F-21D0-7D1EC4B3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65" y="284544"/>
            <a:ext cx="5096586" cy="20100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2CD665-60E2-24ED-A0C2-BFB2F143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27" y="2610742"/>
            <a:ext cx="5925377" cy="2248214"/>
          </a:xfrm>
          <a:prstGeom prst="rect">
            <a:avLst/>
          </a:prstGeom>
        </p:spPr>
      </p:pic>
      <p:sp>
        <p:nvSpPr>
          <p:cNvPr id="10" name="Google Shape;189;p21">
            <a:extLst>
              <a:ext uri="{FF2B5EF4-FFF2-40B4-BE49-F238E27FC236}">
                <a16:creationId xmlns:a16="http://schemas.microsoft.com/office/drawing/2014/main" id="{D8AB5884-09E7-DD0C-9169-74985F1E6D7B}"/>
              </a:ext>
            </a:extLst>
          </p:cNvPr>
          <p:cNvSpPr txBox="1"/>
          <p:nvPr/>
        </p:nvSpPr>
        <p:spPr>
          <a:xfrm>
            <a:off x="192598" y="3253632"/>
            <a:ext cx="245998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4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Eliminar elemento</a:t>
            </a:r>
            <a:endParaRPr sz="24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718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70704" y="0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vs </a:t>
            </a: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76BF32-27F4-B0FB-BAD2-93A1D12F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6" y="615523"/>
            <a:ext cx="7577548" cy="209060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B48DAC-8DFF-66ED-4A80-4EC6C6F46E41}"/>
              </a:ext>
            </a:extLst>
          </p:cNvPr>
          <p:cNvSpPr txBox="1"/>
          <p:nvPr/>
        </p:nvSpPr>
        <p:spPr>
          <a:xfrm>
            <a:off x="431059" y="2976687"/>
            <a:ext cx="82818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solidFill>
                  <a:schemeClr val="bg1"/>
                </a:solidFill>
              </a:rPr>
              <a:t>=&gt; Almacenar elementos en un </a:t>
            </a:r>
            <a:r>
              <a:rPr lang="es-ES" sz="1800" dirty="0" err="1">
                <a:solidFill>
                  <a:schemeClr val="bg1"/>
                </a:solidFill>
              </a:rPr>
              <a:t>ArrayList</a:t>
            </a:r>
            <a:r>
              <a:rPr lang="es-ES" sz="1800" dirty="0">
                <a:solidFill>
                  <a:schemeClr val="bg1"/>
                </a:solidFill>
              </a:rPr>
              <a:t> consume menos memoria y generalmente es más rápido en tiempos de acceso. </a:t>
            </a:r>
          </a:p>
          <a:p>
            <a:pPr algn="just"/>
            <a:endParaRPr lang="es-ES" sz="1800" dirty="0">
              <a:solidFill>
                <a:schemeClr val="bg1"/>
              </a:solidFill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</a:rPr>
              <a:t>=&gt; Agregar o eliminar elementos usualmente es más rápido en </a:t>
            </a:r>
            <a:r>
              <a:rPr lang="es-ES" sz="1800" dirty="0" err="1">
                <a:solidFill>
                  <a:schemeClr val="bg1"/>
                </a:solidFill>
              </a:rPr>
              <a:t>LinkedList</a:t>
            </a:r>
            <a:r>
              <a:rPr lang="es-ES" sz="1800" dirty="0">
                <a:solidFill>
                  <a:schemeClr val="bg1"/>
                </a:solidFill>
              </a:rPr>
              <a:t>, pero como normalmente se debe iterar hasta la posición en la que se desea agregar o eliminar el elemento, la pérdida de rendimiento a veces es más grande que la ganancia (no siempre)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0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95417" y="275662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1963F-A3CF-92F9-7AE8-4D42A3ED6746}"/>
              </a:ext>
            </a:extLst>
          </p:cNvPr>
          <p:cNvSpPr txBox="1"/>
          <p:nvPr/>
        </p:nvSpPr>
        <p:spPr>
          <a:xfrm>
            <a:off x="395417" y="1339390"/>
            <a:ext cx="797010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Un Vector es </a:t>
            </a:r>
            <a:r>
              <a:rPr lang="es-ES" sz="2000" b="1" dirty="0">
                <a:solidFill>
                  <a:srgbClr val="FFFF00"/>
                </a:solidFill>
              </a:rPr>
              <a:t>similar a un array,</a:t>
            </a:r>
            <a:r>
              <a:rPr lang="es-ES" sz="2000" dirty="0">
                <a:solidFill>
                  <a:schemeClr val="bg1"/>
                </a:solidFill>
              </a:rPr>
              <a:t> que crece automáticamente cuando alcanza la capacidad inicial máxima, pero se diferencia en que es </a:t>
            </a:r>
            <a:r>
              <a:rPr lang="es-ES" sz="2400" b="1" dirty="0">
                <a:solidFill>
                  <a:srgbClr val="FFFF00"/>
                </a:solidFill>
              </a:rPr>
              <a:t>sincronizado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También puede reducir su tamaño.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La capacidad siempre es al menos tan grande como el tamaño del vector</a:t>
            </a:r>
            <a:endParaRPr lang="es-ES" sz="20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1970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95417" y="275662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4C44F0-2C69-3886-17AC-A0B6700F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6" y="1075038"/>
            <a:ext cx="8456368" cy="39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5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407774" y="399229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Vector vs </a:t>
            </a: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1963F-A3CF-92F9-7AE8-4D42A3ED6746}"/>
              </a:ext>
            </a:extLst>
          </p:cNvPr>
          <p:cNvSpPr txBox="1"/>
          <p:nvPr/>
        </p:nvSpPr>
        <p:spPr>
          <a:xfrm>
            <a:off x="494271" y="1635952"/>
            <a:ext cx="79701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El vector es sincronizado, mientras que </a:t>
            </a:r>
            <a:r>
              <a:rPr lang="es-ES" sz="2000" dirty="0" err="1">
                <a:solidFill>
                  <a:schemeClr val="bg1"/>
                </a:solidFill>
              </a:rPr>
              <a:t>ArrayList</a:t>
            </a:r>
            <a:r>
              <a:rPr lang="es-ES" sz="2000" dirty="0">
                <a:solidFill>
                  <a:schemeClr val="bg1"/>
                </a:solidFill>
              </a:rPr>
              <a:t> no lo es. Si no trabajamos en un entorno multihilos, utilizar </a:t>
            </a:r>
            <a:r>
              <a:rPr lang="es-ES" sz="2000" dirty="0" err="1">
                <a:solidFill>
                  <a:schemeClr val="bg1"/>
                </a:solidFill>
              </a:rPr>
              <a:t>ArrayList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La estructura de ambos está basada en array.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Ambos pueden crecer y reducirse en forma dinámica, sin embargo la forma en la que se redimensionan es diferente</a:t>
            </a:r>
            <a:endParaRPr lang="es-ES" sz="20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5015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245850" y="119200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¿Qué son las colecciones?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45850" y="734477"/>
            <a:ext cx="8525617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API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colección es un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conjunto de interfaces y clases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se utilizan para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almacenar y manipular conjuntos de objetos 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forma de colecciones, </a:t>
            </a:r>
            <a:r>
              <a:rPr lang="es-ES" sz="1800" dirty="0">
                <a:solidFill>
                  <a:schemeClr val="bg1"/>
                </a:solidFill>
                <a:latin typeface="+mn-lt"/>
              </a:rPr>
              <a:t>lo que permite manipularlas independientemente de los detalles de la implementación</a:t>
            </a:r>
            <a:r>
              <a:rPr lang="es-ES" sz="1800" dirty="0">
                <a:solidFill>
                  <a:schemeClr val="bg1"/>
                </a:solidFill>
                <a:latin typeface="+mn-lt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578" y="2111022"/>
            <a:ext cx="6050843" cy="291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95417" y="275662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1963F-A3CF-92F9-7AE8-4D42A3ED6746}"/>
              </a:ext>
            </a:extLst>
          </p:cNvPr>
          <p:cNvSpPr txBox="1"/>
          <p:nvPr/>
        </p:nvSpPr>
        <p:spPr>
          <a:xfrm>
            <a:off x="395417" y="1339390"/>
            <a:ext cx="797010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Representa una estructura </a:t>
            </a:r>
            <a:r>
              <a:rPr lang="es-ES" sz="2000" b="1" dirty="0">
                <a:solidFill>
                  <a:srgbClr val="FFFF00"/>
                </a:solidFill>
              </a:rPr>
              <a:t>LIFO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last</a:t>
            </a:r>
            <a:r>
              <a:rPr lang="es-ES" sz="2000" dirty="0">
                <a:solidFill>
                  <a:schemeClr val="bg1"/>
                </a:solidFill>
              </a:rPr>
              <a:t> in - </a:t>
            </a:r>
            <a:r>
              <a:rPr lang="es-ES" sz="2000" dirty="0" err="1">
                <a:solidFill>
                  <a:schemeClr val="bg1"/>
                </a:solidFill>
              </a:rPr>
              <a:t>first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out</a:t>
            </a:r>
            <a:r>
              <a:rPr lang="es-ES" sz="2000" dirty="0">
                <a:solidFill>
                  <a:schemeClr val="bg1"/>
                </a:solidFill>
              </a:rPr>
              <a:t>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Es una </a:t>
            </a:r>
            <a:r>
              <a:rPr lang="es-ES" sz="2400" b="1" dirty="0">
                <a:solidFill>
                  <a:srgbClr val="FFFF00"/>
                </a:solidFill>
              </a:rPr>
              <a:t>subclase de Vector</a:t>
            </a:r>
            <a:r>
              <a:rPr lang="es-ES" sz="2000" dirty="0">
                <a:solidFill>
                  <a:schemeClr val="bg1"/>
                </a:solidFill>
              </a:rPr>
              <a:t>, por lo tanto su estructura también está basada en un </a:t>
            </a:r>
            <a:r>
              <a:rPr lang="es-ES" sz="2000" b="1" dirty="0">
                <a:solidFill>
                  <a:srgbClr val="FFFF00"/>
                </a:solidFill>
              </a:rPr>
              <a:t>array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</a:rPr>
              <a:t>=&gt; Al igual que Vector, </a:t>
            </a:r>
            <a:r>
              <a:rPr lang="es-ES" sz="2000" dirty="0" err="1">
                <a:solidFill>
                  <a:schemeClr val="bg1"/>
                </a:solidFill>
              </a:rPr>
              <a:t>Stack</a:t>
            </a:r>
            <a:r>
              <a:rPr lang="es-ES" sz="2000" dirty="0">
                <a:solidFill>
                  <a:schemeClr val="bg1"/>
                </a:solidFill>
              </a:rPr>
              <a:t> es </a:t>
            </a:r>
            <a:r>
              <a:rPr lang="es-ES" sz="2000" b="1" dirty="0">
                <a:solidFill>
                  <a:srgbClr val="FFFF00"/>
                </a:solidFill>
              </a:rPr>
              <a:t>sincronizada</a:t>
            </a:r>
            <a:endParaRPr lang="es-ES"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5060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95417" y="374516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Operaciones básicas:</a:t>
            </a:r>
            <a:endParaRPr sz="28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A33BFD-FEA3-ECB4-D3E6-762A678F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8" y="1655805"/>
            <a:ext cx="8580624" cy="23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38949" y="162361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Ventajas de utilizar colecciones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8949" y="708068"/>
            <a:ext cx="8666102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 La API </a:t>
            </a:r>
            <a:r>
              <a:rPr lang="es-419" sz="18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proporciona una serie de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métodos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y operaciones comunes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manipular y acceder a los elementos de las colecciones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, como </a:t>
            </a:r>
            <a:r>
              <a:rPr lang="es-419" sz="18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(), </a:t>
            </a:r>
            <a:r>
              <a:rPr lang="es-419" sz="18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(), </a:t>
            </a:r>
            <a:r>
              <a:rPr lang="es-419" sz="18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(), </a:t>
            </a:r>
            <a:r>
              <a:rPr lang="es-419" sz="18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isEmpty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y </a:t>
            </a:r>
            <a:r>
              <a:rPr lang="es-419" sz="18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contains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(se acuerdan los dolores de cabeza con los algoritmos de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ordenamiento de arreglos… ¡con la API </a:t>
            </a: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se olvidan de eso!!)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 La API </a:t>
            </a:r>
            <a:r>
              <a:rPr lang="es-419" sz="18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también admite el uso de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iteradores para recorrer los elementos de una colección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98C0731-F4DF-3202-5DB3-C52EA240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42" y="1860550"/>
            <a:ext cx="1902609" cy="15987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38949" y="162361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Ventajas de utilizar colecciones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8949" y="817438"/>
            <a:ext cx="8666102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Por lo antes expuesto, el uso de API </a:t>
            </a:r>
            <a:r>
              <a:rPr lang="es-419" sz="1800" dirty="0" err="1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Collections</a:t>
            </a:r>
            <a:r>
              <a:rPr lang="es-419" sz="1800" dirty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+mj-lt"/>
              </a:rPr>
              <a:t>=&gt; Reduce los esfuerzos de programación al proveer estructuras de datos y algoritmos que no tenemos que escribir.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+mj-lt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+mj-lt"/>
              </a:rPr>
              <a:t>=&gt; Provee implementaciones de alta performance.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+mj-lt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+mj-lt"/>
              </a:rPr>
              <a:t>=&gt; Fomenta la reutilización del software al proporcionar una interfaz para colecciones y algoritmos para manipularlas</a:t>
            </a:r>
            <a:endParaRPr lang="es-419" sz="1800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6304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38949" y="162361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29519" y="1242035"/>
            <a:ext cx="3519994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- Es la raíz de todas las interfaces y clases relacionadas con colecciones de elementos.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- Algunas colecciones permiten elementos duplicados mientras que otras no.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- Otras colecciones pueden tener los elementos ordenados mientras que en otras no existe orden alguno</a:t>
            </a:r>
            <a:endParaRPr lang="es-419" sz="1800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BC6E66-F15D-79C2-FD35-3EC85087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51" y="747361"/>
            <a:ext cx="5127350" cy="43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38949" y="162361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8949" y="959813"/>
            <a:ext cx="8351637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</a:rPr>
              <a:t>¿Por qué es una interfaz?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</a:rPr>
              <a:t>- Es la manera más genérica para representar un grupo de elementos.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</a:rPr>
              <a:t>- Puede ser usada para pasar colecciones de elementos o manipularlas de la manera más general.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</a:rPr>
              <a:t>- Gracias a esta interfaz, podemos almacenar cualquier tipo de objeto y podemos usar una serie de métodos comunes, como pueden ser: añadir, eliminar, obtener el tamaño de la colección.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bg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bg1"/>
                </a:solidFill>
              </a:rPr>
              <a:t>- Se trata de métodos definidos por la interfaz que obligatoriamente han de implementar las subinterfaces o clases que hereden de ella</a:t>
            </a:r>
          </a:p>
        </p:txBody>
      </p:sp>
    </p:spTree>
    <p:extLst>
      <p:ext uri="{BB962C8B-B14F-4D97-AF65-F5344CB8AC3E}">
        <p14:creationId xmlns:p14="http://schemas.microsoft.com/office/powerpoint/2010/main" val="422366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38949" y="162361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8949" y="959813"/>
            <a:ext cx="8351637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</a:rPr>
              <a:t>Algunos métodos definidos: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=&gt;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add(E e) </a:t>
            </a:r>
          </a:p>
          <a:p>
            <a:pPr algn="just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=&gt; int size() </a:t>
            </a:r>
          </a:p>
          <a:p>
            <a:pPr algn="just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=&gt;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isEmpty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() </a:t>
            </a:r>
          </a:p>
          <a:p>
            <a:pPr algn="just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=&gt;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remove(E e) </a:t>
            </a:r>
          </a:p>
          <a:p>
            <a:pPr algn="just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=&gt; void clear() </a:t>
            </a:r>
          </a:p>
          <a:p>
            <a:pPr algn="just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=&gt; Object[]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toArray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endParaRPr lang="es-419" sz="1400" dirty="0">
              <a:solidFill>
                <a:schemeClr val="bg1">
                  <a:lumMod val="95000"/>
                </a:schemeClr>
              </a:solidFill>
              <a:latin typeface="+mj-lt"/>
              <a:ea typeface="Lato"/>
              <a:cs typeface="Lato"/>
              <a:sym typeface="Lato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419" sz="1800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9491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420750" y="136758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Interface </a:t>
            </a: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96572" y="752281"/>
            <a:ext cx="8723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Es la interfaz encargada de agrupar una colección de elementos en forma de lista, es decir </a:t>
            </a:r>
            <a:r>
              <a:rPr lang="es-ES" sz="1800" b="1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uno detrás de otro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Se utiliza para representar una secuencia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ordenada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elementos.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Se implementa en varias clases, como </a:t>
            </a:r>
            <a:r>
              <a:rPr lang="es-419" sz="18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8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1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20750" y="2160615"/>
            <a:ext cx="592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EE9012"/>
                </a:solidFill>
                <a:latin typeface="Lato"/>
                <a:ea typeface="Lato"/>
                <a:cs typeface="Lato"/>
                <a:sym typeface="Lato"/>
              </a:rPr>
              <a:t>Características Principales :</a:t>
            </a:r>
            <a:endParaRPr sz="2000" b="1" dirty="0">
              <a:solidFill>
                <a:srgbClr val="EE901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296572" y="2653215"/>
            <a:ext cx="872310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Orden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los elementos en una lista se mantienen en orden secuencial, lo que significa que cada elemento tiene una posición única en la lista.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Duplicados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se permiten elementos duplicados en una lista. Esto significa que una lista puede contener múltiples elementos iguales.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Acceso mediante índice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los elementos en una lista se pueden acceder mediante un índice numérico. Esto permite buscar un elemento específico en la lista o acceder a un elemento en una posición específica.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1266</Words>
  <Application>Microsoft Office PowerPoint</Application>
  <PresentationFormat>Presentación en pantalla (16:9)</PresentationFormat>
  <Paragraphs>143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Lato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Carolina Archuby</dc:creator>
  <cp:lastModifiedBy>Carolina Archuby</cp:lastModifiedBy>
  <cp:revision>13</cp:revision>
  <dcterms:modified xsi:type="dcterms:W3CDTF">2024-08-09T07:42:21Z</dcterms:modified>
</cp:coreProperties>
</file>