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66" r:id="rId4"/>
    <p:sldId id="269" r:id="rId5"/>
    <p:sldId id="271" r:id="rId6"/>
    <p:sldId id="270" r:id="rId7"/>
    <p:sldId id="273" r:id="rId8"/>
    <p:sldId id="267" r:id="rId9"/>
    <p:sldId id="276" r:id="rId10"/>
    <p:sldId id="277" r:id="rId11"/>
    <p:sldId id="278" r:id="rId12"/>
    <p:sldId id="268" r:id="rId13"/>
    <p:sldId id="275" r:id="rId14"/>
    <p:sldId id="27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9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snapToGrid="0">
      <p:cViewPr varScale="1">
        <p:scale>
          <a:sx n="85" d="100"/>
          <a:sy n="85" d="100"/>
        </p:scale>
        <p:origin x="96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dc5699acb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dc5699acb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322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545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dfb8c7e50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dfb8c7e50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97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66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dc5699acb1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dc5699acb1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247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879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16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dfb8c7e50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dfb8c7e50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952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dfb8c7e5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dfb8c7e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12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3421413" y="4137675"/>
            <a:ext cx="2301175" cy="749500"/>
          </a:xfrm>
          <a:prstGeom prst="rect">
            <a:avLst/>
          </a:prstGeom>
          <a:noFill/>
          <a:ln>
            <a:noFill/>
          </a:ln>
          <a:effectLst>
            <a:reflection endPos="30000" dist="38100" dir="5400000" fadeDir="5400012" sy="-100000" algn="bl" rotWithShape="0"/>
          </a:effectLst>
        </p:spPr>
      </p:pic>
      <p:pic>
        <p:nvPicPr>
          <p:cNvPr id="135" name="Google Shape;135;p13"/>
          <p:cNvPicPr preferRelativeResize="0"/>
          <p:nvPr/>
        </p:nvPicPr>
        <p:blipFill>
          <a:blip r:embed="rId4">
            <a:alphaModFix/>
          </a:blip>
          <a:stretch>
            <a:fillRect/>
          </a:stretch>
        </p:blipFill>
        <p:spPr>
          <a:xfrm>
            <a:off x="5541300" y="525788"/>
            <a:ext cx="3488425" cy="3488425"/>
          </a:xfrm>
          <a:prstGeom prst="rect">
            <a:avLst/>
          </a:prstGeom>
          <a:noFill/>
          <a:ln>
            <a:noFill/>
          </a:ln>
        </p:spPr>
      </p:pic>
      <p:sp>
        <p:nvSpPr>
          <p:cNvPr id="136" name="Google Shape;136;p13"/>
          <p:cNvSpPr txBox="1">
            <a:spLocks noGrp="1"/>
          </p:cNvSpPr>
          <p:nvPr>
            <p:ph type="title" idx="4294967295"/>
          </p:nvPr>
        </p:nvSpPr>
        <p:spPr>
          <a:xfrm>
            <a:off x="371200" y="667700"/>
            <a:ext cx="4977900" cy="11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419" sz="3000"/>
              <a:t>Programación II</a:t>
            </a:r>
            <a:br>
              <a:rPr lang="es-419" sz="3000"/>
            </a:br>
            <a:r>
              <a:rPr lang="es-419" sz="3000"/>
              <a:t>Desarrollo en Java</a:t>
            </a:r>
            <a:endParaRPr sz="3000"/>
          </a:p>
        </p:txBody>
      </p:sp>
      <p:sp>
        <p:nvSpPr>
          <p:cNvPr id="137" name="Google Shape;137;p13"/>
          <p:cNvSpPr txBox="1"/>
          <p:nvPr/>
        </p:nvSpPr>
        <p:spPr>
          <a:xfrm>
            <a:off x="439888" y="2806044"/>
            <a:ext cx="52827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300" dirty="0">
                <a:solidFill>
                  <a:srgbClr val="E69138"/>
                </a:solidFill>
                <a:latin typeface="Lato"/>
                <a:ea typeface="Lato"/>
                <a:cs typeface="Lato"/>
                <a:sym typeface="Lato"/>
              </a:rPr>
              <a:t>Clase </a:t>
            </a:r>
            <a:r>
              <a:rPr lang="es-419" sz="2300" dirty="0" err="1">
                <a:solidFill>
                  <a:srgbClr val="E69138"/>
                </a:solidFill>
                <a:latin typeface="Lato"/>
                <a:ea typeface="Lato"/>
                <a:cs typeface="Lato"/>
                <a:sym typeface="Lato"/>
              </a:rPr>
              <a:t>N°</a:t>
            </a:r>
            <a:r>
              <a:rPr lang="es-419" sz="2300" dirty="0">
                <a:solidFill>
                  <a:srgbClr val="E69138"/>
                </a:solidFill>
                <a:latin typeface="Lato"/>
                <a:ea typeface="Lato"/>
                <a:cs typeface="Lato"/>
                <a:sym typeface="Lato"/>
              </a:rPr>
              <a:t> 11</a:t>
            </a:r>
            <a:endParaRPr sz="2300" dirty="0">
              <a:solidFill>
                <a:srgbClr val="E69138"/>
              </a:solidFill>
              <a:latin typeface="Lato"/>
              <a:ea typeface="Lato"/>
              <a:cs typeface="Lato"/>
              <a:sym typeface="Lato"/>
            </a:endParaRPr>
          </a:p>
          <a:p>
            <a:pPr marL="0" lvl="0" indent="0" algn="l" rtl="0">
              <a:spcBef>
                <a:spcPts val="0"/>
              </a:spcBef>
              <a:spcAft>
                <a:spcPts val="0"/>
              </a:spcAft>
              <a:buNone/>
            </a:pPr>
            <a:r>
              <a:rPr lang="es-419" sz="2000" dirty="0">
                <a:solidFill>
                  <a:srgbClr val="E69138"/>
                </a:solidFill>
                <a:latin typeface="Lato"/>
                <a:ea typeface="Lato"/>
                <a:cs typeface="Lato"/>
                <a:sym typeface="Lato"/>
              </a:rPr>
              <a:t>Colecciones </a:t>
            </a:r>
            <a:r>
              <a:rPr lang="es-419" sz="2000" dirty="0" err="1">
                <a:solidFill>
                  <a:srgbClr val="E69138"/>
                </a:solidFill>
                <a:latin typeface="Lato"/>
                <a:ea typeface="Lato"/>
                <a:cs typeface="Lato"/>
                <a:sym typeface="Lato"/>
              </a:rPr>
              <a:t>Queue</a:t>
            </a:r>
            <a:r>
              <a:rPr lang="es-419" sz="2000" dirty="0">
                <a:solidFill>
                  <a:srgbClr val="E69138"/>
                </a:solidFill>
                <a:latin typeface="Lato"/>
                <a:ea typeface="Lato"/>
                <a:cs typeface="Lato"/>
                <a:sym typeface="Lato"/>
              </a:rPr>
              <a:t> y Set.</a:t>
            </a:r>
            <a:endParaRPr sz="2000" dirty="0">
              <a:solidFill>
                <a:srgbClr val="E69138"/>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451599" y="100162"/>
            <a:ext cx="6795868"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dirty="0">
                <a:solidFill>
                  <a:srgbClr val="E69138"/>
                </a:solidFill>
                <a:latin typeface="Lato"/>
                <a:ea typeface="Lato"/>
                <a:cs typeface="Lato"/>
                <a:sym typeface="Lato"/>
              </a:rPr>
              <a:t>Creación y manejo de un </a:t>
            </a:r>
            <a:r>
              <a:rPr lang="es-419" sz="2400" b="1" dirty="0" err="1">
                <a:solidFill>
                  <a:srgbClr val="E69138"/>
                </a:solidFill>
                <a:latin typeface="Lato"/>
                <a:ea typeface="Lato"/>
                <a:cs typeface="Lato"/>
                <a:sym typeface="Lato"/>
              </a:rPr>
              <a:t>HashSet</a:t>
            </a:r>
            <a:endParaRPr sz="2400" b="1" dirty="0">
              <a:solidFill>
                <a:srgbClr val="E69138"/>
              </a:solidFill>
              <a:latin typeface="Lato"/>
              <a:ea typeface="Lato"/>
              <a:cs typeface="Lato"/>
              <a:sym typeface="Lato"/>
            </a:endParaRPr>
          </a:p>
        </p:txBody>
      </p:sp>
      <p:pic>
        <p:nvPicPr>
          <p:cNvPr id="3" name="Imagen 2">
            <a:extLst>
              <a:ext uri="{FF2B5EF4-FFF2-40B4-BE49-F238E27FC236}">
                <a16:creationId xmlns:a16="http://schemas.microsoft.com/office/drawing/2014/main" id="{D67A1EAA-F197-2EF5-7DE8-DB15B68F0065}"/>
              </a:ext>
            </a:extLst>
          </p:cNvPr>
          <p:cNvPicPr>
            <a:picLocks noChangeAspect="1"/>
          </p:cNvPicPr>
          <p:nvPr/>
        </p:nvPicPr>
        <p:blipFill>
          <a:blip r:embed="rId3"/>
          <a:stretch>
            <a:fillRect/>
          </a:stretch>
        </p:blipFill>
        <p:spPr>
          <a:xfrm>
            <a:off x="451600" y="712379"/>
            <a:ext cx="6795868" cy="1969798"/>
          </a:xfrm>
          <a:prstGeom prst="rect">
            <a:avLst/>
          </a:prstGeom>
        </p:spPr>
      </p:pic>
      <p:pic>
        <p:nvPicPr>
          <p:cNvPr id="5" name="Imagen 4">
            <a:extLst>
              <a:ext uri="{FF2B5EF4-FFF2-40B4-BE49-F238E27FC236}">
                <a16:creationId xmlns:a16="http://schemas.microsoft.com/office/drawing/2014/main" id="{D3968698-8E01-AD73-9350-22EE9BE741BB}"/>
              </a:ext>
            </a:extLst>
          </p:cNvPr>
          <p:cNvPicPr>
            <a:picLocks noChangeAspect="1"/>
          </p:cNvPicPr>
          <p:nvPr/>
        </p:nvPicPr>
        <p:blipFill>
          <a:blip r:embed="rId4"/>
          <a:stretch>
            <a:fillRect/>
          </a:stretch>
        </p:blipFill>
        <p:spPr>
          <a:xfrm>
            <a:off x="451599" y="2682177"/>
            <a:ext cx="6795867" cy="2408528"/>
          </a:xfrm>
          <a:prstGeom prst="rect">
            <a:avLst/>
          </a:prstGeom>
        </p:spPr>
      </p:pic>
    </p:spTree>
    <p:extLst>
      <p:ext uri="{BB962C8B-B14F-4D97-AF65-F5344CB8AC3E}">
        <p14:creationId xmlns:p14="http://schemas.microsoft.com/office/powerpoint/2010/main" val="185425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451862" y="213051"/>
            <a:ext cx="6795868"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dirty="0">
                <a:solidFill>
                  <a:srgbClr val="E69138"/>
                </a:solidFill>
                <a:latin typeface="Lato"/>
                <a:ea typeface="Lato"/>
                <a:cs typeface="Lato"/>
                <a:sym typeface="Lato"/>
              </a:rPr>
              <a:t>Creación y manejo de un </a:t>
            </a:r>
            <a:r>
              <a:rPr lang="es-419" sz="2400" b="1" dirty="0" err="1">
                <a:solidFill>
                  <a:srgbClr val="E69138"/>
                </a:solidFill>
                <a:latin typeface="Lato"/>
                <a:ea typeface="Lato"/>
                <a:cs typeface="Lato"/>
                <a:sym typeface="Lato"/>
              </a:rPr>
              <a:t>HashSet</a:t>
            </a:r>
            <a:endParaRPr sz="2400" b="1" dirty="0">
              <a:solidFill>
                <a:srgbClr val="E69138"/>
              </a:solidFill>
              <a:latin typeface="Lato"/>
              <a:ea typeface="Lato"/>
              <a:cs typeface="Lato"/>
              <a:sym typeface="Lato"/>
            </a:endParaRPr>
          </a:p>
        </p:txBody>
      </p:sp>
      <p:pic>
        <p:nvPicPr>
          <p:cNvPr id="4" name="Imagen 3">
            <a:extLst>
              <a:ext uri="{FF2B5EF4-FFF2-40B4-BE49-F238E27FC236}">
                <a16:creationId xmlns:a16="http://schemas.microsoft.com/office/drawing/2014/main" id="{0CEFCFFF-A1DD-FA46-E438-4F73C63DE4DB}"/>
              </a:ext>
            </a:extLst>
          </p:cNvPr>
          <p:cNvPicPr>
            <a:picLocks noChangeAspect="1"/>
          </p:cNvPicPr>
          <p:nvPr/>
        </p:nvPicPr>
        <p:blipFill>
          <a:blip r:embed="rId3"/>
          <a:stretch>
            <a:fillRect/>
          </a:stretch>
        </p:blipFill>
        <p:spPr>
          <a:xfrm>
            <a:off x="451862" y="1065833"/>
            <a:ext cx="8240275" cy="3734321"/>
          </a:xfrm>
          <a:prstGeom prst="rect">
            <a:avLst/>
          </a:prstGeom>
        </p:spPr>
      </p:pic>
    </p:spTree>
    <p:extLst>
      <p:ext uri="{BB962C8B-B14F-4D97-AF65-F5344CB8AC3E}">
        <p14:creationId xmlns:p14="http://schemas.microsoft.com/office/powerpoint/2010/main" val="3577411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txBox="1"/>
          <p:nvPr/>
        </p:nvSpPr>
        <p:spPr>
          <a:xfrm>
            <a:off x="217401" y="1444977"/>
            <a:ext cx="2175844" cy="178507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dirty="0">
                <a:solidFill>
                  <a:srgbClr val="E69138"/>
                </a:solidFill>
                <a:latin typeface="Lato"/>
                <a:ea typeface="Lato"/>
                <a:cs typeface="Lato"/>
                <a:sym typeface="Lato"/>
              </a:rPr>
              <a:t>Otro ejemplo de operación con un </a:t>
            </a:r>
            <a:r>
              <a:rPr lang="es-419" sz="2600" dirty="0" err="1">
                <a:solidFill>
                  <a:srgbClr val="E69138"/>
                </a:solidFill>
                <a:latin typeface="Lato"/>
                <a:ea typeface="Lato"/>
                <a:cs typeface="Lato"/>
                <a:sym typeface="Lato"/>
              </a:rPr>
              <a:t>HashSet</a:t>
            </a:r>
            <a:endParaRPr sz="2600" dirty="0">
              <a:solidFill>
                <a:srgbClr val="E69138"/>
              </a:solidFill>
              <a:latin typeface="Lato"/>
              <a:ea typeface="Lato"/>
              <a:cs typeface="Lato"/>
              <a:sym typeface="Lato"/>
            </a:endParaRPr>
          </a:p>
        </p:txBody>
      </p:sp>
      <p:pic>
        <p:nvPicPr>
          <p:cNvPr id="218" name="Google Shape;218;p25"/>
          <p:cNvPicPr preferRelativeResize="0"/>
          <p:nvPr/>
        </p:nvPicPr>
        <p:blipFill>
          <a:blip r:embed="rId3">
            <a:alphaModFix/>
          </a:blip>
          <a:stretch>
            <a:fillRect/>
          </a:stretch>
        </p:blipFill>
        <p:spPr>
          <a:xfrm>
            <a:off x="2393245" y="0"/>
            <a:ext cx="675075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451600" y="145317"/>
            <a:ext cx="59830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err="1">
                <a:solidFill>
                  <a:srgbClr val="E69138"/>
                </a:solidFill>
                <a:latin typeface="Lato"/>
                <a:ea typeface="Lato"/>
                <a:cs typeface="Lato"/>
                <a:sym typeface="Lato"/>
              </a:rPr>
              <a:t>LinkedHashSet</a:t>
            </a:r>
            <a:endParaRPr sz="2800" b="1" u="sng" dirty="0">
              <a:solidFill>
                <a:srgbClr val="E69138"/>
              </a:solidFill>
              <a:latin typeface="Lato"/>
              <a:ea typeface="Lato"/>
              <a:cs typeface="Lato"/>
              <a:sym typeface="Lato"/>
            </a:endParaRPr>
          </a:p>
        </p:txBody>
      </p:sp>
      <p:sp>
        <p:nvSpPr>
          <p:cNvPr id="211" name="Google Shape;211;p24"/>
          <p:cNvSpPr txBox="1"/>
          <p:nvPr/>
        </p:nvSpPr>
        <p:spPr>
          <a:xfrm>
            <a:off x="451600" y="803881"/>
            <a:ext cx="8692500" cy="4339619"/>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419" sz="1800" dirty="0">
                <a:solidFill>
                  <a:schemeClr val="bg1"/>
                </a:solidFill>
                <a:latin typeface="Lato" panose="020F0502020204030203" pitchFamily="34" charset="0"/>
                <a:ea typeface="Lato" panose="020F0502020204030203" pitchFamily="34" charset="0"/>
                <a:cs typeface="Lato" panose="020F0502020204030203" pitchFamily="34" charset="0"/>
                <a:sym typeface="Lato"/>
              </a:rPr>
              <a:t>=&gt; </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Es </a:t>
            </a:r>
            <a:r>
              <a:rPr lang="es-ES" sz="1800" dirty="0">
                <a:solidFill>
                  <a:srgbClr val="FFFF00"/>
                </a:solidFill>
                <a:latin typeface="Lato" panose="020F0502020204030203" pitchFamily="34" charset="0"/>
                <a:ea typeface="Lato" panose="020F0502020204030203" pitchFamily="34" charset="0"/>
                <a:cs typeface="Lato" panose="020F0502020204030203" pitchFamily="34" charset="0"/>
              </a:rPr>
              <a:t>similar a </a:t>
            </a:r>
            <a:r>
              <a:rPr lang="es-ES" sz="1800" dirty="0" err="1">
                <a:solidFill>
                  <a:srgbClr val="FFFF00"/>
                </a:solidFill>
                <a:latin typeface="Lato" panose="020F0502020204030203" pitchFamily="34" charset="0"/>
                <a:ea typeface="Lato" panose="020F0502020204030203" pitchFamily="34" charset="0"/>
                <a:cs typeface="Lato" panose="020F0502020204030203" pitchFamily="34" charset="0"/>
              </a:rPr>
              <a:t>HashSet</a:t>
            </a:r>
            <a:r>
              <a:rPr lang="es-ES" sz="1800" dirty="0">
                <a:solidFill>
                  <a:srgbClr val="FFFF00"/>
                </a:solidFill>
                <a:latin typeface="Lato" panose="020F0502020204030203" pitchFamily="34" charset="0"/>
                <a:ea typeface="Lato" panose="020F0502020204030203" pitchFamily="34" charset="0"/>
                <a:cs typeface="Lato" panose="020F0502020204030203" pitchFamily="34" charset="0"/>
              </a:rPr>
              <a:t> pero la tabla de dispersión es doblemente enlazada</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a:t>
            </a:r>
          </a:p>
          <a:p>
            <a:pPr marL="0" lvl="0" indent="0" algn="just" rtl="0">
              <a:lnSpc>
                <a:spcPct val="150000"/>
              </a:lnSpc>
              <a:spcBef>
                <a:spcPts val="0"/>
              </a:spcBef>
              <a:spcAft>
                <a:spcPts val="0"/>
              </a:spcAft>
              <a:buNone/>
            </a:pP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lnSpc>
                <a:spcPct val="150000"/>
              </a:lnSpc>
              <a:spcBef>
                <a:spcPts val="0"/>
              </a:spcBef>
              <a:spcAft>
                <a:spcPts val="0"/>
              </a:spcAft>
              <a:buNone/>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=&gt; Los elementos que se inserten tendrán enlaces entre ellos. Por lo tanto, las operaciones básicas seguirán teniendo coste constante, con la carga adicional que supone tener que gestionar los enlaces. Sin embargo, </a:t>
            </a:r>
            <a:r>
              <a:rPr lang="es-ES" sz="1800" dirty="0">
                <a:solidFill>
                  <a:srgbClr val="FFFF00"/>
                </a:solidFill>
                <a:latin typeface="Lato" panose="020F0502020204030203" pitchFamily="34" charset="0"/>
                <a:ea typeface="Lato" panose="020F0502020204030203" pitchFamily="34" charset="0"/>
                <a:cs typeface="Lato" panose="020F0502020204030203" pitchFamily="34" charset="0"/>
              </a:rPr>
              <a:t>habrá una mejora en la iteración</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ya que al establecerse enlaces entre los elementos no tendremos que recorrer todas las entradas de la tabla, el coste sólo estará en función del número de elementos insertados. En este caso, al haber enlaces entre los elementos, estos enlaces definirán el orden en el que se insertaron en el conjunto, por lo que </a:t>
            </a: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el orden de iteración será el mismo orden en el que se insertaron. </a:t>
            </a:r>
            <a:endParaRPr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71889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451600" y="235628"/>
            <a:ext cx="59830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err="1">
                <a:solidFill>
                  <a:srgbClr val="E69138"/>
                </a:solidFill>
                <a:latin typeface="Lato"/>
                <a:ea typeface="Lato"/>
                <a:cs typeface="Lato"/>
                <a:sym typeface="Lato"/>
              </a:rPr>
              <a:t>TreeSet</a:t>
            </a:r>
            <a:endParaRPr sz="2800" b="1" u="sng" dirty="0">
              <a:solidFill>
                <a:srgbClr val="E69138"/>
              </a:solidFill>
              <a:latin typeface="Lato"/>
              <a:ea typeface="Lato"/>
              <a:cs typeface="Lato"/>
              <a:sym typeface="Lato"/>
            </a:endParaRPr>
          </a:p>
        </p:txBody>
      </p:sp>
      <p:sp>
        <p:nvSpPr>
          <p:cNvPr id="211" name="Google Shape;211;p24"/>
          <p:cNvSpPr txBox="1"/>
          <p:nvPr/>
        </p:nvSpPr>
        <p:spPr>
          <a:xfrm>
            <a:off x="451600" y="1119970"/>
            <a:ext cx="8319867" cy="3647122"/>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419" sz="1800" dirty="0">
                <a:solidFill>
                  <a:schemeClr val="bg1"/>
                </a:solidFill>
                <a:latin typeface="Lato" panose="020F0502020204030203" pitchFamily="34" charset="0"/>
                <a:ea typeface="Lato" panose="020F0502020204030203" pitchFamily="34" charset="0"/>
                <a:cs typeface="Lato" panose="020F0502020204030203" pitchFamily="34" charset="0"/>
                <a:sym typeface="Lato"/>
              </a:rPr>
              <a:t>=&gt; </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Esta implementación </a:t>
            </a: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almacena los elementos ordenándolos en función de sus valores</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a:t>
            </a:r>
          </a:p>
          <a:p>
            <a:pPr marL="0" lvl="0" indent="0" algn="just" rtl="0">
              <a:spcBef>
                <a:spcPts val="0"/>
              </a:spcBef>
              <a:spcAft>
                <a:spcPts val="0"/>
              </a:spcAft>
              <a:buNone/>
            </a:pP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lnSpc>
                <a:spcPct val="150000"/>
              </a:lnSpc>
              <a:spcBef>
                <a:spcPts val="0"/>
              </a:spcBef>
              <a:spcAft>
                <a:spcPts val="0"/>
              </a:spcAft>
              <a:buNone/>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=&gt; Es </a:t>
            </a:r>
            <a:r>
              <a:rPr lang="es-ES" sz="1800" dirty="0">
                <a:solidFill>
                  <a:srgbClr val="FFFF00"/>
                </a:solidFill>
                <a:latin typeface="Lato" panose="020F0502020204030203" pitchFamily="34" charset="0"/>
                <a:ea typeface="Lato" panose="020F0502020204030203" pitchFamily="34" charset="0"/>
                <a:cs typeface="Lato" panose="020F0502020204030203" pitchFamily="34" charset="0"/>
              </a:rPr>
              <a:t>bastante más lento que </a:t>
            </a:r>
            <a:r>
              <a:rPr lang="es-ES" sz="1800" dirty="0" err="1">
                <a:solidFill>
                  <a:srgbClr val="FFFF00"/>
                </a:solidFill>
                <a:latin typeface="Lato" panose="020F0502020204030203" pitchFamily="34" charset="0"/>
                <a:ea typeface="Lato" panose="020F0502020204030203" pitchFamily="34" charset="0"/>
                <a:cs typeface="Lato" panose="020F0502020204030203" pitchFamily="34" charset="0"/>
              </a:rPr>
              <a:t>HashSet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a:t>
            </a:r>
          </a:p>
          <a:p>
            <a:pPr marL="0" lvl="0" indent="0" algn="just" rtl="0">
              <a:spcBef>
                <a:spcPts val="0"/>
              </a:spcBef>
              <a:spcAft>
                <a:spcPts val="0"/>
              </a:spcAft>
              <a:buNone/>
            </a:pP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lnSpc>
                <a:spcPct val="150000"/>
              </a:lnSpc>
              <a:spcBef>
                <a:spcPts val="0"/>
              </a:spcBef>
              <a:spcAft>
                <a:spcPts val="0"/>
              </a:spcAft>
              <a:buNone/>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=&gt; Los elementos almacenados deben implementar la interfaz Comparable. </a:t>
            </a:r>
          </a:p>
          <a:p>
            <a:pPr marL="0" lvl="0" indent="0" algn="just" rtl="0">
              <a:spcBef>
                <a:spcPts val="0"/>
              </a:spcBef>
              <a:spcAft>
                <a:spcPts val="0"/>
              </a:spcAft>
              <a:buNone/>
            </a:pP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lnSpc>
                <a:spcPct val="150000"/>
              </a:lnSpc>
              <a:spcBef>
                <a:spcPts val="0"/>
              </a:spcBef>
              <a:spcAft>
                <a:spcPts val="0"/>
              </a:spcAft>
              <a:buNone/>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=&gt; Garantiza, siempre, un rendimiento de log(N) en las operaciones básicas, debido a la estructura de árbol empleada para almacenar los elementos</a:t>
            </a:r>
            <a:r>
              <a:rPr lang="es-ES" sz="1800" b="1" dirty="0">
                <a:solidFill>
                  <a:schemeClr val="bg1"/>
                </a:solidFill>
                <a:latin typeface="Lato" panose="020F0502020204030203" pitchFamily="34" charset="0"/>
                <a:ea typeface="Lato" panose="020F0502020204030203" pitchFamily="34" charset="0"/>
                <a:cs typeface="Lato" panose="020F0502020204030203" pitchFamily="34" charset="0"/>
              </a:rPr>
              <a:t>. </a:t>
            </a:r>
            <a:endParaRPr sz="1800" b="1"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215591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p:nvPr/>
        </p:nvSpPr>
        <p:spPr>
          <a:xfrm>
            <a:off x="260625" y="770194"/>
            <a:ext cx="7900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dirty="0">
                <a:solidFill>
                  <a:srgbClr val="E69138"/>
                </a:solidFill>
                <a:latin typeface="Lato"/>
                <a:ea typeface="Lato"/>
                <a:cs typeface="Lato"/>
                <a:sym typeface="Lato"/>
              </a:rPr>
              <a:t>TEMAS A DESARROLLAR</a:t>
            </a:r>
            <a:endParaRPr sz="2600" b="1" dirty="0">
              <a:solidFill>
                <a:srgbClr val="E69138"/>
              </a:solidFill>
              <a:latin typeface="Lato"/>
              <a:ea typeface="Lato"/>
              <a:cs typeface="Lato"/>
              <a:sym typeface="Lato"/>
            </a:endParaRPr>
          </a:p>
        </p:txBody>
      </p:sp>
      <p:sp>
        <p:nvSpPr>
          <p:cNvPr id="145" name="Google Shape;145;p14"/>
          <p:cNvSpPr txBox="1"/>
          <p:nvPr/>
        </p:nvSpPr>
        <p:spPr>
          <a:xfrm>
            <a:off x="260625" y="2032528"/>
            <a:ext cx="7900500" cy="2646848"/>
          </a:xfrm>
          <a:prstGeom prst="rect">
            <a:avLst/>
          </a:prstGeom>
          <a:noFill/>
          <a:ln>
            <a:noFill/>
          </a:ln>
        </p:spPr>
        <p:txBody>
          <a:bodyPr spcFirstLastPara="1" wrap="square" lIns="91425" tIns="91425" rIns="91425" bIns="91425" anchor="t" anchorCtr="0">
            <a:spAutoFit/>
          </a:bodyPr>
          <a:lstStyle/>
          <a:p>
            <a:pPr marL="457200" lvl="0" indent="-330200" algn="l" rtl="0">
              <a:lnSpc>
                <a:spcPct val="20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Colecciones </a:t>
            </a:r>
            <a:r>
              <a:rPr lang="es-419" sz="1600" dirty="0" err="1">
                <a:solidFill>
                  <a:schemeClr val="lt1"/>
                </a:solidFill>
                <a:latin typeface="Lato"/>
                <a:ea typeface="Lato"/>
                <a:cs typeface="Lato"/>
                <a:sym typeface="Lato"/>
              </a:rPr>
              <a:t>Queue</a:t>
            </a:r>
            <a:r>
              <a:rPr lang="es-419" sz="1600" dirty="0">
                <a:solidFill>
                  <a:schemeClr val="lt1"/>
                </a:solidFill>
                <a:latin typeface="Lato"/>
                <a:ea typeface="Lato"/>
                <a:cs typeface="Lato"/>
                <a:sym typeface="Lato"/>
              </a:rPr>
              <a:t>.</a:t>
            </a:r>
            <a:endParaRPr sz="1600" dirty="0">
              <a:solidFill>
                <a:schemeClr val="lt1"/>
              </a:solidFill>
              <a:latin typeface="Lato"/>
              <a:ea typeface="Lato"/>
              <a:cs typeface="Lato"/>
              <a:sym typeface="Lato"/>
            </a:endParaRPr>
          </a:p>
          <a:p>
            <a:pPr marL="457200" lvl="0" indent="-330200" algn="l" rtl="0">
              <a:lnSpc>
                <a:spcPct val="200000"/>
              </a:lnSpc>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Colecciones Set.</a:t>
            </a:r>
          </a:p>
          <a:p>
            <a:pPr marL="457200" lvl="0" indent="-330200" algn="l" rtl="0">
              <a:lnSpc>
                <a:spcPct val="200000"/>
              </a:lnSpc>
              <a:spcBef>
                <a:spcPts val="0"/>
              </a:spcBef>
              <a:spcAft>
                <a:spcPts val="0"/>
              </a:spcAft>
              <a:buClr>
                <a:schemeClr val="lt1"/>
              </a:buClr>
              <a:buSzPts val="1600"/>
              <a:buFont typeface="Lato"/>
              <a:buChar char="●"/>
            </a:pPr>
            <a:r>
              <a:rPr lang="es-419" sz="1600" dirty="0" err="1">
                <a:solidFill>
                  <a:schemeClr val="lt1"/>
                </a:solidFill>
                <a:latin typeface="Lato"/>
                <a:ea typeface="Lato"/>
                <a:cs typeface="Lato"/>
                <a:sym typeface="Lato"/>
              </a:rPr>
              <a:t>HashSet</a:t>
            </a:r>
            <a:r>
              <a:rPr lang="es-419" sz="1600" dirty="0">
                <a:solidFill>
                  <a:schemeClr val="lt1"/>
                </a:solidFill>
                <a:latin typeface="Lato"/>
                <a:ea typeface="Lato"/>
                <a:cs typeface="Lato"/>
                <a:sym typeface="Lato"/>
              </a:rPr>
              <a:t>.</a:t>
            </a:r>
          </a:p>
          <a:p>
            <a:pPr marL="457200" lvl="0" indent="-330200" algn="l" rtl="0">
              <a:lnSpc>
                <a:spcPct val="200000"/>
              </a:lnSpc>
              <a:spcBef>
                <a:spcPts val="0"/>
              </a:spcBef>
              <a:spcAft>
                <a:spcPts val="0"/>
              </a:spcAft>
              <a:buClr>
                <a:schemeClr val="lt1"/>
              </a:buClr>
              <a:buSzPts val="1600"/>
              <a:buFont typeface="Lato"/>
              <a:buChar char="●"/>
            </a:pPr>
            <a:r>
              <a:rPr lang="es-419" sz="1600" dirty="0" err="1">
                <a:solidFill>
                  <a:schemeClr val="lt1"/>
                </a:solidFill>
                <a:latin typeface="Lato"/>
                <a:ea typeface="Lato"/>
                <a:cs typeface="Lato"/>
                <a:sym typeface="Lato"/>
              </a:rPr>
              <a:t>LinkedHashSet</a:t>
            </a:r>
            <a:r>
              <a:rPr lang="es-419" sz="1600" dirty="0">
                <a:solidFill>
                  <a:schemeClr val="lt1"/>
                </a:solidFill>
                <a:latin typeface="Lato"/>
                <a:ea typeface="Lato"/>
                <a:cs typeface="Lato"/>
                <a:sym typeface="Lato"/>
              </a:rPr>
              <a:t>.</a:t>
            </a:r>
          </a:p>
          <a:p>
            <a:pPr marL="457200" lvl="0" indent="-330200" algn="l" rtl="0">
              <a:lnSpc>
                <a:spcPct val="200000"/>
              </a:lnSpc>
              <a:spcBef>
                <a:spcPts val="0"/>
              </a:spcBef>
              <a:spcAft>
                <a:spcPts val="0"/>
              </a:spcAft>
              <a:buClr>
                <a:schemeClr val="lt1"/>
              </a:buClr>
              <a:buSzPts val="1600"/>
              <a:buFont typeface="Lato"/>
              <a:buChar char="●"/>
            </a:pPr>
            <a:r>
              <a:rPr lang="es-419" sz="1600" dirty="0" err="1">
                <a:solidFill>
                  <a:schemeClr val="lt1"/>
                </a:solidFill>
                <a:latin typeface="Lato"/>
                <a:ea typeface="Lato"/>
                <a:cs typeface="Lato"/>
                <a:sym typeface="Lato"/>
              </a:rPr>
              <a:t>TreeSet</a:t>
            </a:r>
            <a:endParaRPr sz="1600" dirty="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456595" y="301358"/>
            <a:ext cx="1970517"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a:solidFill>
                  <a:srgbClr val="E69138"/>
                </a:solidFill>
                <a:latin typeface="Lato"/>
                <a:ea typeface="Lato"/>
                <a:cs typeface="Lato"/>
                <a:sym typeface="Lato"/>
              </a:rPr>
              <a:t>Colección </a:t>
            </a:r>
            <a:r>
              <a:rPr lang="es-419" sz="2800" b="1" u="sng" dirty="0" err="1">
                <a:solidFill>
                  <a:srgbClr val="E69138"/>
                </a:solidFill>
                <a:latin typeface="Lato"/>
                <a:ea typeface="Lato"/>
                <a:cs typeface="Lato"/>
                <a:sym typeface="Lato"/>
              </a:rPr>
              <a:t>Queue</a:t>
            </a:r>
            <a:endParaRPr sz="2800" b="1" u="sng" dirty="0">
              <a:solidFill>
                <a:srgbClr val="E69138"/>
              </a:solidFill>
              <a:latin typeface="Lato"/>
              <a:ea typeface="Lato"/>
              <a:cs typeface="Lato"/>
              <a:sym typeface="Lato"/>
            </a:endParaRPr>
          </a:p>
        </p:txBody>
      </p:sp>
      <p:pic>
        <p:nvPicPr>
          <p:cNvPr id="3" name="Imagen 2">
            <a:extLst>
              <a:ext uri="{FF2B5EF4-FFF2-40B4-BE49-F238E27FC236}">
                <a16:creationId xmlns:a16="http://schemas.microsoft.com/office/drawing/2014/main" id="{93EBF239-89A5-F0B7-7991-BF92B54E74D0}"/>
              </a:ext>
            </a:extLst>
          </p:cNvPr>
          <p:cNvPicPr>
            <a:picLocks noChangeAspect="1"/>
          </p:cNvPicPr>
          <p:nvPr/>
        </p:nvPicPr>
        <p:blipFill>
          <a:blip r:embed="rId3"/>
          <a:stretch>
            <a:fillRect/>
          </a:stretch>
        </p:blipFill>
        <p:spPr>
          <a:xfrm>
            <a:off x="2661118" y="98029"/>
            <a:ext cx="6369894" cy="49481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400150" y="301358"/>
            <a:ext cx="317842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a:solidFill>
                  <a:srgbClr val="E69138"/>
                </a:solidFill>
                <a:latin typeface="Lato"/>
                <a:ea typeface="Lato"/>
                <a:cs typeface="Lato"/>
                <a:sym typeface="Lato"/>
              </a:rPr>
              <a:t>Interface </a:t>
            </a:r>
            <a:r>
              <a:rPr lang="es-419" sz="2800" b="1" u="sng" dirty="0" err="1">
                <a:solidFill>
                  <a:srgbClr val="E69138"/>
                </a:solidFill>
                <a:latin typeface="Lato"/>
                <a:ea typeface="Lato"/>
                <a:cs typeface="Lato"/>
                <a:sym typeface="Lato"/>
              </a:rPr>
              <a:t>Queue</a:t>
            </a:r>
            <a:endParaRPr sz="2800" b="1" u="sng" dirty="0">
              <a:solidFill>
                <a:srgbClr val="E69138"/>
              </a:solidFill>
              <a:latin typeface="Lato"/>
              <a:ea typeface="Lato"/>
              <a:cs typeface="Lato"/>
              <a:sym typeface="Lato"/>
            </a:endParaRPr>
          </a:p>
        </p:txBody>
      </p:sp>
      <p:sp>
        <p:nvSpPr>
          <p:cNvPr id="203" name="Google Shape;203;p23"/>
          <p:cNvSpPr txBox="1"/>
          <p:nvPr/>
        </p:nvSpPr>
        <p:spPr>
          <a:xfrm>
            <a:off x="400150" y="1074625"/>
            <a:ext cx="83838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000" dirty="0">
                <a:solidFill>
                  <a:schemeClr val="bg1"/>
                </a:solidFill>
              </a:rPr>
              <a:t>Representa al tipo </a:t>
            </a:r>
            <a:r>
              <a:rPr lang="es-ES" sz="2000" b="1" dirty="0">
                <a:solidFill>
                  <a:srgbClr val="FFFF00"/>
                </a:solidFill>
              </a:rPr>
              <a:t>Cola</a:t>
            </a:r>
            <a:r>
              <a:rPr lang="es-ES" sz="2000" dirty="0">
                <a:solidFill>
                  <a:schemeClr val="bg1"/>
                </a:solidFill>
              </a:rPr>
              <a:t> o </a:t>
            </a:r>
            <a:r>
              <a:rPr lang="es-ES" sz="2000" b="1" dirty="0">
                <a:solidFill>
                  <a:srgbClr val="FFFF00"/>
                </a:solidFill>
              </a:rPr>
              <a:t>Fila</a:t>
            </a:r>
            <a:r>
              <a:rPr lang="es-ES" sz="2000" dirty="0">
                <a:solidFill>
                  <a:schemeClr val="bg1"/>
                </a:solidFill>
              </a:rPr>
              <a:t>, que es una lista en la que sus elementos se introducen únicamente por un extremo (fin de la cola) y se remueven por el extremo contrario (principio de la cola)</a:t>
            </a:r>
            <a:endParaRPr sz="1600" dirty="0">
              <a:solidFill>
                <a:schemeClr val="bg1"/>
              </a:solidFill>
              <a:latin typeface="Lato"/>
              <a:ea typeface="Lato"/>
              <a:cs typeface="Lato"/>
              <a:sym typeface="Lato"/>
            </a:endParaRPr>
          </a:p>
        </p:txBody>
      </p:sp>
      <p:pic>
        <p:nvPicPr>
          <p:cNvPr id="3" name="Imagen 2">
            <a:extLst>
              <a:ext uri="{FF2B5EF4-FFF2-40B4-BE49-F238E27FC236}">
                <a16:creationId xmlns:a16="http://schemas.microsoft.com/office/drawing/2014/main" id="{9A2D597E-2507-8CA9-6215-3B780F65620B}"/>
              </a:ext>
            </a:extLst>
          </p:cNvPr>
          <p:cNvPicPr>
            <a:picLocks noChangeAspect="1"/>
          </p:cNvPicPr>
          <p:nvPr/>
        </p:nvPicPr>
        <p:blipFill>
          <a:blip r:embed="rId3"/>
          <a:stretch>
            <a:fillRect/>
          </a:stretch>
        </p:blipFill>
        <p:spPr>
          <a:xfrm>
            <a:off x="2998870" y="2686988"/>
            <a:ext cx="3146259" cy="2009190"/>
          </a:xfrm>
          <a:prstGeom prst="rect">
            <a:avLst/>
          </a:prstGeom>
        </p:spPr>
      </p:pic>
    </p:spTree>
    <p:extLst>
      <p:ext uri="{BB962C8B-B14F-4D97-AF65-F5344CB8AC3E}">
        <p14:creationId xmlns:p14="http://schemas.microsoft.com/office/powerpoint/2010/main" val="109979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456595" y="301358"/>
            <a:ext cx="1970517"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a:solidFill>
                  <a:srgbClr val="E69138"/>
                </a:solidFill>
                <a:latin typeface="Lato"/>
                <a:ea typeface="Lato"/>
                <a:cs typeface="Lato"/>
                <a:sym typeface="Lato"/>
              </a:rPr>
              <a:t>Colección Set</a:t>
            </a:r>
            <a:endParaRPr sz="2800" b="1" u="sng" dirty="0">
              <a:solidFill>
                <a:srgbClr val="E69138"/>
              </a:solidFill>
              <a:latin typeface="Lato"/>
              <a:ea typeface="Lato"/>
              <a:cs typeface="Lato"/>
              <a:sym typeface="Lato"/>
            </a:endParaRPr>
          </a:p>
        </p:txBody>
      </p:sp>
      <p:pic>
        <p:nvPicPr>
          <p:cNvPr id="4" name="Imagen 3">
            <a:extLst>
              <a:ext uri="{FF2B5EF4-FFF2-40B4-BE49-F238E27FC236}">
                <a16:creationId xmlns:a16="http://schemas.microsoft.com/office/drawing/2014/main" id="{39D07180-1555-CA51-71DB-1A46925ED96C}"/>
              </a:ext>
            </a:extLst>
          </p:cNvPr>
          <p:cNvPicPr>
            <a:picLocks noChangeAspect="1"/>
          </p:cNvPicPr>
          <p:nvPr/>
        </p:nvPicPr>
        <p:blipFill>
          <a:blip r:embed="rId3"/>
          <a:stretch>
            <a:fillRect/>
          </a:stretch>
        </p:blipFill>
        <p:spPr>
          <a:xfrm>
            <a:off x="2427113" y="79022"/>
            <a:ext cx="6615188" cy="4864784"/>
          </a:xfrm>
          <a:prstGeom prst="rect">
            <a:avLst/>
          </a:prstGeom>
        </p:spPr>
      </p:pic>
    </p:spTree>
    <p:extLst>
      <p:ext uri="{BB962C8B-B14F-4D97-AF65-F5344CB8AC3E}">
        <p14:creationId xmlns:p14="http://schemas.microsoft.com/office/powerpoint/2010/main" val="23979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380100" y="115916"/>
            <a:ext cx="317842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a:solidFill>
                  <a:srgbClr val="E69138"/>
                </a:solidFill>
                <a:latin typeface="Lato"/>
                <a:ea typeface="Lato"/>
                <a:cs typeface="Lato"/>
                <a:sym typeface="Lato"/>
              </a:rPr>
              <a:t>Interface Set</a:t>
            </a:r>
            <a:endParaRPr sz="2800" b="1" u="sng" dirty="0">
              <a:solidFill>
                <a:srgbClr val="E69138"/>
              </a:solidFill>
              <a:latin typeface="Lato"/>
              <a:ea typeface="Lato"/>
              <a:cs typeface="Lato"/>
              <a:sym typeface="Lato"/>
            </a:endParaRPr>
          </a:p>
        </p:txBody>
      </p:sp>
      <p:sp>
        <p:nvSpPr>
          <p:cNvPr id="203" name="Google Shape;203;p23"/>
          <p:cNvSpPr txBox="1"/>
          <p:nvPr/>
        </p:nvSpPr>
        <p:spPr>
          <a:xfrm>
            <a:off x="380100" y="835642"/>
            <a:ext cx="8515544" cy="677078"/>
          </a:xfrm>
          <a:prstGeom prst="rect">
            <a:avLst/>
          </a:prstGeom>
          <a:noFill/>
          <a:ln w="19050">
            <a:solidFill>
              <a:srgbClr val="FFC000"/>
            </a:solid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dirty="0">
                <a:solidFill>
                  <a:schemeClr val="lt1"/>
                </a:solidFill>
                <a:latin typeface="Lato"/>
                <a:ea typeface="Lato"/>
                <a:cs typeface="Lato"/>
                <a:sym typeface="Lato"/>
              </a:rPr>
              <a:t>Se utiliza para representar una colección de elementos </a:t>
            </a:r>
            <a:r>
              <a:rPr lang="es-419" sz="1600" b="1" dirty="0">
                <a:solidFill>
                  <a:srgbClr val="FFC000"/>
                </a:solidFill>
                <a:latin typeface="Lato"/>
                <a:ea typeface="Lato"/>
                <a:cs typeface="Lato"/>
                <a:sym typeface="Lato"/>
              </a:rPr>
              <a:t>únicos y no ordenados</a:t>
            </a:r>
            <a:r>
              <a:rPr lang="es-419" sz="1600" dirty="0">
                <a:solidFill>
                  <a:schemeClr val="lt1"/>
                </a:solidFill>
                <a:latin typeface="Lato"/>
                <a:ea typeface="Lato"/>
                <a:cs typeface="Lato"/>
                <a:sym typeface="Lato"/>
              </a:rPr>
              <a:t>. </a:t>
            </a:r>
          </a:p>
          <a:p>
            <a:pPr marL="0" lvl="0" indent="0" algn="l" rtl="0">
              <a:spcBef>
                <a:spcPts val="0"/>
              </a:spcBef>
              <a:spcAft>
                <a:spcPts val="0"/>
              </a:spcAft>
              <a:buNone/>
            </a:pPr>
            <a:r>
              <a:rPr lang="es-419" sz="1600" dirty="0">
                <a:solidFill>
                  <a:schemeClr val="lt1"/>
                </a:solidFill>
                <a:latin typeface="Lato"/>
                <a:ea typeface="Lato"/>
                <a:cs typeface="Lato"/>
                <a:sym typeface="Lato"/>
              </a:rPr>
              <a:t>La interfaz Set es implementada en varias clases, como </a:t>
            </a:r>
            <a:r>
              <a:rPr lang="es-419" sz="1600" b="1" dirty="0" err="1">
                <a:solidFill>
                  <a:srgbClr val="FFC000"/>
                </a:solidFill>
                <a:latin typeface="Lato"/>
                <a:ea typeface="Lato"/>
                <a:cs typeface="Lato"/>
                <a:sym typeface="Lato"/>
              </a:rPr>
              <a:t>HashSet</a:t>
            </a:r>
            <a:r>
              <a:rPr lang="es-419" sz="1600" b="1" dirty="0">
                <a:solidFill>
                  <a:srgbClr val="FFC000"/>
                </a:solidFill>
                <a:latin typeface="Lato"/>
                <a:ea typeface="Lato"/>
                <a:cs typeface="Lato"/>
                <a:sym typeface="Lato"/>
              </a:rPr>
              <a:t>, </a:t>
            </a:r>
            <a:r>
              <a:rPr lang="es-419" sz="1600" b="1" dirty="0" err="1">
                <a:solidFill>
                  <a:srgbClr val="FFC000"/>
                </a:solidFill>
                <a:latin typeface="Lato"/>
                <a:ea typeface="Lato"/>
                <a:cs typeface="Lato"/>
                <a:sym typeface="Lato"/>
              </a:rPr>
              <a:t>TreeSet</a:t>
            </a:r>
            <a:r>
              <a:rPr lang="es-419" sz="1600" b="1" dirty="0">
                <a:solidFill>
                  <a:srgbClr val="FFC000"/>
                </a:solidFill>
                <a:latin typeface="Lato"/>
                <a:ea typeface="Lato"/>
                <a:cs typeface="Lato"/>
                <a:sym typeface="Lato"/>
              </a:rPr>
              <a:t> y </a:t>
            </a:r>
            <a:r>
              <a:rPr lang="es-419" sz="1600" b="1" dirty="0" err="1">
                <a:solidFill>
                  <a:srgbClr val="FFC000"/>
                </a:solidFill>
                <a:latin typeface="Lato"/>
                <a:ea typeface="Lato"/>
                <a:cs typeface="Lato"/>
                <a:sym typeface="Lato"/>
              </a:rPr>
              <a:t>LinkedHashSet</a:t>
            </a:r>
            <a:r>
              <a:rPr lang="es-419" sz="1600" b="1" dirty="0">
                <a:solidFill>
                  <a:srgbClr val="FFC000"/>
                </a:solidFill>
                <a:latin typeface="Lato"/>
                <a:ea typeface="Lato"/>
                <a:cs typeface="Lato"/>
                <a:sym typeface="Lato"/>
              </a:rPr>
              <a:t>.</a:t>
            </a:r>
            <a:endParaRPr sz="1600" b="1" dirty="0">
              <a:solidFill>
                <a:srgbClr val="FFC000"/>
              </a:solidFill>
              <a:latin typeface="Lato"/>
              <a:ea typeface="Lato"/>
              <a:cs typeface="Lato"/>
              <a:sym typeface="Lato"/>
            </a:endParaRPr>
          </a:p>
        </p:txBody>
      </p:sp>
      <p:sp>
        <p:nvSpPr>
          <p:cNvPr id="204" name="Google Shape;204;p23"/>
          <p:cNvSpPr txBox="1"/>
          <p:nvPr/>
        </p:nvSpPr>
        <p:spPr>
          <a:xfrm>
            <a:off x="380100" y="1801400"/>
            <a:ext cx="59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u="sng" dirty="0">
                <a:solidFill>
                  <a:srgbClr val="FFC000"/>
                </a:solidFill>
                <a:latin typeface="Lato"/>
                <a:ea typeface="Lato"/>
                <a:cs typeface="Lato"/>
                <a:sym typeface="Lato"/>
              </a:rPr>
              <a:t>Características Principales</a:t>
            </a:r>
            <a:endParaRPr sz="2000" b="1" u="sng" dirty="0">
              <a:solidFill>
                <a:srgbClr val="FFC000"/>
              </a:solidFill>
              <a:latin typeface="Lato"/>
              <a:ea typeface="Lato"/>
              <a:cs typeface="Lato"/>
              <a:sym typeface="Lato"/>
            </a:endParaRPr>
          </a:p>
        </p:txBody>
      </p:sp>
      <p:sp>
        <p:nvSpPr>
          <p:cNvPr id="205" name="Google Shape;205;p23"/>
          <p:cNvSpPr txBox="1"/>
          <p:nvPr/>
        </p:nvSpPr>
        <p:spPr>
          <a:xfrm>
            <a:off x="0" y="2294000"/>
            <a:ext cx="8974667" cy="2839208"/>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lt1"/>
              </a:buClr>
              <a:buSzPts val="1600"/>
              <a:buFont typeface="Lato"/>
              <a:buChar char="●"/>
            </a:pPr>
            <a:r>
              <a:rPr lang="es-419" sz="1600" b="1" u="sng" dirty="0">
                <a:solidFill>
                  <a:srgbClr val="FFFF00"/>
                </a:solidFill>
                <a:latin typeface="Lato"/>
                <a:ea typeface="Lato"/>
                <a:cs typeface="Lato"/>
                <a:sym typeface="Lato"/>
              </a:rPr>
              <a:t>Elementos únicos</a:t>
            </a:r>
            <a:r>
              <a:rPr lang="es-419" sz="1600" dirty="0">
                <a:solidFill>
                  <a:schemeClr val="lt1"/>
                </a:solidFill>
                <a:latin typeface="Lato"/>
                <a:ea typeface="Lato"/>
                <a:cs typeface="Lato"/>
                <a:sym typeface="Lato"/>
              </a:rPr>
              <a:t>: En un Set no se permiten elementos duplicados. La interface Set </a:t>
            </a:r>
            <a:r>
              <a:rPr lang="es-ES" sz="1600" dirty="0">
                <a:solidFill>
                  <a:schemeClr val="bg1"/>
                </a:solidFill>
                <a:latin typeface="Lato" panose="020F0502020204030203" pitchFamily="34" charset="0"/>
                <a:ea typeface="Lato" panose="020F0502020204030203" pitchFamily="34" charset="0"/>
                <a:cs typeface="Lato" panose="020F0502020204030203" pitchFamily="34" charset="0"/>
              </a:rPr>
              <a:t>hereda los métodos de </a:t>
            </a:r>
            <a:r>
              <a:rPr lang="es-ES" sz="1600" dirty="0" err="1">
                <a:solidFill>
                  <a:schemeClr val="bg1"/>
                </a:solidFill>
                <a:latin typeface="Lato" panose="020F0502020204030203" pitchFamily="34" charset="0"/>
                <a:ea typeface="Lato" panose="020F0502020204030203" pitchFamily="34" charset="0"/>
                <a:cs typeface="Lato" panose="020F0502020204030203" pitchFamily="34" charset="0"/>
              </a:rPr>
              <a:t>Collection</a:t>
            </a:r>
            <a:r>
              <a:rPr lang="es-ES" sz="1600" dirty="0">
                <a:solidFill>
                  <a:schemeClr val="bg1"/>
                </a:solidFill>
                <a:latin typeface="Lato" panose="020F0502020204030203" pitchFamily="34" charset="0"/>
                <a:ea typeface="Lato" panose="020F0502020204030203" pitchFamily="34" charset="0"/>
                <a:cs typeface="Lato" panose="020F0502020204030203" pitchFamily="34" charset="0"/>
              </a:rPr>
              <a:t> y agrega sus propias restricciones para prohibir el duplicado de elementos: si tenemos un objeto que tiene las mismas características (</a:t>
            </a:r>
            <a:r>
              <a:rPr lang="es-ES" sz="1600" dirty="0" err="1">
                <a:solidFill>
                  <a:schemeClr val="bg1"/>
                </a:solidFill>
                <a:latin typeface="Lato" panose="020F0502020204030203" pitchFamily="34" charset="0"/>
                <a:ea typeface="Lato" panose="020F0502020204030203" pitchFamily="34" charset="0"/>
                <a:cs typeface="Lato" panose="020F0502020204030203" pitchFamily="34" charset="0"/>
              </a:rPr>
              <a:t>equals</a:t>
            </a:r>
            <a:r>
              <a:rPr lang="es-ES" sz="1600" dirty="0">
                <a:solidFill>
                  <a:schemeClr val="bg1"/>
                </a:solidFill>
                <a:latin typeface="Lato" panose="020F0502020204030203" pitchFamily="34" charset="0"/>
                <a:ea typeface="Lato" panose="020F0502020204030203" pitchFamily="34" charset="0"/>
                <a:cs typeface="Lato" panose="020F0502020204030203" pitchFamily="34" charset="0"/>
              </a:rPr>
              <a:t>) y el mismo </a:t>
            </a:r>
            <a:r>
              <a:rPr lang="es-ES" sz="1600" dirty="0" err="1">
                <a:solidFill>
                  <a:schemeClr val="bg1"/>
                </a:solidFill>
                <a:latin typeface="Lato" panose="020F0502020204030203" pitchFamily="34" charset="0"/>
                <a:ea typeface="Lato" panose="020F0502020204030203" pitchFamily="34" charset="0"/>
                <a:cs typeface="Lato" panose="020F0502020204030203" pitchFamily="34" charset="0"/>
              </a:rPr>
              <a:t>hashcode</a:t>
            </a:r>
            <a:r>
              <a:rPr lang="es-ES" sz="1600" dirty="0">
                <a:solidFill>
                  <a:schemeClr val="bg1"/>
                </a:solidFill>
                <a:latin typeface="Lato" panose="020F0502020204030203" pitchFamily="34" charset="0"/>
                <a:ea typeface="Lato" panose="020F0502020204030203" pitchFamily="34" charset="0"/>
                <a:cs typeface="Lato" panose="020F0502020204030203" pitchFamily="34" charset="0"/>
              </a:rPr>
              <a:t> que algún objeto que ya se encuentra en el Set ,  NO se agrega a la colección</a:t>
            </a:r>
            <a:endParaRPr sz="16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marL="457200" lvl="0" indent="0" algn="l" rtl="0">
              <a:lnSpc>
                <a:spcPct val="115000"/>
              </a:lnSpc>
              <a:spcBef>
                <a:spcPts val="0"/>
              </a:spcBef>
              <a:spcAft>
                <a:spcPts val="0"/>
              </a:spcAft>
              <a:buNone/>
            </a:pPr>
            <a:endParaRPr sz="1000" dirty="0">
              <a:solidFill>
                <a:schemeClr val="lt1"/>
              </a:solidFill>
              <a:latin typeface="Lato"/>
              <a:ea typeface="Lato"/>
              <a:cs typeface="Lato"/>
              <a:sym typeface="Lato"/>
            </a:endParaRPr>
          </a:p>
          <a:p>
            <a:pPr marL="457200" lvl="0" indent="-330200" algn="l" rtl="0">
              <a:lnSpc>
                <a:spcPct val="115000"/>
              </a:lnSpc>
              <a:spcBef>
                <a:spcPts val="0"/>
              </a:spcBef>
              <a:spcAft>
                <a:spcPts val="0"/>
              </a:spcAft>
              <a:buClr>
                <a:schemeClr val="lt1"/>
              </a:buClr>
              <a:buSzPts val="1600"/>
              <a:buFont typeface="Lato"/>
              <a:buChar char="●"/>
            </a:pPr>
            <a:r>
              <a:rPr lang="es-419" sz="1600" b="1" u="sng" dirty="0">
                <a:solidFill>
                  <a:srgbClr val="FFFF00"/>
                </a:solidFill>
                <a:latin typeface="Lato"/>
                <a:ea typeface="Lato"/>
                <a:cs typeface="Lato"/>
                <a:sym typeface="Lato"/>
              </a:rPr>
              <a:t>No ordenados</a:t>
            </a:r>
            <a:r>
              <a:rPr lang="es-419" sz="1600" dirty="0">
                <a:solidFill>
                  <a:schemeClr val="lt1"/>
                </a:solidFill>
                <a:latin typeface="Lato"/>
                <a:ea typeface="Lato"/>
                <a:cs typeface="Lato"/>
                <a:sym typeface="Lato"/>
              </a:rPr>
              <a:t>: los elementos en un Set no tienen ningún orden en particular, lo que significa que no se puede garantizar el orden en el que se devolverán los elementos.</a:t>
            </a:r>
            <a:endParaRPr sz="1600" dirty="0">
              <a:solidFill>
                <a:schemeClr val="lt1"/>
              </a:solidFill>
              <a:latin typeface="Lato"/>
              <a:ea typeface="Lato"/>
              <a:cs typeface="Lato"/>
              <a:sym typeface="Lato"/>
            </a:endParaRPr>
          </a:p>
          <a:p>
            <a:pPr marL="457200" lvl="0" indent="0" algn="l" rtl="0">
              <a:lnSpc>
                <a:spcPct val="115000"/>
              </a:lnSpc>
              <a:spcBef>
                <a:spcPts val="0"/>
              </a:spcBef>
              <a:spcAft>
                <a:spcPts val="0"/>
              </a:spcAft>
              <a:buNone/>
            </a:pPr>
            <a:endParaRPr sz="1000" dirty="0">
              <a:solidFill>
                <a:schemeClr val="lt1"/>
              </a:solidFill>
              <a:latin typeface="Lato"/>
              <a:ea typeface="Lato"/>
              <a:cs typeface="Lato"/>
              <a:sym typeface="Lato"/>
            </a:endParaRPr>
          </a:p>
          <a:p>
            <a:pPr marL="457200" lvl="0" indent="-330200" algn="l" rtl="0">
              <a:lnSpc>
                <a:spcPct val="115000"/>
              </a:lnSpc>
              <a:spcBef>
                <a:spcPts val="0"/>
              </a:spcBef>
              <a:spcAft>
                <a:spcPts val="0"/>
              </a:spcAft>
              <a:buClr>
                <a:schemeClr val="lt1"/>
              </a:buClr>
              <a:buSzPts val="1600"/>
              <a:buFont typeface="Lato"/>
              <a:buChar char="●"/>
            </a:pPr>
            <a:r>
              <a:rPr lang="es-419" sz="1600" b="1" u="sng" dirty="0">
                <a:solidFill>
                  <a:srgbClr val="FFFF00"/>
                </a:solidFill>
                <a:latin typeface="Lato"/>
                <a:ea typeface="Lato"/>
                <a:cs typeface="Lato"/>
                <a:sym typeface="Lato"/>
              </a:rPr>
              <a:t>Acceso mediante iteración</a:t>
            </a:r>
            <a:r>
              <a:rPr lang="es-419" sz="1600" dirty="0">
                <a:solidFill>
                  <a:schemeClr val="lt1"/>
                </a:solidFill>
                <a:latin typeface="Lato"/>
                <a:ea typeface="Lato"/>
                <a:cs typeface="Lato"/>
                <a:sym typeface="Lato"/>
              </a:rPr>
              <a:t>: los elementos en un Set se pueden acceder mediante un iterador. No se puede acceder a los elementos por índice.</a:t>
            </a:r>
            <a:endParaRPr sz="1600" dirty="0">
              <a:solidFill>
                <a:schemeClr val="lt1"/>
              </a:solidFill>
              <a:latin typeface="Lato"/>
              <a:ea typeface="Lato"/>
              <a:cs typeface="Lato"/>
              <a:sym typeface="Lato"/>
            </a:endParaRPr>
          </a:p>
        </p:txBody>
      </p:sp>
    </p:spTree>
    <p:extLst>
      <p:ext uri="{BB962C8B-B14F-4D97-AF65-F5344CB8AC3E}">
        <p14:creationId xmlns:p14="http://schemas.microsoft.com/office/powerpoint/2010/main" val="315724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380100" y="80027"/>
            <a:ext cx="722861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dirty="0">
                <a:solidFill>
                  <a:srgbClr val="E69138"/>
                </a:solidFill>
                <a:latin typeface="Lato"/>
                <a:ea typeface="Lato"/>
                <a:cs typeface="Lato"/>
                <a:sym typeface="Lato"/>
              </a:rPr>
              <a:t>Interface Set – Algunas operaciones:</a:t>
            </a:r>
            <a:endParaRPr sz="2400" b="1" dirty="0">
              <a:solidFill>
                <a:srgbClr val="E69138"/>
              </a:solidFill>
              <a:latin typeface="Lato"/>
              <a:ea typeface="Lato"/>
              <a:cs typeface="Lato"/>
              <a:sym typeface="Lato"/>
            </a:endParaRPr>
          </a:p>
        </p:txBody>
      </p:sp>
      <p:pic>
        <p:nvPicPr>
          <p:cNvPr id="3" name="Imagen 2">
            <a:extLst>
              <a:ext uri="{FF2B5EF4-FFF2-40B4-BE49-F238E27FC236}">
                <a16:creationId xmlns:a16="http://schemas.microsoft.com/office/drawing/2014/main" id="{9E5BD8A2-350B-B886-C326-1002876E55D1}"/>
              </a:ext>
            </a:extLst>
          </p:cNvPr>
          <p:cNvPicPr>
            <a:picLocks noChangeAspect="1"/>
          </p:cNvPicPr>
          <p:nvPr/>
        </p:nvPicPr>
        <p:blipFill>
          <a:blip r:embed="rId3"/>
          <a:stretch>
            <a:fillRect/>
          </a:stretch>
        </p:blipFill>
        <p:spPr>
          <a:xfrm>
            <a:off x="519370" y="767644"/>
            <a:ext cx="5397746" cy="2483556"/>
          </a:xfrm>
          <a:prstGeom prst="rect">
            <a:avLst/>
          </a:prstGeom>
        </p:spPr>
      </p:pic>
      <p:pic>
        <p:nvPicPr>
          <p:cNvPr id="4" name="Imagen 3">
            <a:extLst>
              <a:ext uri="{FF2B5EF4-FFF2-40B4-BE49-F238E27FC236}">
                <a16:creationId xmlns:a16="http://schemas.microsoft.com/office/drawing/2014/main" id="{F954CB86-6EC1-96AF-A000-F7E35301710F}"/>
              </a:ext>
            </a:extLst>
          </p:cNvPr>
          <p:cNvPicPr>
            <a:picLocks noChangeAspect="1"/>
          </p:cNvPicPr>
          <p:nvPr/>
        </p:nvPicPr>
        <p:blipFill>
          <a:blip r:embed="rId4"/>
          <a:stretch>
            <a:fillRect/>
          </a:stretch>
        </p:blipFill>
        <p:spPr>
          <a:xfrm>
            <a:off x="519370" y="2314222"/>
            <a:ext cx="7868274" cy="2655124"/>
          </a:xfrm>
          <a:prstGeom prst="rect">
            <a:avLst/>
          </a:prstGeom>
        </p:spPr>
      </p:pic>
    </p:spTree>
    <p:extLst>
      <p:ext uri="{BB962C8B-B14F-4D97-AF65-F5344CB8AC3E}">
        <p14:creationId xmlns:p14="http://schemas.microsoft.com/office/powerpoint/2010/main" val="3304495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451599" y="314650"/>
            <a:ext cx="1952933"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err="1">
                <a:solidFill>
                  <a:srgbClr val="E69138"/>
                </a:solidFill>
                <a:latin typeface="Lato"/>
                <a:ea typeface="Lato"/>
                <a:cs typeface="Lato"/>
                <a:sym typeface="Lato"/>
              </a:rPr>
              <a:t>HashSet</a:t>
            </a:r>
            <a:endParaRPr sz="2800" b="1" u="sng" dirty="0">
              <a:solidFill>
                <a:srgbClr val="E69138"/>
              </a:solidFill>
              <a:latin typeface="Lato"/>
              <a:ea typeface="Lato"/>
              <a:cs typeface="Lato"/>
              <a:sym typeface="Lato"/>
            </a:endParaRPr>
          </a:p>
        </p:txBody>
      </p:sp>
      <p:sp>
        <p:nvSpPr>
          <p:cNvPr id="211" name="Google Shape;211;p24"/>
          <p:cNvSpPr txBox="1"/>
          <p:nvPr/>
        </p:nvSpPr>
        <p:spPr>
          <a:xfrm>
            <a:off x="383844" y="1340659"/>
            <a:ext cx="8376312" cy="2462182"/>
          </a:xfrm>
          <a:prstGeom prst="rect">
            <a:avLst/>
          </a:prstGeom>
          <a:noFill/>
          <a:ln w="28575">
            <a:solidFill>
              <a:srgbClr val="FFC000"/>
            </a:solid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s-419" sz="1800" dirty="0">
                <a:solidFill>
                  <a:schemeClr val="lt1"/>
                </a:solidFill>
                <a:latin typeface="Lato"/>
                <a:ea typeface="Lato"/>
                <a:cs typeface="Lato"/>
                <a:sym typeface="Lato"/>
              </a:rPr>
              <a:t>=&gt;  Esta implementación de Set almacena los elementos en una </a:t>
            </a:r>
            <a:r>
              <a:rPr lang="es-419" sz="2000" b="1" dirty="0">
                <a:solidFill>
                  <a:srgbClr val="FFC000"/>
                </a:solidFill>
                <a:latin typeface="Lato"/>
                <a:ea typeface="Lato"/>
                <a:cs typeface="Lato"/>
                <a:sym typeface="Lato"/>
              </a:rPr>
              <a:t>tabla hash</a:t>
            </a:r>
            <a:r>
              <a:rPr lang="es-419" sz="1800" dirty="0">
                <a:solidFill>
                  <a:schemeClr val="lt1"/>
                </a:solidFill>
                <a:latin typeface="Lato"/>
                <a:ea typeface="Lato"/>
                <a:cs typeface="Lato"/>
                <a:sym typeface="Lato"/>
              </a:rPr>
              <a:t>.</a:t>
            </a:r>
            <a:endParaRPr sz="1800" dirty="0">
              <a:solidFill>
                <a:schemeClr val="lt1"/>
              </a:solidFill>
              <a:latin typeface="Lato"/>
              <a:ea typeface="Lato"/>
              <a:cs typeface="Lato"/>
              <a:sym typeface="Lato"/>
            </a:endParaRPr>
          </a:p>
          <a:p>
            <a:pPr marL="0" lvl="0" indent="0" algn="l" rtl="0">
              <a:lnSpc>
                <a:spcPct val="200000"/>
              </a:lnSpc>
              <a:spcBef>
                <a:spcPts val="0"/>
              </a:spcBef>
              <a:spcAft>
                <a:spcPts val="0"/>
              </a:spcAft>
              <a:buNone/>
            </a:pPr>
            <a:endParaRPr lang="es-419" sz="1800" dirty="0">
              <a:solidFill>
                <a:schemeClr val="lt1"/>
              </a:solidFill>
              <a:latin typeface="Lato"/>
              <a:ea typeface="Lato"/>
              <a:cs typeface="Lato"/>
              <a:sym typeface="Lato"/>
            </a:endParaRPr>
          </a:p>
          <a:p>
            <a:pPr marL="0" lvl="0" indent="0" algn="l" rtl="0">
              <a:lnSpc>
                <a:spcPct val="200000"/>
              </a:lnSpc>
              <a:spcBef>
                <a:spcPts val="0"/>
              </a:spcBef>
              <a:spcAft>
                <a:spcPts val="0"/>
              </a:spcAft>
              <a:buNone/>
            </a:pPr>
            <a:r>
              <a:rPr lang="es-419" sz="1800" dirty="0">
                <a:solidFill>
                  <a:schemeClr val="lt1"/>
                </a:solidFill>
                <a:latin typeface="Lato"/>
                <a:ea typeface="Lato"/>
                <a:cs typeface="Lato"/>
                <a:sym typeface="Lato"/>
              </a:rPr>
              <a:t>=&gt; Proporciona tiempos constantes en las operaciones básicas siempre y cuando la función hash disperse de forma correcta los elementos dentro de la tabla hash.</a:t>
            </a:r>
            <a:endParaRPr sz="1800" dirty="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451599" y="314650"/>
            <a:ext cx="1952933"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err="1">
                <a:solidFill>
                  <a:srgbClr val="E69138"/>
                </a:solidFill>
                <a:latin typeface="Lato"/>
                <a:ea typeface="Lato"/>
                <a:cs typeface="Lato"/>
                <a:sym typeface="Lato"/>
              </a:rPr>
              <a:t>HashSet</a:t>
            </a:r>
            <a:endParaRPr sz="2800" b="1" u="sng" dirty="0">
              <a:solidFill>
                <a:srgbClr val="E69138"/>
              </a:solidFill>
              <a:latin typeface="Lato"/>
              <a:ea typeface="Lato"/>
              <a:cs typeface="Lato"/>
              <a:sym typeface="Lato"/>
            </a:endParaRPr>
          </a:p>
        </p:txBody>
      </p:sp>
      <p:sp>
        <p:nvSpPr>
          <p:cNvPr id="211" name="Google Shape;211;p24"/>
          <p:cNvSpPr txBox="1"/>
          <p:nvPr/>
        </p:nvSpPr>
        <p:spPr>
          <a:xfrm>
            <a:off x="451500" y="930173"/>
            <a:ext cx="8692500" cy="406262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s-419" sz="1800" dirty="0">
                <a:solidFill>
                  <a:schemeClr val="lt1"/>
                </a:solidFill>
                <a:latin typeface="Lato"/>
                <a:ea typeface="Lato"/>
                <a:cs typeface="Lato"/>
                <a:sym typeface="Lato"/>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Esta clase </a:t>
            </a: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delega casi todas sus funcionalidades a un </a:t>
            </a:r>
            <a:r>
              <a:rPr lang="es-ES" sz="1800" b="1" dirty="0" err="1">
                <a:solidFill>
                  <a:srgbClr val="FFFF00"/>
                </a:solidFill>
                <a:latin typeface="Lato" panose="020F0502020204030203" pitchFamily="34" charset="0"/>
                <a:ea typeface="Lato" panose="020F0502020204030203" pitchFamily="34" charset="0"/>
                <a:cs typeface="Lato" panose="020F0502020204030203" pitchFamily="34" charset="0"/>
              </a:rPr>
              <a:t>HashMap</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donde el objeto que se inserta en el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HashSet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será la clave del mapa interno, y se registrará con el valor de un objeto por defecto dentro del mapa. </a:t>
            </a:r>
          </a:p>
          <a:p>
            <a:pPr marL="0" lvl="0" indent="0" algn="l" rtl="0">
              <a:lnSpc>
                <a:spcPct val="200000"/>
              </a:lnSpc>
              <a:spcBef>
                <a:spcPts val="0"/>
              </a:spcBef>
              <a:spcAft>
                <a:spcPts val="0"/>
              </a:spcAft>
              <a:buNone/>
            </a:pP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200000"/>
              </a:lnSpc>
              <a:spcBef>
                <a:spcPts val="0"/>
              </a:spcBef>
              <a:spcAft>
                <a:spcPts val="0"/>
              </a:spcAft>
              <a:buNone/>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=&gt; Toda la lógica de verificación que el elemento no esté duplicado la maneja el mapa interno utilizado en la instancia del set → Las </a:t>
            </a: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claves</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en un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HashMap</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deben ser </a:t>
            </a: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únicas</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a:t>
            </a:r>
            <a:endParaRPr sz="18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1973587103"/>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569</Words>
  <Application>Microsoft Office PowerPoint</Application>
  <PresentationFormat>Presentación en pantalla (16:9)</PresentationFormat>
  <Paragraphs>46</Paragraphs>
  <Slides>14</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Lato</vt:lpstr>
      <vt:lpstr>Montserrat</vt:lpstr>
      <vt:lpstr>Focus</vt:lpstr>
      <vt:lpstr>Programación II Desarrollo en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Carolina Archuby</dc:creator>
  <cp:lastModifiedBy>Carolina Archuby</cp:lastModifiedBy>
  <cp:revision>14</cp:revision>
  <dcterms:modified xsi:type="dcterms:W3CDTF">2024-08-09T08:25:51Z</dcterms:modified>
</cp:coreProperties>
</file>