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0" r:id="rId4"/>
    <p:sldId id="278" r:id="rId5"/>
    <p:sldId id="279" r:id="rId6"/>
    <p:sldId id="277" r:id="rId7"/>
    <p:sldId id="280" r:id="rId8"/>
    <p:sldId id="281" r:id="rId9"/>
    <p:sldId id="282" r:id="rId10"/>
    <p:sldId id="283" r:id="rId11"/>
    <p:sldId id="286" r:id="rId12"/>
    <p:sldId id="271" r:id="rId13"/>
    <p:sldId id="287" r:id="rId14"/>
    <p:sldId id="284" r:id="rId15"/>
    <p:sldId id="285" r:id="rId16"/>
    <p:sldId id="276" r:id="rId17"/>
    <p:sldId id="26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60C"/>
    <a:srgbClr val="EE9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1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0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1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7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0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6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fb8c7e5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fb8c7e5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1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42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90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6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3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1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806044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12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Colecciones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041992F-6646-BB02-6A69-6074CC92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76" y="216253"/>
            <a:ext cx="5080001" cy="18721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D6DEA6-D2ED-AEDA-E8A6-39493F6661C3}"/>
              </a:ext>
            </a:extLst>
          </p:cNvPr>
          <p:cNvSpPr txBox="1"/>
          <p:nvPr/>
        </p:nvSpPr>
        <p:spPr>
          <a:xfrm>
            <a:off x="254000" y="2463013"/>
            <a:ext cx="863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1) </a:t>
            </a:r>
            <a:r>
              <a:rPr lang="es-ES" sz="1600" b="1" u="sng" dirty="0">
                <a:solidFill>
                  <a:schemeClr val="bg1"/>
                </a:solidFill>
              </a:rPr>
              <a:t>Objetos que son iguales pero retornan diferentes </a:t>
            </a:r>
            <a:r>
              <a:rPr lang="es-ES" sz="1600" b="1" u="sng" dirty="0" err="1">
                <a:solidFill>
                  <a:schemeClr val="bg1"/>
                </a:solidFill>
              </a:rPr>
              <a:t>hashCodes</a:t>
            </a:r>
            <a:r>
              <a:rPr lang="es-ES" sz="1600" dirty="0">
                <a:solidFill>
                  <a:schemeClr val="bg1"/>
                </a:solidFill>
              </a:rPr>
              <a:t>: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* Cada uno de estos baldes tiene asignado un número que lo identifica. Cuando agregamos un valor al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r>
              <a:rPr lang="es-ES" sz="1600" dirty="0">
                <a:solidFill>
                  <a:schemeClr val="bg1"/>
                </a:solidFill>
              </a:rPr>
              <a:t>, almacena el dato en uno de esos baldes. El balde que se usa depende del </a:t>
            </a:r>
            <a:r>
              <a:rPr lang="es-ES" sz="1600" dirty="0" err="1">
                <a:solidFill>
                  <a:schemeClr val="bg1"/>
                </a:solidFill>
              </a:rPr>
              <a:t>hashCode</a:t>
            </a:r>
            <a:r>
              <a:rPr lang="es-ES" sz="1600" dirty="0">
                <a:solidFill>
                  <a:schemeClr val="bg1"/>
                </a:solidFill>
              </a:rPr>
              <a:t> que devuelva el objeto a ser almacenado. Por ejemplo, si el método </a:t>
            </a:r>
            <a:r>
              <a:rPr lang="es-ES" sz="1600" dirty="0" err="1">
                <a:solidFill>
                  <a:schemeClr val="bg1"/>
                </a:solidFill>
              </a:rPr>
              <a:t>hashCode</a:t>
            </a:r>
            <a:r>
              <a:rPr lang="es-ES" sz="1600" dirty="0">
                <a:solidFill>
                  <a:schemeClr val="bg1"/>
                </a:solidFill>
              </a:rPr>
              <a:t>() del objeto retorna 49, entonces se almacena en el balde 49 dentro del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r>
              <a:rPr lang="es-ES" sz="1600" dirty="0">
                <a:solidFill>
                  <a:schemeClr val="bg1"/>
                </a:solidFill>
              </a:rPr>
              <a:t>.</a:t>
            </a:r>
          </a:p>
          <a:p>
            <a:r>
              <a:rPr lang="es-ES" sz="1600" dirty="0">
                <a:solidFill>
                  <a:schemeClr val="bg1"/>
                </a:solidFill>
              </a:rPr>
              <a:t>* Más tarde, cuando verifiquemos si la colección contiene al elemento invocando el método </a:t>
            </a:r>
            <a:r>
              <a:rPr lang="es-ES" sz="1600" dirty="0" err="1">
                <a:solidFill>
                  <a:schemeClr val="bg1"/>
                </a:solidFill>
              </a:rPr>
              <a:t>contains</a:t>
            </a:r>
            <a:r>
              <a:rPr lang="es-ES" sz="1600" dirty="0">
                <a:solidFill>
                  <a:schemeClr val="bg1"/>
                </a:solidFill>
              </a:rPr>
              <a:t>(elemento), el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r>
              <a:rPr lang="es-ES" sz="1600" dirty="0">
                <a:solidFill>
                  <a:schemeClr val="bg1"/>
                </a:solidFill>
              </a:rPr>
              <a:t> primero obtiene el </a:t>
            </a:r>
            <a:r>
              <a:rPr lang="es-ES" sz="1600" dirty="0" err="1">
                <a:solidFill>
                  <a:schemeClr val="bg1"/>
                </a:solidFill>
              </a:rPr>
              <a:t>hashCode</a:t>
            </a:r>
            <a:r>
              <a:rPr lang="es-ES" sz="1600" dirty="0">
                <a:solidFill>
                  <a:schemeClr val="bg1"/>
                </a:solidFill>
              </a:rPr>
              <a:t> de ese "elemento". Luego buscará el balde que corresponde a ese </a:t>
            </a:r>
            <a:r>
              <a:rPr lang="es-ES" sz="1600" dirty="0" err="1">
                <a:solidFill>
                  <a:schemeClr val="bg1"/>
                </a:solidFill>
              </a:rPr>
              <a:t>hashCode</a:t>
            </a:r>
            <a:r>
              <a:rPr lang="es-ES" sz="1600" dirty="0">
                <a:solidFill>
                  <a:schemeClr val="bg1"/>
                </a:solidFill>
              </a:rPr>
              <a:t>. Si el balde está vacío, significa que el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r>
              <a:rPr lang="es-ES" sz="1600" dirty="0">
                <a:solidFill>
                  <a:schemeClr val="bg1"/>
                </a:solidFill>
              </a:rPr>
              <a:t> no contiene al elemento y devuelve false</a:t>
            </a:r>
            <a:endParaRPr lang="es-A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983FD9-6827-9AE8-493D-266A8743193E}"/>
              </a:ext>
            </a:extLst>
          </p:cNvPr>
          <p:cNvSpPr txBox="1"/>
          <p:nvPr/>
        </p:nvSpPr>
        <p:spPr>
          <a:xfrm>
            <a:off x="570089" y="1241160"/>
            <a:ext cx="8003822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2) </a:t>
            </a:r>
            <a:r>
              <a:rPr lang="es-ES" sz="1600" b="1" u="sng" dirty="0">
                <a:solidFill>
                  <a:schemeClr val="bg1"/>
                </a:solidFill>
              </a:rPr>
              <a:t>Objetos que no son iguales pero retornan el mismo </a:t>
            </a:r>
            <a:r>
              <a:rPr lang="es-ES" sz="1600" b="1" u="sng" dirty="0" err="1">
                <a:solidFill>
                  <a:schemeClr val="bg1"/>
                </a:solidFill>
              </a:rPr>
              <a:t>hashCode</a:t>
            </a:r>
            <a:r>
              <a:rPr lang="es-ES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Se utiliza este mecanismo de "baldes" por un tema de eficiencia. Si todos los objetos que se agregan a un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r>
              <a:rPr lang="es-ES" sz="1600" dirty="0">
                <a:solidFill>
                  <a:schemeClr val="bg1"/>
                </a:solidFill>
              </a:rPr>
              <a:t> se almacenaran en una única lista grande, entonces tendríamos que comparar la entrada con todos los objetos de la lista para determinar si un elemento en particular está contenido en el </a:t>
            </a:r>
            <a:r>
              <a:rPr lang="es-ES" sz="1600" dirty="0" err="1">
                <a:solidFill>
                  <a:schemeClr val="bg1"/>
                </a:solidFill>
              </a:rPr>
              <a:t>Map</a:t>
            </a:r>
            <a:r>
              <a:rPr lang="es-ES" sz="1600" dirty="0">
                <a:solidFill>
                  <a:schemeClr val="bg1"/>
                </a:solidFill>
              </a:rPr>
              <a:t>. Como se usan baldes, sólo se comparan los elementos del balde específico, y en general cada balde sólo almacena una pequeña cantidad de elementos en el </a:t>
            </a:r>
            <a:r>
              <a:rPr lang="es-ES" sz="1600" dirty="0" err="1">
                <a:solidFill>
                  <a:schemeClr val="bg1"/>
                </a:solidFill>
              </a:rPr>
              <a:t>HashMap</a:t>
            </a:r>
            <a:endParaRPr lang="es-A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6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38503" y="0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Operando con </a:t>
            </a:r>
            <a:r>
              <a:rPr lang="es-419" sz="26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2" y="585001"/>
            <a:ext cx="8658577" cy="45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94947" y="203200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u="sng" dirty="0" err="1">
                <a:solidFill>
                  <a:srgbClr val="F4860C"/>
                </a:solidFill>
              </a:rPr>
              <a:t>HashMap</a:t>
            </a:r>
            <a:r>
              <a:rPr lang="es-AR" sz="2800" b="1" u="sng" dirty="0">
                <a:solidFill>
                  <a:srgbClr val="F4860C"/>
                </a:solidFill>
              </a:rPr>
              <a:t> vs. </a:t>
            </a:r>
            <a:r>
              <a:rPr lang="es-AR" sz="2800" b="1" u="sng" dirty="0" err="1">
                <a:solidFill>
                  <a:srgbClr val="F4860C"/>
                </a:solidFill>
              </a:rPr>
              <a:t>Hashtable</a:t>
            </a:r>
            <a:endParaRPr sz="28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1C5C61-2763-8B9F-2C2A-5F11584A6406}"/>
              </a:ext>
            </a:extLst>
          </p:cNvPr>
          <p:cNvSpPr txBox="1"/>
          <p:nvPr/>
        </p:nvSpPr>
        <p:spPr>
          <a:xfrm>
            <a:off x="739422" y="1327736"/>
            <a:ext cx="7665155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=&gt; La principal diferencia entre uno y otro es la </a:t>
            </a:r>
            <a:r>
              <a:rPr lang="es-ES" sz="1800" dirty="0">
                <a:solidFill>
                  <a:srgbClr val="FFFF00"/>
                </a:solidFill>
              </a:rPr>
              <a:t>sincronización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interna del objeto. Para aplicaciones multihilos es preferible elegir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Hashtable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sobre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, que no tiene sincronización. 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=&gt;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es mejor en cuanto a performance. 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=&gt;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Hashtable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no admite valores nulos en ninguna de sus partes, mientras que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sí</a:t>
            </a:r>
            <a:endParaRPr lang="es-A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2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BB203A-45FF-A167-80F2-E07EDE16722F}"/>
              </a:ext>
            </a:extLst>
          </p:cNvPr>
          <p:cNvSpPr txBox="1"/>
          <p:nvPr/>
        </p:nvSpPr>
        <p:spPr>
          <a:xfrm>
            <a:off x="423333" y="28637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u="sng" dirty="0" err="1">
                <a:solidFill>
                  <a:srgbClr val="F4860C"/>
                </a:solidFill>
              </a:rPr>
              <a:t>LinkedHashMap</a:t>
            </a:r>
            <a:r>
              <a:rPr lang="es-AR" sz="2800" b="1" u="sng" dirty="0">
                <a:solidFill>
                  <a:srgbClr val="F4860C"/>
                </a:solidFill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343384-86DB-3C67-0B05-12A3E38FE106}"/>
              </a:ext>
            </a:extLst>
          </p:cNvPr>
          <p:cNvSpPr txBox="1"/>
          <p:nvPr/>
        </p:nvSpPr>
        <p:spPr>
          <a:xfrm>
            <a:off x="936978" y="1724280"/>
            <a:ext cx="69200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=&gt; </a:t>
            </a:r>
            <a:r>
              <a:rPr lang="es-ES" sz="2000" dirty="0">
                <a:solidFill>
                  <a:srgbClr val="FFFF00"/>
                </a:solidFill>
              </a:rPr>
              <a:t>Similar a </a:t>
            </a:r>
            <a:r>
              <a:rPr lang="es-ES" sz="2000" dirty="0" err="1">
                <a:solidFill>
                  <a:srgbClr val="FFFF00"/>
                </a:solidFill>
              </a:rPr>
              <a:t>HashMap</a:t>
            </a:r>
            <a:r>
              <a:rPr lang="es-ES" sz="2000" dirty="0">
                <a:solidFill>
                  <a:srgbClr val="FFFF00"/>
                </a:solidFill>
              </a:rPr>
              <a:t> pero con la diferencia que mantiene una </a:t>
            </a:r>
            <a:r>
              <a:rPr lang="es-ES" sz="2000" u="sng" dirty="0">
                <a:solidFill>
                  <a:srgbClr val="FFFF00"/>
                </a:solidFill>
              </a:rPr>
              <a:t>lista doblemente vinculada</a:t>
            </a:r>
            <a:r>
              <a:rPr lang="es-ES" sz="2000" dirty="0">
                <a:solidFill>
                  <a:srgbClr val="FFFF00"/>
                </a:solidFill>
              </a:rPr>
              <a:t>, además del array de baldes. </a:t>
            </a:r>
          </a:p>
          <a:p>
            <a:pPr algn="just"/>
            <a:endParaRPr lang="es-ES" sz="2000" dirty="0">
              <a:solidFill>
                <a:srgbClr val="FFFF00"/>
              </a:solidFill>
            </a:endParaRP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=&gt; La lista doblemente vinculada define el orden de iteración de los elementos 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399FD5-221F-7A01-3F16-190670B686AE}"/>
              </a:ext>
            </a:extLst>
          </p:cNvPr>
          <p:cNvSpPr txBox="1"/>
          <p:nvPr/>
        </p:nvSpPr>
        <p:spPr>
          <a:xfrm>
            <a:off x="485423" y="298126"/>
            <a:ext cx="4780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 b="1" u="sng">
                <a:solidFill>
                  <a:srgbClr val="F4860C"/>
                </a:solidFill>
              </a:defRPr>
            </a:lvl1pPr>
          </a:lstStyle>
          <a:p>
            <a:r>
              <a:rPr lang="es-AR" dirty="0" err="1"/>
              <a:t>TreeMap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D308F4-0AA1-401F-ADD4-B08F248C685E}"/>
              </a:ext>
            </a:extLst>
          </p:cNvPr>
          <p:cNvSpPr txBox="1"/>
          <p:nvPr/>
        </p:nvSpPr>
        <p:spPr>
          <a:xfrm>
            <a:off x="485423" y="1080220"/>
            <a:ext cx="808284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z="1800" dirty="0"/>
              <a:t>=&gt; Implementado mediante un </a:t>
            </a:r>
            <a:r>
              <a:rPr lang="es-ES" b="1" u="sng" dirty="0">
                <a:solidFill>
                  <a:srgbClr val="FFFF00"/>
                </a:solidFill>
              </a:rPr>
              <a:t>árbol binario</a:t>
            </a:r>
            <a:r>
              <a:rPr lang="es-ES" dirty="0"/>
              <a:t> </a:t>
            </a:r>
            <a:r>
              <a:rPr lang="es-ES" sz="1800" dirty="0"/>
              <a:t>y permite tener un mapa ordenado. 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=&gt; Cuando iteramos un objeto </a:t>
            </a:r>
            <a:r>
              <a:rPr lang="es-ES" sz="1800" dirty="0" err="1"/>
              <a:t>TreeMap</a:t>
            </a:r>
            <a:r>
              <a:rPr lang="es-ES" sz="1800" dirty="0"/>
              <a:t>, los objetos son extraídos en forma ascendente según sus </a:t>
            </a:r>
            <a:r>
              <a:rPr lang="es-ES" sz="1800" dirty="0" err="1"/>
              <a:t>keys</a:t>
            </a:r>
            <a:r>
              <a:rPr lang="es-ES" sz="1800" dirty="0"/>
              <a:t>. </a:t>
            </a:r>
          </a:p>
          <a:p>
            <a:endParaRPr lang="es-ES" sz="1800" dirty="0"/>
          </a:p>
          <a:p>
            <a:r>
              <a:rPr lang="es-ES" sz="1800" dirty="0"/>
              <a:t>=&gt; </a:t>
            </a:r>
            <a:r>
              <a:rPr lang="es-ES" sz="1800" dirty="0" err="1"/>
              <a:t>TreeMap</a:t>
            </a:r>
            <a:r>
              <a:rPr lang="es-ES" sz="1800" dirty="0"/>
              <a:t> no sabe cómo ordenar la colección cuando se utiliza una </a:t>
            </a:r>
            <a:r>
              <a:rPr lang="es-ES" sz="1800" dirty="0" err="1"/>
              <a:t>key</a:t>
            </a:r>
            <a:r>
              <a:rPr lang="es-ES" sz="1800" dirty="0"/>
              <a:t> creada por el programador, sólo lo hace si trabajamos con objetos tipo </a:t>
            </a:r>
            <a:r>
              <a:rPr lang="es-ES" sz="1800" dirty="0" err="1"/>
              <a:t>String</a:t>
            </a:r>
            <a:r>
              <a:rPr lang="es-ES" sz="1800" dirty="0"/>
              <a:t>, </a:t>
            </a:r>
            <a:r>
              <a:rPr lang="es-ES" sz="1800" dirty="0" err="1"/>
              <a:t>Integer</a:t>
            </a:r>
            <a:r>
              <a:rPr lang="es-ES" sz="1800" dirty="0"/>
              <a:t>, </a:t>
            </a:r>
            <a:r>
              <a:rPr lang="es-ES" sz="1800" dirty="0" err="1"/>
              <a:t>etc</a:t>
            </a:r>
            <a:endParaRPr lang="es-AR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EA94FF-612A-150B-65D7-392823F1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454073"/>
            <a:ext cx="1461910" cy="14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258711" y="1162757"/>
            <a:ext cx="6626577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Como resumen y punto de partida para trabajar con colecciones, les ofrecemos un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2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2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Diagrama de decisiones para el uso de colecciones:</a:t>
            </a:r>
            <a:endParaRPr sz="40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73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3BBB82-A738-699D-9832-276E121A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" y="0"/>
            <a:ext cx="90649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92545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1761593"/>
            <a:ext cx="79005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>
                <a:solidFill>
                  <a:schemeClr val="bg1"/>
                </a:solidFill>
              </a:rPr>
              <a:t>Interfaz </a:t>
            </a:r>
            <a:r>
              <a:rPr lang="es-AR" sz="1600" dirty="0" err="1">
                <a:solidFill>
                  <a:schemeClr val="bg1"/>
                </a:solidFill>
              </a:rPr>
              <a:t>Map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HashMap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>
                <a:solidFill>
                  <a:schemeClr val="bg1"/>
                </a:solidFill>
              </a:rPr>
              <a:t>Principio de </a:t>
            </a:r>
            <a:r>
              <a:rPr lang="es-AR" sz="1600" dirty="0" err="1">
                <a:solidFill>
                  <a:schemeClr val="bg1"/>
                </a:solidFill>
              </a:rPr>
              <a:t>Hashing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equals</a:t>
            </a:r>
            <a:r>
              <a:rPr lang="es-AR" sz="1600" dirty="0">
                <a:solidFill>
                  <a:schemeClr val="bg1"/>
                </a:solidFill>
              </a:rPr>
              <a:t>() &amp; </a:t>
            </a:r>
            <a:r>
              <a:rPr lang="es-AR" sz="1600" dirty="0" err="1">
                <a:solidFill>
                  <a:schemeClr val="bg1"/>
                </a:solidFill>
              </a:rPr>
              <a:t>hashCode</a:t>
            </a:r>
            <a:r>
              <a:rPr lang="es-AR" sz="1600" dirty="0">
                <a:solidFill>
                  <a:schemeClr val="bg1"/>
                </a:solidFill>
              </a:rPr>
              <a:t>().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HashMap</a:t>
            </a:r>
            <a:r>
              <a:rPr lang="es-AR" sz="1600" dirty="0">
                <a:solidFill>
                  <a:schemeClr val="bg1"/>
                </a:solidFill>
              </a:rPr>
              <a:t> vs. </a:t>
            </a:r>
            <a:r>
              <a:rPr lang="es-AR" sz="1600" dirty="0" err="1">
                <a:solidFill>
                  <a:schemeClr val="bg1"/>
                </a:solidFill>
              </a:rPr>
              <a:t>Hashtable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LinkedHashMap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TreeMap</a:t>
            </a:r>
            <a:r>
              <a:rPr lang="es-AR" sz="1600" dirty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44577" y="213778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44576" y="938847"/>
            <a:ext cx="8315602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Nos permite representar una estructura de datos para </a:t>
            </a:r>
            <a:r>
              <a:rPr lang="es-ES" sz="2000" b="1" dirty="0">
                <a:solidFill>
                  <a:srgbClr val="FFFF00"/>
                </a:solidFill>
              </a:rPr>
              <a:t>almacenar pares “clave-valor”.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Implementa la estructura de </a:t>
            </a:r>
            <a:r>
              <a:rPr lang="es-ES" sz="2000" b="1" dirty="0">
                <a:solidFill>
                  <a:srgbClr val="FFFF00"/>
                </a:solidFill>
              </a:rPr>
              <a:t>árbol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Para una clave sólo tenemos un valor.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 La clave funciona como un identificador único y no se admiten claves duplicadas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33287" y="326667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 Operaciones</a:t>
            </a:r>
            <a:endParaRPr sz="2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308A2F-D996-9A0D-2298-ADB32420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85" y="1459456"/>
            <a:ext cx="5285629" cy="28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44577" y="213778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 Clases</a:t>
            </a:r>
            <a:endParaRPr sz="2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44576" y="938847"/>
            <a:ext cx="83156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-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2EA945-57CE-6D8E-AEBF-A05726B4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68" y="1029158"/>
            <a:ext cx="7004817" cy="39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320400" y="244906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20400" y="961425"/>
            <a:ext cx="86853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Un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una colección de objetos, como los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pero estos </a:t>
            </a:r>
            <a:r>
              <a:rPr lang="es-419" sz="1600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no tienen orden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Cada objeto se identifica mediante algún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identificador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conviene que sea inmutable (final), de modo que no cambie en tiempo de ejecución.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El nombre Hash hace referencia a una técnica de organización de archivos llamada </a:t>
            </a:r>
            <a:r>
              <a:rPr lang="es-419" sz="1600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hashing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“dispersión” en el cual se almacenan registros en una dirección del archivo que es generada por una función que se aplica a la clave del mismo.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Los elementos que se insertan en un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 tendrán un orden específico.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Permite una clave </a:t>
            </a: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1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309111" y="120379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Estructura: </a:t>
            </a:r>
            <a:endParaRPr sz="2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AAE0C7-C88D-6960-6595-95B752D6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02" y="735902"/>
            <a:ext cx="6746067" cy="42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309111" y="120379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– Principio de </a:t>
            </a:r>
            <a:r>
              <a:rPr lang="es-419" sz="28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Hashing</a:t>
            </a:r>
            <a:r>
              <a:rPr lang="es-419" sz="2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F5F8F4-BCEC-73BE-C543-39585D48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60" y="834768"/>
            <a:ext cx="6152322" cy="41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771955" y="1316187"/>
            <a:ext cx="1598711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8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Principio de </a:t>
            </a:r>
            <a:r>
              <a:rPr lang="es-419" sz="24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Hashing</a:t>
            </a: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4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F5F8F4-BCEC-73BE-C543-39585D48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27" y="83337"/>
            <a:ext cx="5539413" cy="3393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8E5BF5-C510-401E-A40C-A08A0E62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927" y="3476978"/>
            <a:ext cx="5539413" cy="16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514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642</Words>
  <Application>Microsoft Office PowerPoint</Application>
  <PresentationFormat>Presentación en pantalla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Lato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Carolina Archuby</dc:creator>
  <cp:lastModifiedBy>Carolina Archuby</cp:lastModifiedBy>
  <cp:revision>13</cp:revision>
  <dcterms:modified xsi:type="dcterms:W3CDTF">2024-08-09T09:01:42Z</dcterms:modified>
</cp:coreProperties>
</file>