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77" r:id="rId13"/>
    <p:sldId id="276" r:id="rId14"/>
    <p:sldId id="278" r:id="rId15"/>
    <p:sldId id="266" r:id="rId16"/>
    <p:sldId id="280" r:id="rId17"/>
    <p:sldId id="279" r:id="rId18"/>
    <p:sldId id="281" r:id="rId19"/>
    <p:sldId id="282" r:id="rId20"/>
    <p:sldId id="283" r:id="rId21"/>
    <p:sldId id="267" r:id="rId22"/>
    <p:sldId id="268" r:id="rId23"/>
    <p:sldId id="269" r:id="rId24"/>
    <p:sldId id="270" r:id="rId25"/>
    <p:sldId id="271" r:id="rId26"/>
    <p:sldId id="284" r:id="rId27"/>
    <p:sldId id="285" r:id="rId28"/>
    <p:sldId id="272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0a7793df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0a7793df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a7793d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0a7793d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a7793d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0a7793d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7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a7793d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0a7793d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62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0a7793d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0a7793d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225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2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149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026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0a7793d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0a7793d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323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0a7793df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0a7793df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0a7793df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0a7793df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0a7793df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0a7793df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0a7793df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0a7793df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0a7793d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0a7793d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0a7793d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0a7793d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55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0a7793df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0a7793df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147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0a7793df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0a7793df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a7793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0a7793d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0a7793d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0a7793d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a7793d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0a7793d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a7793d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0a7793d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07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0a7793d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0a7793d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a7793df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0a7793df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a7793df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0a7793df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890500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13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errores / Excepciones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554450" y="252925"/>
            <a:ext cx="657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Excepciones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unchecked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(no comprobadas)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65289" y="1112534"/>
            <a:ext cx="8613422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Representan </a:t>
            </a:r>
            <a:r>
              <a:rPr lang="es-419" sz="20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errores de programación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Por ejemplo: intentar leer de un array de N elementos un elemento que se encuentra en una posición mayor que 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[]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numerosPrimos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{1, 3, 5, 7, 9, 11, 13, 17, 19, 23};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numerosPrimos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[10]);                              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ArrayIndexOutOfBoundsException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Otro error puede ser el de dividir algún número por 0, esto nos arrojaría un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ArithmeticException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120027" y="3312100"/>
            <a:ext cx="11523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513325" y="468950"/>
            <a:ext cx="707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Mecanismo del manejo de excepciones en Java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7575" y="1371150"/>
            <a:ext cx="8003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try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es un bloque para detectar excepciones,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catch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es un manejador para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capturar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excepciones de los bloques try,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200000"/>
              </a:lnSpc>
            </a:pPr>
            <a:r>
              <a:rPr lang="es-419" sz="1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throw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es una expresión para levantar 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raise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excepciones.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programa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lanza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ES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throw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una excepción en el momento que detecta el error.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200000"/>
              </a:lnSpc>
            </a:pPr>
            <a:r>
              <a:rPr lang="es-419" sz="1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throws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indica las excepciones que puede elevar un método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finally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• es un bloque opcional situado después de los catch de un try.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434303" y="98478"/>
            <a:ext cx="70776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Lanzamiento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7575" y="772839"/>
            <a:ext cx="80034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Las excepciones se lanzan utilizando la palabra reservada </a:t>
            </a:r>
            <a:r>
              <a:rPr lang="es-ES" sz="1600" b="1" u="sng" dirty="0" err="1">
                <a:solidFill>
                  <a:srgbClr val="FFC000"/>
                </a:solidFill>
              </a:rPr>
              <a:t>throw</a:t>
            </a:r>
            <a:r>
              <a:rPr lang="es-ES" sz="1600" dirty="0">
                <a:solidFill>
                  <a:schemeClr val="bg1"/>
                </a:solidFill>
              </a:rPr>
              <a:t>: </a:t>
            </a:r>
            <a:r>
              <a:rPr lang="es-ES" sz="1600" dirty="0" err="1">
                <a:solidFill>
                  <a:schemeClr val="bg1"/>
                </a:solidFill>
              </a:rPr>
              <a:t>throw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AException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</a:t>
            </a:r>
            <a:r>
              <a:rPr lang="es-ES" sz="1600" dirty="0" err="1">
                <a:solidFill>
                  <a:schemeClr val="bg1"/>
                </a:solidFill>
              </a:rPr>
              <a:t>AException</a:t>
            </a:r>
            <a:r>
              <a:rPr lang="es-ES" sz="1600" dirty="0">
                <a:solidFill>
                  <a:schemeClr val="bg1"/>
                </a:solidFill>
              </a:rPr>
              <a:t> debe ser un objeto </a:t>
            </a:r>
            <a:r>
              <a:rPr lang="es-ES" sz="1600" dirty="0" err="1">
                <a:solidFill>
                  <a:schemeClr val="bg1"/>
                </a:solidFill>
              </a:rPr>
              <a:t>Throwable</a:t>
            </a:r>
            <a:r>
              <a:rPr lang="es-ES" sz="16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Si se lanza la excepción, no se regresa al flujo normal del programa.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</a:rPr>
              <a:t>- Las excepciones son objetos, por lo tanto se debe crear una instancia antes de lanzarse.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                        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                            Ejemplo: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0F185F-761B-3F85-D64B-D0125D77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07" y="2935110"/>
            <a:ext cx="6039693" cy="22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307575" y="231884"/>
            <a:ext cx="848646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Transferencia de control</a:t>
            </a:r>
            <a:endParaRPr sz="25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7575" y="880262"/>
            <a:ext cx="4117669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Una vez que se produce una excepción, las acciones que hubiera detrás del punto donde se produjo la excepción no tienen lugar.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Las acciones que sí se ejecutarán serán las contenidas dentro de los bloques catch y </a:t>
            </a:r>
            <a:r>
              <a:rPr lang="es-ES" sz="1600" dirty="0" err="1">
                <a:solidFill>
                  <a:schemeClr val="bg1"/>
                </a:solidFill>
                <a:latin typeface="+mn-lt"/>
              </a:rPr>
              <a:t>finally</a:t>
            </a:r>
            <a:r>
              <a:rPr lang="es-ES" sz="16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+mn-lt"/>
                <a:ea typeface="Lato"/>
                <a:cs typeface="Lato"/>
                <a:sym typeface="Lato"/>
              </a:rPr>
              <a:t>                                    Ejemplo: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52AC67-68C1-7CCB-9927-E654822F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6622"/>
            <a:ext cx="4591691" cy="3946878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F5F73C9-8001-7139-7681-125974A531D7}"/>
              </a:ext>
            </a:extLst>
          </p:cNvPr>
          <p:cNvSpPr/>
          <p:nvPr/>
        </p:nvSpPr>
        <p:spPr>
          <a:xfrm>
            <a:off x="3444498" y="4546911"/>
            <a:ext cx="1106311" cy="271883"/>
          </a:xfrm>
          <a:prstGeom prst="rightArrow">
            <a:avLst/>
          </a:prstGeom>
          <a:solidFill>
            <a:srgbClr val="FFC000"/>
          </a:solidFill>
          <a:ln>
            <a:solidFill>
              <a:srgbClr val="F586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97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307575" y="231884"/>
            <a:ext cx="848646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Transferencia de control</a:t>
            </a:r>
            <a:endParaRPr sz="25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07575" y="880262"/>
            <a:ext cx="8486469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Las sentencias dentro de la cláusula try se ejecutan hasta que se lance una excepción o hasta que finalice con éxito.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Si se lanza una excepción, se examinan sucesivamente las sentencias de la cláusula catch.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La cláusula </a:t>
            </a:r>
            <a:r>
              <a:rPr lang="es-ES" sz="1600" dirty="0" err="1">
                <a:solidFill>
                  <a:schemeClr val="bg1"/>
                </a:solidFill>
                <a:latin typeface="+mn-lt"/>
              </a:rPr>
              <a:t>finally</a:t>
            </a:r>
            <a:r>
              <a:rPr lang="es-ES" sz="1600" dirty="0">
                <a:solidFill>
                  <a:schemeClr val="bg1"/>
                </a:solidFill>
                <a:latin typeface="+mn-lt"/>
              </a:rPr>
              <a:t> de una sentencia proporciona un mecanismo para ejecutar una sección de código, se lance o no una excepción.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+mn-lt"/>
              </a:rPr>
              <a:t>- Generalmente la cláusula </a:t>
            </a:r>
            <a:r>
              <a:rPr lang="es-ES" sz="1600" dirty="0" err="1">
                <a:solidFill>
                  <a:schemeClr val="bg1"/>
                </a:solidFill>
                <a:latin typeface="+mn-lt"/>
              </a:rPr>
              <a:t>finally</a:t>
            </a:r>
            <a:r>
              <a:rPr lang="es-ES" sz="1600" dirty="0">
                <a:solidFill>
                  <a:schemeClr val="bg1"/>
                </a:solidFill>
                <a:latin typeface="+mn-lt"/>
              </a:rPr>
              <a:t> se utiliza para limpiar el estado interno o para liberar recursos, como archivos abiertos o cerrar conexiones a bases de datos. </a:t>
            </a:r>
            <a:r>
              <a:rPr lang="es-419" sz="1600" dirty="0">
                <a:solidFill>
                  <a:schemeClr val="bg1"/>
                </a:solidFill>
                <a:latin typeface="+mn-lt"/>
                <a:ea typeface="Lato"/>
                <a:cs typeface="Lato"/>
                <a:sym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60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66450" y="1114575"/>
            <a:ext cx="8867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Si al ocurrir un </a:t>
            </a:r>
            <a:r>
              <a:rPr lang="es-419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está activo una porción de código denominado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manejador de excepción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entonces el flujo de control se transfiere al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manejador</a:t>
            </a:r>
            <a:r>
              <a:rPr lang="es-419" sz="16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Si no existe un manejador para la excepción, ésta se </a:t>
            </a:r>
            <a:r>
              <a:rPr lang="es-419" sz="16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propaga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 método que invoca.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Si en éste tampoco se capta, la excepción se propaga al que a su vez le llamó.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Si llega al método por el que empieza la ejecución, es decir, </a:t>
            </a: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tampoco es captada, la ejecución termina.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95;p22">
            <a:extLst>
              <a:ext uri="{FF2B5EF4-FFF2-40B4-BE49-F238E27FC236}">
                <a16:creationId xmlns:a16="http://schemas.microsoft.com/office/drawing/2014/main" id="{D88AF66A-7F4C-FA03-D0FC-E47067F91AC1}"/>
              </a:ext>
            </a:extLst>
          </p:cNvPr>
          <p:cNvSpPr txBox="1"/>
          <p:nvPr/>
        </p:nvSpPr>
        <p:spPr>
          <a:xfrm>
            <a:off x="328765" y="322195"/>
            <a:ext cx="848646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Transferencia de control</a:t>
            </a:r>
            <a:endParaRPr sz="25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76600" y="1250042"/>
            <a:ext cx="8867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  <a:latin typeface="+mn-lt"/>
              </a:rPr>
              <a:t>=&gt; Se utiliza para declarar las excepciones </a:t>
            </a:r>
            <a:r>
              <a:rPr lang="es-ES" sz="1800" dirty="0" err="1">
                <a:solidFill>
                  <a:schemeClr val="bg1"/>
                </a:solidFill>
                <a:latin typeface="+mn-lt"/>
              </a:rPr>
              <a:t>checked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que puede lanzar un método.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  <a:latin typeface="+mn-lt"/>
              </a:rPr>
              <a:t>=&gt;Se pueden declarar varias, separadas por comas.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  <a:latin typeface="+mn-lt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  <a:latin typeface="+mn-lt"/>
              </a:rPr>
              <a:t>=&gt; </a:t>
            </a:r>
            <a:r>
              <a:rPr lang="es-ES" sz="1800" dirty="0" err="1">
                <a:solidFill>
                  <a:schemeClr val="bg1"/>
                </a:solidFill>
                <a:latin typeface="+mn-lt"/>
              </a:rPr>
              <a:t>RuntimeException</a:t>
            </a:r>
            <a:r>
              <a:rPr lang="es-ES" sz="1800" dirty="0">
                <a:solidFill>
                  <a:schemeClr val="bg1"/>
                </a:solidFill>
                <a:latin typeface="+mn-lt"/>
              </a:rPr>
              <a:t> y Error son las únicas excepciones que no hace falta incluir en las cláusulas </a:t>
            </a:r>
            <a:r>
              <a:rPr lang="es-ES" sz="1800" dirty="0" err="1">
                <a:solidFill>
                  <a:schemeClr val="bg1"/>
                </a:solidFill>
                <a:latin typeface="+mn-lt"/>
              </a:rPr>
              <a:t>throws</a:t>
            </a:r>
            <a:r>
              <a:rPr lang="es-419" sz="1800" dirty="0">
                <a:solidFill>
                  <a:schemeClr val="bg1"/>
                </a:solidFill>
                <a:latin typeface="+mn-lt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2" name="Google Shape;195;p22">
            <a:extLst>
              <a:ext uri="{FF2B5EF4-FFF2-40B4-BE49-F238E27FC236}">
                <a16:creationId xmlns:a16="http://schemas.microsoft.com/office/drawing/2014/main" id="{D88AF66A-7F4C-FA03-D0FC-E47067F91AC1}"/>
              </a:ext>
            </a:extLst>
          </p:cNvPr>
          <p:cNvSpPr txBox="1"/>
          <p:nvPr/>
        </p:nvSpPr>
        <p:spPr>
          <a:xfrm>
            <a:off x="328765" y="322195"/>
            <a:ext cx="848646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</a:t>
            </a:r>
            <a:r>
              <a:rPr lang="es-419" sz="25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Throws</a:t>
            </a:r>
            <a:endParaRPr sz="25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211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76600" y="805240"/>
            <a:ext cx="8867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FFFF00"/>
                </a:solidFill>
                <a:latin typeface="+mn-lt"/>
              </a:rPr>
              <a:t>Si se invoca a un método que tiene una excepción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checked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 en su cláusula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throws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, existen tres opciones: </a:t>
            </a:r>
            <a:endParaRPr sz="1800" b="1" dirty="0">
              <a:solidFill>
                <a:srgbClr val="FFFF00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2" name="Google Shape;195;p22">
            <a:extLst>
              <a:ext uri="{FF2B5EF4-FFF2-40B4-BE49-F238E27FC236}">
                <a16:creationId xmlns:a16="http://schemas.microsoft.com/office/drawing/2014/main" id="{D88AF66A-7F4C-FA03-D0FC-E47067F91AC1}"/>
              </a:ext>
            </a:extLst>
          </p:cNvPr>
          <p:cNvSpPr txBox="1"/>
          <p:nvPr/>
        </p:nvSpPr>
        <p:spPr>
          <a:xfrm>
            <a:off x="328764" y="220595"/>
            <a:ext cx="8486469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</a:t>
            </a:r>
            <a:r>
              <a:rPr lang="es-419" sz="25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Throws</a:t>
            </a:r>
            <a:endParaRPr sz="25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34608D-F2FA-A970-A7C1-228066E3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14" y="1820872"/>
            <a:ext cx="711616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76600" y="293240"/>
            <a:ext cx="8867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FFFF00"/>
                </a:solidFill>
                <a:latin typeface="+mn-lt"/>
              </a:rPr>
              <a:t>Si se invoca a un método que tiene una excepción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checked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 en su cláusula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throws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, existen tres opciones: </a:t>
            </a:r>
            <a:endParaRPr sz="1800" b="1" dirty="0">
              <a:solidFill>
                <a:srgbClr val="FFFF00"/>
              </a:solidFill>
              <a:latin typeface="+mn-lt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058A47-7A7D-9864-D276-6C1A268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" y="1308872"/>
            <a:ext cx="820217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76600" y="281951"/>
            <a:ext cx="8867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FFFF00"/>
                </a:solidFill>
                <a:latin typeface="+mn-lt"/>
              </a:rPr>
              <a:t>Si se invoca a un método que tiene una excepción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checked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 en su cláusula </a:t>
            </a:r>
            <a:r>
              <a:rPr lang="es-ES" sz="1800" b="1" dirty="0" err="1">
                <a:solidFill>
                  <a:srgbClr val="FFFF00"/>
                </a:solidFill>
                <a:latin typeface="+mn-lt"/>
              </a:rPr>
              <a:t>throws</a:t>
            </a:r>
            <a:r>
              <a:rPr lang="es-ES" sz="1800" b="1" dirty="0">
                <a:solidFill>
                  <a:srgbClr val="FFFF00"/>
                </a:solidFill>
                <a:latin typeface="+mn-lt"/>
              </a:rPr>
              <a:t>, existen tres opciones: </a:t>
            </a:r>
            <a:endParaRPr sz="1800" b="1" dirty="0">
              <a:solidFill>
                <a:srgbClr val="FFFF00"/>
              </a:solidFill>
              <a:latin typeface="+mn-lt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47EAA3-8110-4859-6CF2-45760142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" y="1417259"/>
            <a:ext cx="818311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73502" y="896214"/>
            <a:ext cx="79005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Concepto de Excepción.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excepciones.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¿Por qué utilizar excepciones?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Excepciones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checked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comprobadas.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Excepciones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unchecked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no comprobadas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Lanzamiento de excepciones.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Transferencia de control.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Cláusula </a:t>
            </a:r>
            <a:r>
              <a:rPr lang="es-ES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throws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Terminología utilizada para trabajar con excepciones.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Creando nuestras propias excepciones.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Malas prácticas vs buenas prácticas.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276600" y="1279373"/>
            <a:ext cx="853863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</a:rPr>
              <a:t>=&gt; No se permite que los métodos redefinidos declaren más excepciones </a:t>
            </a:r>
            <a:r>
              <a:rPr lang="es-ES" sz="1800" dirty="0" err="1">
                <a:solidFill>
                  <a:schemeClr val="bg1"/>
                </a:solidFill>
              </a:rPr>
              <a:t>checked</a:t>
            </a:r>
            <a:r>
              <a:rPr lang="es-ES" sz="1800" dirty="0">
                <a:solidFill>
                  <a:schemeClr val="bg1"/>
                </a:solidFill>
              </a:rPr>
              <a:t> en la cláusula </a:t>
            </a:r>
            <a:r>
              <a:rPr lang="es-ES" sz="1800" dirty="0" err="1">
                <a:solidFill>
                  <a:schemeClr val="bg1"/>
                </a:solidFill>
              </a:rPr>
              <a:t>throws</a:t>
            </a:r>
            <a:r>
              <a:rPr lang="es-ES" sz="1800" dirty="0">
                <a:solidFill>
                  <a:schemeClr val="bg1"/>
                </a:solidFill>
              </a:rPr>
              <a:t> que las que declara el método.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</a:rPr>
              <a:t>=&gt; Se pueden lanzar subtipos de las excepciones declaradas, ya que podrán ser capturadas en el bloque catch correspondiente a su </a:t>
            </a:r>
            <a:r>
              <a:rPr lang="es-ES" sz="1800" dirty="0" err="1">
                <a:solidFill>
                  <a:schemeClr val="bg1"/>
                </a:solidFill>
              </a:rPr>
              <a:t>supertipo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chemeClr val="bg1"/>
                </a:solidFill>
              </a:rPr>
              <a:t>=&gt; Si una declaración de un método se hereda en forma múltiple, la cláusula </a:t>
            </a:r>
            <a:r>
              <a:rPr lang="es-ES" sz="1800" dirty="0" err="1">
                <a:solidFill>
                  <a:schemeClr val="bg1"/>
                </a:solidFill>
              </a:rPr>
              <a:t>throws</a:t>
            </a:r>
            <a:r>
              <a:rPr lang="es-ES" sz="1800" dirty="0">
                <a:solidFill>
                  <a:schemeClr val="bg1"/>
                </a:solidFill>
              </a:rPr>
              <a:t> de ese método</a:t>
            </a:r>
            <a:endParaRPr sz="1800" b="1" dirty="0">
              <a:solidFill>
                <a:schemeClr val="bg1"/>
              </a:solidFill>
              <a:latin typeface="+mn-lt"/>
              <a:ea typeface="Lato"/>
              <a:cs typeface="Lato"/>
              <a:sym typeface="Lato"/>
            </a:endParaRPr>
          </a:p>
        </p:txBody>
      </p:sp>
      <p:sp>
        <p:nvSpPr>
          <p:cNvPr id="2" name="Google Shape;195;p22">
            <a:extLst>
              <a:ext uri="{FF2B5EF4-FFF2-40B4-BE49-F238E27FC236}">
                <a16:creationId xmlns:a16="http://schemas.microsoft.com/office/drawing/2014/main" id="{D88AF66A-7F4C-FA03-D0FC-E47067F91AC1}"/>
              </a:ext>
            </a:extLst>
          </p:cNvPr>
          <p:cNvSpPr txBox="1"/>
          <p:nvPr/>
        </p:nvSpPr>
        <p:spPr>
          <a:xfrm>
            <a:off x="328764" y="254461"/>
            <a:ext cx="848646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excepciones en Java: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Throws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714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338850" y="226602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Creando nuestras propias excepciones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338849" y="964055"/>
            <a:ext cx="8568083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Las clases de excepciones que define Java pueden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ampliarse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las aplicaciones. Se pueden definir nuevas para que las aplicaciones tengan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control específico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errores.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Aquellas que se definan, tienen que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heredar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 la clase base </a:t>
            </a:r>
            <a:r>
              <a:rPr lang="es-419" sz="18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* Ejemplo:        </a:t>
            </a:r>
            <a:r>
              <a:rPr lang="es-419" sz="1600" i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i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i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MiExcepcion</a:t>
            </a: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i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extends</a:t>
            </a: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i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{ </a:t>
            </a:r>
            <a:endParaRPr sz="1600"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                         …</a:t>
            </a:r>
            <a:endParaRPr sz="1600"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i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                          }</a:t>
            </a:r>
            <a:endParaRPr sz="1600"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225"/>
            <a:ext cx="8839200" cy="258104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256150" y="376375"/>
            <a:ext cx="592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Creamos nuestra propia excepción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888688"/>
            <a:ext cx="78295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205750" y="221425"/>
            <a:ext cx="927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Creamos el método que puede llegar a lanzar esa excepción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85850"/>
            <a:ext cx="71628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149100" y="174350"/>
            <a:ext cx="8845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Envolvemos el método que contiene el posible error a manejar en un bloque try/catch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287000" y="294050"/>
            <a:ext cx="59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Malas prácticas al manejar excepciones</a:t>
            </a:r>
            <a:endParaRPr sz="24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69275" y="1224394"/>
            <a:ext cx="59253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Ignorar las excepciones o capturarlas sin hacer nada.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cerrar los recursos.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Capturar excepciones demasiado generales.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Lanzar excepciones no comprobadas.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Usar excepciones para controlar el flujo del programa.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491064" y="1896778"/>
            <a:ext cx="1882500" cy="18015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287000" y="294050"/>
            <a:ext cx="59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Malas prácticas al manejar excepciones</a:t>
            </a:r>
            <a:endParaRPr sz="24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974500" y="848150"/>
            <a:ext cx="1882500" cy="18015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BBFCD4-028A-C43F-6823-2165813C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1" y="1097204"/>
            <a:ext cx="6581422" cy="19140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A5792A-CF8B-97B8-139F-B5B57B591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1" y="3053540"/>
            <a:ext cx="8195733" cy="19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287000" y="294050"/>
            <a:ext cx="59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Malas prácticas al manejar excepciones</a:t>
            </a:r>
            <a:endParaRPr sz="24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6974500" y="1852431"/>
            <a:ext cx="1882500" cy="1801500"/>
          </a:xfrm>
          <a:prstGeom prst="noSmoking">
            <a:avLst>
              <a:gd name="adj" fmla="val 1875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221BD-EC4B-23BA-EC8F-3E187EF0C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0" y="1311269"/>
            <a:ext cx="6333774" cy="13341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988F2F-007F-E101-E16B-277D57A0C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0" y="2753181"/>
            <a:ext cx="6333774" cy="22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287000" y="294050"/>
            <a:ext cx="592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 u="sng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ym typeface="Lato"/>
              </a:rPr>
              <a:t>Buenas prácticas al manejar excepciones</a:t>
            </a:r>
            <a:endParaRPr dirty="0">
              <a:sym typeface="Lato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87000" y="930884"/>
            <a:ext cx="607889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Manejar las excepciones de manera adecuada.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Documentar las excepciones.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Usar excepciones comprobadas.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Lanzar excepciones específicas.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Lanzar excepciones de acuerdo al nivel de abstracción en el que nos encontramos.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Cerrar los recursos adecuadamente.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6448173" y="1827405"/>
            <a:ext cx="1769400" cy="17496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441300" y="129500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Excepciones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83779" y="774100"/>
            <a:ext cx="8544912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Durante la ejecución del programa pueden producirse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errores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situaciones excepcionales.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Las excepciones proporcionan una forma clara de comprobar posibles errores y 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</a:rPr>
              <a:t>convierten las condiciones de error que un método puede señalar en una parte explícita del contrato del método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b="1" dirty="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 Generalmente, ante estos errores, el programa se cierra. El manejo de excepciones es el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mecanismo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previsto por Java para permitir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tratar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estos errores: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recuperarnos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mostrar un mensaje y decidir si continuamos o no.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75644" y="2251427"/>
            <a:ext cx="755304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Ejemplos de errores: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Leer un archivo que no existe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Acceder al valor N de una colección que tiene menos de N elementos.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Enviar o recibir información por red mientras se produce una pérdida de conectividad.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973206" y="0"/>
            <a:ext cx="428083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excepciones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3779"/>
            <a:ext cx="8844844" cy="425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76700" y="80314"/>
            <a:ext cx="335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excepciones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10850" y="1094292"/>
            <a:ext cx="83223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Las excepciones también son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objetos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Todos los tipos de excepción deben extender de la clase </a:t>
            </a:r>
            <a:r>
              <a:rPr lang="es-419" sz="1800" b="1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Throwable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de alguna de sus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subclases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Throwable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nacen </a:t>
            </a:r>
            <a:r>
              <a:rPr lang="es-419" sz="16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dos grandes ramas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8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800" b="1" u="sng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76700" y="80314"/>
            <a:ext cx="335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excepciones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76700" y="665314"/>
            <a:ext cx="83223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 errores de una magnitud tal que una aplicación nunca debería intentar realizar nada con ellos. Por ejemplo: errores de la JVM, desbordamiento de buffer.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2) 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 aquellos errores que normalmente sí solemos gestionar. 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Por convenio, los nuevos tipos de excepción extienden a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BF3424-F479-A445-5C97-D9EC97CF2440}"/>
              </a:ext>
            </a:extLst>
          </p:cNvPr>
          <p:cNvSpPr txBox="1"/>
          <p:nvPr/>
        </p:nvSpPr>
        <p:spPr>
          <a:xfrm>
            <a:off x="1388532" y="3312162"/>
            <a:ext cx="7210467" cy="15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600" b="1" u="sng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De </a:t>
            </a:r>
            <a:r>
              <a:rPr lang="es-AR" sz="1600" b="1" u="sng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Exception</a:t>
            </a:r>
            <a:r>
              <a:rPr lang="es-AR" sz="1600" b="1" u="sng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nacen múltiples ramas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-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ClassNotFoundException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IOException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ParseException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SQLException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→ Excepciones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checked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-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RuntimeException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es la única excepción </a:t>
            </a:r>
            <a:r>
              <a:rPr lang="es-AR" sz="16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unchecked</a:t>
            </a: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E6A5FD-9C47-0562-B137-FF34891713D5}"/>
              </a:ext>
            </a:extLst>
          </p:cNvPr>
          <p:cNvSpPr txBox="1"/>
          <p:nvPr/>
        </p:nvSpPr>
        <p:spPr>
          <a:xfrm>
            <a:off x="1010355" y="3334027"/>
            <a:ext cx="46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=&gt;</a:t>
            </a:r>
            <a:endParaRPr lang="es-AR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400150" y="438100"/>
            <a:ext cx="798749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¿Por qué consideramos las condiciones del error?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00150" y="1367250"/>
            <a:ext cx="8255119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Ante un problema el programa puede: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7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Terminar</a:t>
            </a:r>
            <a:r>
              <a:rPr lang="es-419" sz="17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inmediatamente la ejecución del programa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</a:t>
            </a:r>
            <a:r>
              <a:rPr lang="es-419" sz="17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Ignorar</a:t>
            </a:r>
            <a:r>
              <a:rPr lang="es-419" sz="1700" dirty="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error y continuar.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● Establecer una </a:t>
            </a:r>
            <a:r>
              <a:rPr lang="es-419" sz="17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indicación, señal o retorno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(esperemos) alguien tome y actúe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en consecuencia.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400150" y="263200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¡Cuidado!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930450" y="1771350"/>
            <a:ext cx="7283100" cy="8001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“El 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manejo de errores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usando excepciones </a:t>
            </a:r>
            <a:r>
              <a:rPr lang="es-419" sz="20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no evita errores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sólo permite su detección y su posible reparación.”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671850" y="2855550"/>
            <a:ext cx="1800300" cy="1501800"/>
          </a:xfrm>
          <a:prstGeom prst="mathMultiply">
            <a:avLst>
              <a:gd name="adj1" fmla="val 2352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389850" y="29407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Excepciones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checked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(comprobadas)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89850" y="1414250"/>
            <a:ext cx="8048978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Una excepción de tipo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checked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representa un error del cual técnicamente 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podemos recuperarnos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Son todas las situaciones que son totalmente </a:t>
            </a:r>
            <a:r>
              <a:rPr lang="es-419" sz="20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ajenas al propio código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ejemplo: fallo de una operación de lectura/escritura.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Este tipo de excepciones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deben ser capturadas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relanzadas.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1323</Words>
  <Application>Microsoft Office PowerPoint</Application>
  <PresentationFormat>Presentación en pantalla (16:9)</PresentationFormat>
  <Paragraphs>135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Lato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14</cp:revision>
  <dcterms:modified xsi:type="dcterms:W3CDTF">2024-08-09T13:53:37Z</dcterms:modified>
</cp:coreProperties>
</file>