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0" r:id="rId7"/>
    <p:sldId id="275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80" r:id="rId16"/>
    <p:sldId id="267" r:id="rId17"/>
    <p:sldId id="271" r:id="rId18"/>
    <p:sldId id="278" r:id="rId19"/>
    <p:sldId id="279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Aptos Black" panose="020B0004020202020204" pitchFamily="34" charset="0"/>
      <p:bold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367168c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e367168c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367168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367168c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367168c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e367168c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367168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367168c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e367168c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e367168c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e367168c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e367168c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03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367168c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e367168c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e367168c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e367168c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e367168c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e367168c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987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e367168c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e367168c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89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e367168c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e367168c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e367168c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e367168c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e367168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e367168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e367168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e367168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367168c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367168c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e367168c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e367168c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42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e367168c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e367168c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6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367168c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367168c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e367168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e367168c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777611"/>
            <a:ext cx="52827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0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0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14:</a:t>
            </a:r>
            <a:endParaRPr sz="20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Genericidad</a:t>
            </a:r>
            <a:endParaRPr sz="20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503778" y="186054"/>
            <a:ext cx="387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Genericidad: ¿Para qué?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503778" y="1033325"/>
            <a:ext cx="7951800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razón de la genericidad se basa principalmente en el hecho de que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los algoritmos de resolución de numerosos problemas no dependen del tipo de datos que procesa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algoritmo que implementa una pila de caracteres es esencialmente igual al que es necesario para implementar una pila de enteros o de cualquier otro tipo.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Pascal, C, Cobol, entre otros, requerimos programas diferentes. En C++ y </a:t>
            </a:r>
            <a:r>
              <a:rPr lang="es-419" sz="18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Java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hacer clases genéricas con independencia del tipo.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420725" y="432067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Genericidad - Casos de Uso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570300" y="1333598"/>
            <a:ext cx="80034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 Operaciones aplicables a cualquier dato, independientemente de su tipo.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 Contenedores cuyas operaciones no dependen del tipo de datos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almacenado (colas, pilas, listas).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 Acceso uniforme a contenedores secuenciales (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ficheros, etc.).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 Algoritmos y contenedores aplicables a tipos de datos para los que esté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definida una determinada operación (ordenación).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1875" y="280729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Declaración de una clase genérica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461875" y="912102"/>
            <a:ext cx="7715400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Una clase genérica (parametrizable) es una clase con </a:t>
            </a: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una o más variables de tipo genérico.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sintaxis de la plantilla de clase genérica es: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218" y="2663364"/>
            <a:ext cx="4114800" cy="105727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  <p:sp>
        <p:nvSpPr>
          <p:cNvPr id="197" name="Google Shape;197;p23"/>
          <p:cNvSpPr txBox="1"/>
          <p:nvPr/>
        </p:nvSpPr>
        <p:spPr>
          <a:xfrm>
            <a:off x="426300" y="3720639"/>
            <a:ext cx="8291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Dónde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ClaseGenerica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el nombre de la clase genérica y T, el tipo parametrizado genérico.  T (variable tipo) se limita a clases o tipos de datos predefinidos por el usuario.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549"/>
            <a:ext cx="8839200" cy="37976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</p:pic>
      <p:sp>
        <p:nvSpPr>
          <p:cNvPr id="208" name="Google Shape;208;p25"/>
          <p:cNvSpPr txBox="1"/>
          <p:nvPr/>
        </p:nvSpPr>
        <p:spPr>
          <a:xfrm>
            <a:off x="413702" y="232326"/>
            <a:ext cx="626931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Ejemplo 1 de clase genérica 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742950"/>
            <a:ext cx="5067300" cy="42354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  <p:sp>
        <p:nvSpPr>
          <p:cNvPr id="214" name="Google Shape;214;p26"/>
          <p:cNvSpPr txBox="1"/>
          <p:nvPr/>
        </p:nvSpPr>
        <p:spPr>
          <a:xfrm>
            <a:off x="308850" y="70556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Ejemplo 2 de clase genérica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308850" y="70556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Más ejemplos: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F5BEC6-52CD-D682-60E1-B35A908A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0" y="959745"/>
            <a:ext cx="4181333" cy="9244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2D6DE6-036B-FD37-F36F-CE53920E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50" y="2438400"/>
            <a:ext cx="4610743" cy="24768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77D8A5-FCFD-F503-B3D6-B877DD0F3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20" y="530579"/>
            <a:ext cx="4431634" cy="16222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FC5D269-CDB2-C208-5DBB-1A12358CE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330" y="2765778"/>
            <a:ext cx="3633820" cy="17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865729"/>
            <a:ext cx="8839202" cy="40564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4;p23">
            <a:extLst>
              <a:ext uri="{FF2B5EF4-FFF2-40B4-BE49-F238E27FC236}">
                <a16:creationId xmlns:a16="http://schemas.microsoft.com/office/drawing/2014/main" id="{AD656631-9580-3538-FB7C-528C872D9324}"/>
              </a:ext>
            </a:extLst>
          </p:cNvPr>
          <p:cNvSpPr txBox="1"/>
          <p:nvPr/>
        </p:nvSpPr>
        <p:spPr>
          <a:xfrm>
            <a:off x="428008" y="111395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genéricos: Convención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308249" y="238301"/>
            <a:ext cx="805442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Declaración de tipos genéricos. Restricciones. 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08249" y="963624"/>
            <a:ext cx="8527500" cy="393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ES" sz="1700" dirty="0">
                <a:solidFill>
                  <a:schemeClr val="bg1"/>
                </a:solidFill>
                <a:latin typeface="+mn-lt"/>
              </a:rPr>
              <a:t> Una declaración de tipos genéricos puede tener múltiples tipos parametrizados, separados por comas.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ES" sz="1700" dirty="0">
                <a:solidFill>
                  <a:schemeClr val="bg1"/>
                </a:solidFill>
                <a:latin typeface="+mn-lt"/>
              </a:rPr>
              <a:t> Todas las invocaciones de clases genéricas son expresiones de una clase. Al instanciar una clase genérica no se crea una nueva clase.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ES" sz="1700" dirty="0">
                <a:solidFill>
                  <a:schemeClr val="bg1"/>
                </a:solidFill>
                <a:latin typeface="+mn-lt"/>
              </a:rPr>
              <a:t> No se puede usar el tipo genérico como tipo de un campo estático o en cualquier lugar dentro de un método estático o inicializador estático.  Por ejemplo: no se puede declarar  </a:t>
            </a:r>
            <a:r>
              <a:rPr lang="fr-FR" sz="1600" dirty="0" err="1">
                <a:solidFill>
                  <a:srgbClr val="E06666"/>
                </a:solidFill>
                <a:latin typeface="Lato"/>
                <a:ea typeface="Lato"/>
                <a:cs typeface="Lato"/>
              </a:rPr>
              <a:t>private</a:t>
            </a:r>
            <a:r>
              <a:rPr lang="fr-FR" sz="1600" dirty="0">
                <a:solidFill>
                  <a:srgbClr val="E06666"/>
                </a:solidFill>
                <a:latin typeface="Lato"/>
                <a:ea typeface="Lato"/>
                <a:cs typeface="Lato"/>
              </a:rPr>
              <a:t> </a:t>
            </a:r>
            <a:r>
              <a:rPr lang="fr-FR" sz="1600" dirty="0" err="1">
                <a:solidFill>
                  <a:srgbClr val="E06666"/>
                </a:solidFill>
                <a:latin typeface="Lato"/>
                <a:ea typeface="Lato"/>
                <a:cs typeface="Lato"/>
              </a:rPr>
              <a:t>static</a:t>
            </a:r>
            <a:r>
              <a:rPr lang="fr-FR" sz="1600" dirty="0">
                <a:solidFill>
                  <a:srgbClr val="E06666"/>
                </a:solidFill>
                <a:latin typeface="Lato"/>
                <a:ea typeface="Lato"/>
                <a:cs typeface="Lato"/>
              </a:rPr>
              <a:t> final T MI_CONSTANTE = new T( ).  </a:t>
            </a:r>
            <a:endParaRPr sz="1600" dirty="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380124" y="530675"/>
            <a:ext cx="805442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Declaración de tipos genéricos. Restricciones. 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80124" y="1357879"/>
            <a:ext cx="85275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 se puede instanciar una clase genérica con tipos de datos primitivos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Mapa&lt;</a:t>
            </a:r>
            <a:r>
              <a:rPr lang="es-419" sz="18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String,int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Pila&lt;</a:t>
            </a:r>
            <a:r>
              <a:rPr lang="es-419" sz="18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char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Siempre hay que usar las clases envoltorio como </a:t>
            </a:r>
            <a:r>
              <a:rPr lang="es-419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Integer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 se pueden crear objetos ni arreglos del tipo genérico.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 No se puede declarar 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T dato = new T( )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ni 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T[ ] </a:t>
            </a:r>
            <a:r>
              <a:rPr lang="es-419" sz="18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miArreglo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= new T[10] 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Esto no impide declarar variables o argumentos genéricos.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7972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380124" y="429075"/>
            <a:ext cx="805442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Declaración de tipos genéricos. Restricciones. 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80124" y="1336923"/>
            <a:ext cx="8357476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Dentro de una definición de clases, el tipo genérico puede aparecer en cualquier declaración no estática donde se podría utilizar cualquier tipo de datos concreto.</a:t>
            </a:r>
            <a:endParaRPr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C47CF4-DE84-0B1C-FE17-45CA3723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531" y="2799922"/>
            <a:ext cx="5399379" cy="20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8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473764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60625" y="1498476"/>
            <a:ext cx="79005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Problemática.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Concepto de Genericidad.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Declaración de tipos genéricos.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Declaración de una clase genérica.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Tipos genéricos - convención.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Ejemplos.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549750" y="366100"/>
            <a:ext cx="331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Métodos genéricos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49750" y="1371436"/>
            <a:ext cx="804450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</a:t>
            </a:r>
            <a:r>
              <a:rPr lang="es-419" sz="1600" b="1" dirty="0">
                <a:solidFill>
                  <a:srgbClr val="FFFF00"/>
                </a:solidFill>
              </a:rPr>
              <a:t>Un método genérico o plantilla </a:t>
            </a:r>
            <a:r>
              <a:rPr lang="es-AR" sz="1600" b="1" dirty="0">
                <a:solidFill>
                  <a:srgbClr val="FFFF00"/>
                </a:solidFill>
              </a:rPr>
              <a:t>e</a:t>
            </a:r>
            <a:r>
              <a:rPr lang="es-419" sz="1600" b="1" dirty="0" err="1">
                <a:solidFill>
                  <a:srgbClr val="FFFF00"/>
                </a:solidFill>
              </a:rPr>
              <a:t>specifica</a:t>
            </a:r>
            <a:r>
              <a:rPr lang="es-419" sz="1600" b="1" dirty="0">
                <a:solidFill>
                  <a:srgbClr val="FFFF00"/>
                </a:solidFill>
              </a:rPr>
              <a:t> un conjunto indeterminado de métodos con el mismo nombre que pueden invocarse con argumentos de diferentes tipos.</a:t>
            </a:r>
            <a:endParaRPr sz="1600" b="1" dirty="0">
              <a:solidFill>
                <a:srgbClr val="FFFF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Un método genérico puede definirse dentro de una clase ordinaria o </a:t>
            </a:r>
            <a:r>
              <a:rPr lang="es-419" sz="1600">
                <a:solidFill>
                  <a:schemeClr val="lt1"/>
                </a:solidFill>
              </a:rPr>
              <a:t>dentro de una clase </a:t>
            </a:r>
            <a:r>
              <a:rPr lang="es-419" sz="1600" dirty="0">
                <a:solidFill>
                  <a:schemeClr val="lt1"/>
                </a:solidFill>
              </a:rPr>
              <a:t>genérica.</a:t>
            </a:r>
            <a:endParaRPr sz="1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044" y="93310"/>
            <a:ext cx="6387664" cy="49415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  <p:sp>
        <p:nvSpPr>
          <p:cNvPr id="2" name="Google Shape;231;p29">
            <a:extLst>
              <a:ext uri="{FF2B5EF4-FFF2-40B4-BE49-F238E27FC236}">
                <a16:creationId xmlns:a16="http://schemas.microsoft.com/office/drawing/2014/main" id="{315F4726-35F5-CD7E-9D20-8589A01A188D}"/>
              </a:ext>
            </a:extLst>
          </p:cNvPr>
          <p:cNvSpPr txBox="1"/>
          <p:nvPr/>
        </p:nvSpPr>
        <p:spPr>
          <a:xfrm>
            <a:off x="391852" y="253211"/>
            <a:ext cx="173045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Un ejemplo a modo de conclusión:</a:t>
            </a:r>
            <a:endParaRPr sz="24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78" y="65616"/>
            <a:ext cx="6494372" cy="5012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</p:pic>
      <p:sp>
        <p:nvSpPr>
          <p:cNvPr id="2" name="Google Shape;231;p29">
            <a:extLst>
              <a:ext uri="{FF2B5EF4-FFF2-40B4-BE49-F238E27FC236}">
                <a16:creationId xmlns:a16="http://schemas.microsoft.com/office/drawing/2014/main" id="{5CF7D4C9-53FE-C44A-8FAF-768AE74C209C}"/>
              </a:ext>
            </a:extLst>
          </p:cNvPr>
          <p:cNvSpPr txBox="1"/>
          <p:nvPr/>
        </p:nvSpPr>
        <p:spPr>
          <a:xfrm>
            <a:off x="380565" y="164719"/>
            <a:ext cx="171916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Y su imple-</a:t>
            </a:r>
            <a:r>
              <a:rPr lang="es-419" sz="24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mentación</a:t>
            </a:r>
            <a:r>
              <a:rPr lang="es-419" sz="24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en el </a:t>
            </a:r>
            <a:r>
              <a:rPr lang="es-419" sz="24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r>
              <a:rPr lang="es-419" sz="24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4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9CD1FFF4-56E0-A933-50E1-B478A7025BB8}"/>
              </a:ext>
            </a:extLst>
          </p:cNvPr>
          <p:cNvSpPr txBox="1"/>
          <p:nvPr/>
        </p:nvSpPr>
        <p:spPr>
          <a:xfrm>
            <a:off x="463825" y="154424"/>
            <a:ext cx="846568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Analicemos la problemática con un ejemplo…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E8E786-13F1-17F7-19F0-FC0A999E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1" y="912284"/>
            <a:ext cx="4485418" cy="4127500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B44C6D-2268-9A05-58A8-0F6621B3E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066" y="912283"/>
            <a:ext cx="4232563" cy="41275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FCE669A-2AD3-E4B8-CEA0-A1FEF3E6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5516">
            <a:off x="7054706" y="2184442"/>
            <a:ext cx="1952978" cy="295905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3A4F1D3-E947-F83D-9546-3EF80F8EB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55" y="129310"/>
            <a:ext cx="5749911" cy="4884880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18" name="Abrir corchete 17">
            <a:extLst>
              <a:ext uri="{FF2B5EF4-FFF2-40B4-BE49-F238E27FC236}">
                <a16:creationId xmlns:a16="http://schemas.microsoft.com/office/drawing/2014/main" id="{E7AF3CBC-84F3-4A42-F713-161885EE1CB9}"/>
              </a:ext>
            </a:extLst>
          </p:cNvPr>
          <p:cNvSpPr/>
          <p:nvPr/>
        </p:nvSpPr>
        <p:spPr>
          <a:xfrm>
            <a:off x="1490133" y="2810933"/>
            <a:ext cx="203200" cy="508000"/>
          </a:xfrm>
          <a:prstGeom prst="lef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Abrir corchete 18">
            <a:extLst>
              <a:ext uri="{FF2B5EF4-FFF2-40B4-BE49-F238E27FC236}">
                <a16:creationId xmlns:a16="http://schemas.microsoft.com/office/drawing/2014/main" id="{76D6A02E-AB91-F06D-57AE-7951EBFA245F}"/>
              </a:ext>
            </a:extLst>
          </p:cNvPr>
          <p:cNvSpPr/>
          <p:nvPr/>
        </p:nvSpPr>
        <p:spPr>
          <a:xfrm>
            <a:off x="1456266" y="1670756"/>
            <a:ext cx="203200" cy="333022"/>
          </a:xfrm>
          <a:prstGeom prst="lef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Abrir corchete 20">
            <a:extLst>
              <a:ext uri="{FF2B5EF4-FFF2-40B4-BE49-F238E27FC236}">
                <a16:creationId xmlns:a16="http://schemas.microsoft.com/office/drawing/2014/main" id="{39B7E9E7-93A6-7230-ED16-D11DAF8C1304}"/>
              </a:ext>
            </a:extLst>
          </p:cNvPr>
          <p:cNvSpPr/>
          <p:nvPr/>
        </p:nvSpPr>
        <p:spPr>
          <a:xfrm>
            <a:off x="1456266" y="3618087"/>
            <a:ext cx="203200" cy="762001"/>
          </a:xfrm>
          <a:prstGeom prst="leftBracket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15692FE-BC03-31F5-5005-E8E1582A27D8}"/>
              </a:ext>
            </a:extLst>
          </p:cNvPr>
          <p:cNvSpPr txBox="1"/>
          <p:nvPr/>
        </p:nvSpPr>
        <p:spPr>
          <a:xfrm>
            <a:off x="711199" y="1478844"/>
            <a:ext cx="75522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solidFill>
                  <a:schemeClr val="bg1"/>
                </a:solidFill>
              </a:rPr>
              <a:t>=&gt;  </a:t>
            </a:r>
            <a:r>
              <a:rPr lang="es-ES" sz="1800" b="1" dirty="0">
                <a:solidFill>
                  <a:srgbClr val="FFFF00"/>
                </a:solidFill>
              </a:rPr>
              <a:t>El uso de </a:t>
            </a:r>
            <a:r>
              <a:rPr lang="es-ES" sz="1800" b="1" dirty="0" err="1">
                <a:solidFill>
                  <a:srgbClr val="FFFF00"/>
                </a:solidFill>
              </a:rPr>
              <a:t>Object</a:t>
            </a:r>
            <a:r>
              <a:rPr lang="es-ES" sz="1800" b="1" dirty="0">
                <a:solidFill>
                  <a:srgbClr val="FFFF00"/>
                </a:solidFill>
              </a:rPr>
              <a:t> </a:t>
            </a:r>
            <a:r>
              <a:rPr lang="es-ES" sz="1800" dirty="0">
                <a:solidFill>
                  <a:schemeClr val="bg1"/>
                </a:solidFill>
              </a:rPr>
              <a:t>como una referencia genérica </a:t>
            </a:r>
            <a:r>
              <a:rPr lang="es-ES" sz="1800" b="1" dirty="0">
                <a:solidFill>
                  <a:srgbClr val="FFFF00"/>
                </a:solidFill>
              </a:rPr>
              <a:t>es potencialmente </a:t>
            </a:r>
            <a:r>
              <a:rPr lang="es-ES" sz="1800" b="1" u="sng" dirty="0">
                <a:solidFill>
                  <a:srgbClr val="FFC000"/>
                </a:solidFill>
              </a:rPr>
              <a:t>inseguro</a:t>
            </a:r>
            <a:r>
              <a:rPr lang="es-ES" sz="1800" b="1" dirty="0">
                <a:solidFill>
                  <a:srgbClr val="FFFF00"/>
                </a:solidFill>
              </a:rPr>
              <a:t> y no se puede hacer nada para que el programador no cometa un error.</a:t>
            </a:r>
          </a:p>
          <a:p>
            <a:pPr algn="just"/>
            <a:endParaRPr lang="es-ES" sz="1800" dirty="0">
              <a:solidFill>
                <a:schemeClr val="bg1"/>
              </a:solidFill>
            </a:endParaRPr>
          </a:p>
          <a:p>
            <a:pPr algn="just"/>
            <a:r>
              <a:rPr lang="es-ES" sz="1800" dirty="0">
                <a:solidFill>
                  <a:schemeClr val="bg1"/>
                </a:solidFill>
              </a:rPr>
              <a:t>=&gt;  El error es descubierto en tiempo de ejecución, al momento de realizar el casteo cuando se lanza una excepción del tipo </a:t>
            </a:r>
            <a:r>
              <a:rPr lang="es-ES" sz="1800" dirty="0" err="1">
                <a:solidFill>
                  <a:schemeClr val="bg1"/>
                </a:solidFill>
              </a:rPr>
              <a:t>ClassCastException</a:t>
            </a:r>
            <a:r>
              <a:rPr lang="es-ES" sz="1800" dirty="0">
                <a:solidFill>
                  <a:schemeClr val="bg1"/>
                </a:solidFill>
              </a:rPr>
              <a:t>. 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E2CD8B81-C77F-AE5C-6B6E-F522F51D778E}"/>
              </a:ext>
            </a:extLst>
          </p:cNvPr>
          <p:cNvSpPr txBox="1"/>
          <p:nvPr/>
        </p:nvSpPr>
        <p:spPr>
          <a:xfrm>
            <a:off x="678314" y="470513"/>
            <a:ext cx="846568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Conclusión: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184149" y="129475"/>
            <a:ext cx="8264525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600" b="1">
                <a:solidFill>
                  <a:srgbClr val="E69138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s-419" dirty="0">
                <a:sym typeface="Lato"/>
              </a:rPr>
              <a:t>Posible solución al ejemplo anterior:</a:t>
            </a:r>
            <a:endParaRPr dirty="0"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48F19D-9780-9DAB-123E-8EFF3706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28" y="982762"/>
            <a:ext cx="6761765" cy="3939194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6179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157515" y="0"/>
            <a:ext cx="8264525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600" b="1">
                <a:solidFill>
                  <a:srgbClr val="E69138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s-419" dirty="0">
                <a:sym typeface="Lato"/>
              </a:rPr>
              <a:t>La mejor solución al ejemplo anterior… </a:t>
            </a:r>
          </a:p>
          <a:p>
            <a:r>
              <a:rPr lang="es-419" dirty="0">
                <a:sym typeface="Lato"/>
              </a:rPr>
              <a:t>el uso de </a:t>
            </a:r>
            <a:r>
              <a:rPr lang="es-419" u="sng" dirty="0">
                <a:sym typeface="Lato"/>
              </a:rPr>
              <a:t>GENERICIDAD</a:t>
            </a:r>
            <a:r>
              <a:rPr lang="es-419" dirty="0">
                <a:sym typeface="Lato"/>
              </a:rPr>
              <a:t>:</a:t>
            </a:r>
            <a:endParaRPr dirty="0"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9CB464-D8C1-9510-A9E2-E0CED888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2" y="1180515"/>
            <a:ext cx="5847644" cy="3748496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5" name="Abrir corchete 4">
            <a:extLst>
              <a:ext uri="{FF2B5EF4-FFF2-40B4-BE49-F238E27FC236}">
                <a16:creationId xmlns:a16="http://schemas.microsoft.com/office/drawing/2014/main" id="{622ACE81-EA03-A014-D168-C79BC8AA64C4}"/>
              </a:ext>
            </a:extLst>
          </p:cNvPr>
          <p:cNvSpPr/>
          <p:nvPr/>
        </p:nvSpPr>
        <p:spPr>
          <a:xfrm>
            <a:off x="1535288" y="3200984"/>
            <a:ext cx="158045" cy="1179105"/>
          </a:xfrm>
          <a:prstGeom prst="leftBracket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C9C3BA-C24B-AF60-DBD2-E092C8C23C50}"/>
              </a:ext>
            </a:extLst>
          </p:cNvPr>
          <p:cNvSpPr txBox="1"/>
          <p:nvPr/>
        </p:nvSpPr>
        <p:spPr>
          <a:xfrm rot="5400000">
            <a:off x="3138310" y="1306407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 Black" panose="020F0502020204030204" pitchFamily="3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31781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474133" y="427815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Genericidad: Concepto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462844" y="1222339"/>
            <a:ext cx="81618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término Genericidad se refiere a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una serie de </a:t>
            </a:r>
            <a:r>
              <a:rPr lang="es-419" sz="1800" b="1" u="sng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técnicas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que permiten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 Escribir algoritmos o definir </a:t>
            </a:r>
            <a:r>
              <a:rPr lang="es-419" sz="1600" b="1" u="sng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contenedores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 forma que puedan aplicarse a un amplio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    rango de tipos de datos.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 Haciendo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abstracción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 tipo de datos que contienen o al que son aplicados.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Parametrizando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tipo o tipos de datos que intervienen.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390300" y="194191"/>
            <a:ext cx="8363400" cy="47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La genericidad es una construcción importante en un lenguaje de programación orientada a objetos, que si bien no es exclusiva de este tipo de lenguajes, es en ellos en los que ha adquirido verdadera importancia y uso.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La genericidad es una propiedad que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permite definir una clase o un método sin especificar el tipo de datos o parámetros de uno o más de sus miembros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De esta forma se puede cambiar la clase para adaptarla a diferentes usos sin tener que reescribirla.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=&gt;La genericidad es beneficiosa, ya que permite escribir un código más seguro y fácil de leer.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816</Words>
  <Application>Microsoft Office PowerPoint</Application>
  <PresentationFormat>Presentación en pantalla (16:9)</PresentationFormat>
  <Paragraphs>74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Montserrat</vt:lpstr>
      <vt:lpstr>Lato</vt:lpstr>
      <vt:lpstr>Arial</vt:lpstr>
      <vt:lpstr>Aptos Black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18</cp:revision>
  <dcterms:modified xsi:type="dcterms:W3CDTF">2024-08-09T19:02:47Z</dcterms:modified>
</cp:coreProperties>
</file>