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76" r:id="rId9"/>
    <p:sldId id="275" r:id="rId10"/>
    <p:sldId id="262" r:id="rId11"/>
    <p:sldId id="279" r:id="rId12"/>
    <p:sldId id="280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7" r:id="rId21"/>
    <p:sldId id="270" r:id="rId22"/>
    <p:sldId id="271" r:id="rId23"/>
    <p:sldId id="272" r:id="rId24"/>
    <p:sldId id="278" r:id="rId25"/>
    <p:sldId id="273" r:id="rId26"/>
    <p:sldId id="274" r:id="rId27"/>
  </p:sldIdLst>
  <p:sldSz cx="9144000" cy="5143500" type="screen16x9"/>
  <p:notesSz cx="6858000" cy="9144000"/>
  <p:embeddedFontLs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5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cd3272dd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cd3272dd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cd3272dd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cd3272dd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658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cd3272dd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cd3272dd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255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20c8d0cf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20c8d0cf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20c8d0cf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20c8d0cf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20c8d0c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20c8d0c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20c8d0cf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20c8d0cf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3cd3272dd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3cd3272dd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20c8d0cf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20c8d0cf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cd3272dd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3cd3272dd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5699acb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5699acb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cd3272dd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3cd3272dd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656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cd3272dd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cd3272dd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cd3272dd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3cd3272dd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cd3272dd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cd3272dd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cd3272dd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cd3272dd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582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d055fa2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4d055fa2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4d055fa2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4d055fa2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20c8d0c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20c8d0c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202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20c8d0c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20c8d0c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20c8d0cf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20c8d0cf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cd3272d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cd3272d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cd3272dd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cd3272dd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cd3272dd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cd3272dd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542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cd3272dd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cd3272dd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67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eather.visualcrossing.com/VisualCrossingWebServices/rest/services/timeline/Mar%20Del%20Plata?unitGroup=metric&amp;key=CTHL8CX6AF99E6W3KJG9MF9JH&amp;contentType=json" TargetMode="External"/><Relationship Id="rId3" Type="http://schemas.openxmlformats.org/officeDocument/2006/relationships/hyperlink" Target="https://sv443.net/jokeapi/v2/" TargetMode="External"/><Relationship Id="rId7" Type="http://schemas.openxmlformats.org/officeDocument/2006/relationships/hyperlink" Target="https://www.freetogame.com/api-doc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genderize.io/" TargetMode="External"/><Relationship Id="rId5" Type="http://schemas.openxmlformats.org/officeDocument/2006/relationships/hyperlink" Target="https://pokeapi.co/" TargetMode="External"/><Relationship Id="rId4" Type="http://schemas.openxmlformats.org/officeDocument/2006/relationships/hyperlink" Target="https://fakestoreapi.com/" TargetMode="External"/><Relationship Id="rId9" Type="http://schemas.openxmlformats.org/officeDocument/2006/relationships/hyperlink" Target="https://mixedanalytics.com/blog/list-actually-free-open-no-auth-needed-api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413" y="4137675"/>
            <a:ext cx="2301175" cy="749500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135" name="Google Shape;13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300" y="525788"/>
            <a:ext cx="3488425" cy="34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>
            <a:spLocks noGrp="1"/>
          </p:cNvSpPr>
          <p:nvPr>
            <p:ph type="title" idx="4294967295"/>
          </p:nvPr>
        </p:nvSpPr>
        <p:spPr>
          <a:xfrm>
            <a:off x="371200" y="667700"/>
            <a:ext cx="4977900" cy="1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/>
              <a:t>Programación II</a:t>
            </a:r>
            <a:br>
              <a:rPr lang="es-419" sz="3000"/>
            </a:br>
            <a:r>
              <a:rPr lang="es-419" sz="3000"/>
              <a:t>Desarrollo en Java</a:t>
            </a:r>
            <a:endParaRPr sz="3000"/>
          </a:p>
        </p:txBody>
      </p:sp>
      <p:sp>
        <p:nvSpPr>
          <p:cNvPr id="137" name="Google Shape;137;p13"/>
          <p:cNvSpPr txBox="1"/>
          <p:nvPr/>
        </p:nvSpPr>
        <p:spPr>
          <a:xfrm>
            <a:off x="439888" y="2806044"/>
            <a:ext cx="52827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3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N°</a:t>
            </a:r>
            <a:r>
              <a:rPr lang="es-419" sz="23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15</a:t>
            </a:r>
            <a:endParaRPr sz="23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Manejo de archivos JSON</a:t>
            </a:r>
            <a:endParaRPr sz="20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/>
        </p:nvSpPr>
        <p:spPr>
          <a:xfrm>
            <a:off x="354150" y="385983"/>
            <a:ext cx="8435700" cy="4524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 err="1">
                <a:solidFill>
                  <a:srgbClr val="E69138"/>
                </a:solidFill>
              </a:rPr>
              <a:t>JSONArray</a:t>
            </a:r>
            <a:r>
              <a:rPr lang="es-419" sz="2600" dirty="0">
                <a:solidFill>
                  <a:srgbClr val="E69138"/>
                </a:solidFill>
              </a:rPr>
              <a:t> - [ ]</a:t>
            </a:r>
            <a:endParaRPr sz="2600" dirty="0">
              <a:solidFill>
                <a:srgbClr val="E691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2600" dirty="0">
              <a:solidFill>
                <a:srgbClr val="E691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E69138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</a:rPr>
              <a:t>●  Sirve para representar </a:t>
            </a:r>
            <a:r>
              <a:rPr lang="es-419" sz="1600" b="1" u="sng" dirty="0">
                <a:solidFill>
                  <a:srgbClr val="FFFF00"/>
                </a:solidFill>
              </a:rPr>
              <a:t>ARREGLOS</a:t>
            </a:r>
            <a:r>
              <a:rPr lang="es-419" sz="1600" dirty="0">
                <a:solidFill>
                  <a:srgbClr val="E06666"/>
                </a:solidFill>
              </a:rPr>
              <a:t> </a:t>
            </a:r>
            <a:r>
              <a:rPr lang="es-419" sz="1600" dirty="0">
                <a:solidFill>
                  <a:srgbClr val="FFFF00"/>
                </a:solidFill>
              </a:rPr>
              <a:t>de </a:t>
            </a:r>
            <a:r>
              <a:rPr lang="es-419" sz="1600" b="1" dirty="0" err="1">
                <a:solidFill>
                  <a:srgbClr val="FFFF00"/>
                </a:solidFill>
              </a:rPr>
              <a:t>JSONObject</a:t>
            </a:r>
            <a:r>
              <a:rPr lang="es-419" sz="1600" dirty="0">
                <a:solidFill>
                  <a:srgbClr val="FFFF00"/>
                </a:solidFill>
              </a:rPr>
              <a:t> o cualquier tipo de dato</a:t>
            </a:r>
            <a:r>
              <a:rPr lang="es-419" sz="1600" dirty="0">
                <a:solidFill>
                  <a:schemeClr val="lt1"/>
                </a:solidFill>
              </a:rPr>
              <a:t>.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</a:rPr>
              <a:t>●  Los elementos dentro del arreglo se separan por coma (de manera automática)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</a:rPr>
              <a:t>●  Cuenta con un método </a:t>
            </a:r>
            <a:r>
              <a:rPr lang="es-419" sz="1800" b="1" dirty="0">
                <a:solidFill>
                  <a:srgbClr val="E69138"/>
                </a:solidFill>
              </a:rPr>
              <a:t>PUT</a:t>
            </a:r>
            <a:r>
              <a:rPr lang="es-419" sz="1600" dirty="0">
                <a:solidFill>
                  <a:srgbClr val="E69138"/>
                </a:solidFill>
              </a:rPr>
              <a:t> </a:t>
            </a:r>
            <a:r>
              <a:rPr lang="es-419" sz="1600" dirty="0">
                <a:solidFill>
                  <a:schemeClr val="lt1"/>
                </a:solidFill>
              </a:rPr>
              <a:t>para </a:t>
            </a:r>
            <a:r>
              <a:rPr lang="es-419" sz="1600" dirty="0">
                <a:solidFill>
                  <a:srgbClr val="FFFF00"/>
                </a:solidFill>
              </a:rPr>
              <a:t>ingresar elementos </a:t>
            </a:r>
            <a:r>
              <a:rPr lang="es-419" sz="1600" dirty="0">
                <a:solidFill>
                  <a:schemeClr val="lt1"/>
                </a:solidFill>
              </a:rPr>
              <a:t>al arreglo.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</a:rPr>
              <a:t>●  Cuenta con un método </a:t>
            </a:r>
            <a:r>
              <a:rPr lang="es-419" sz="1800" b="1" dirty="0">
                <a:solidFill>
                  <a:srgbClr val="E69138"/>
                </a:solidFill>
              </a:rPr>
              <a:t>GET</a:t>
            </a:r>
            <a:r>
              <a:rPr lang="es-419" sz="1600" dirty="0">
                <a:solidFill>
                  <a:srgbClr val="E69138"/>
                </a:solidFill>
              </a:rPr>
              <a:t> </a:t>
            </a:r>
            <a:r>
              <a:rPr lang="es-419" sz="1600" dirty="0">
                <a:solidFill>
                  <a:schemeClr val="lt1"/>
                </a:solidFill>
              </a:rPr>
              <a:t>para </a:t>
            </a:r>
            <a:r>
              <a:rPr lang="es-419" sz="1600" dirty="0">
                <a:solidFill>
                  <a:srgbClr val="FFFF00"/>
                </a:solidFill>
              </a:rPr>
              <a:t>acceder a un elemento </a:t>
            </a:r>
            <a:r>
              <a:rPr lang="es-419" sz="1600" dirty="0">
                <a:solidFill>
                  <a:schemeClr val="lt1"/>
                </a:solidFill>
              </a:rPr>
              <a:t>en particular.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</a:rPr>
              <a:t>●  Como no se registran con clave-valor, necesitamos un </a:t>
            </a:r>
            <a:r>
              <a:rPr lang="es-419" sz="1600" b="1" u="sng" dirty="0">
                <a:solidFill>
                  <a:srgbClr val="FFFF00"/>
                </a:solidFill>
              </a:rPr>
              <a:t>índice</a:t>
            </a:r>
            <a:r>
              <a:rPr lang="es-419" sz="1600" dirty="0">
                <a:solidFill>
                  <a:schemeClr val="lt1"/>
                </a:solidFill>
              </a:rPr>
              <a:t> para ubicarlo.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</a:rPr>
              <a:t>●  Cuenta con un método </a:t>
            </a:r>
            <a:r>
              <a:rPr lang="es-419" sz="1800" b="1" dirty="0">
                <a:solidFill>
                  <a:srgbClr val="E69138"/>
                </a:solidFill>
              </a:rPr>
              <a:t>LENGTH</a:t>
            </a:r>
            <a:r>
              <a:rPr lang="es-419" sz="1600" dirty="0">
                <a:solidFill>
                  <a:srgbClr val="E69138"/>
                </a:solidFill>
              </a:rPr>
              <a:t> </a:t>
            </a:r>
            <a:r>
              <a:rPr lang="es-419" sz="1600" dirty="0">
                <a:solidFill>
                  <a:schemeClr val="lt1"/>
                </a:solidFill>
              </a:rPr>
              <a:t>para </a:t>
            </a:r>
            <a:r>
              <a:rPr lang="es-419" sz="1600" dirty="0">
                <a:solidFill>
                  <a:srgbClr val="FFFF00"/>
                </a:solidFill>
              </a:rPr>
              <a:t>conocer la longitud </a:t>
            </a:r>
            <a:r>
              <a:rPr lang="es-419" sz="1600" dirty="0">
                <a:solidFill>
                  <a:schemeClr val="lt1"/>
                </a:solidFill>
              </a:rPr>
              <a:t>del mismo.</a:t>
            </a:r>
            <a:endParaRPr sz="1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/>
        </p:nvSpPr>
        <p:spPr>
          <a:xfrm>
            <a:off x="303600" y="129256"/>
            <a:ext cx="4105847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</a:rPr>
              <a:t>Ejemplos de sintaxis de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 err="1">
                <a:solidFill>
                  <a:srgbClr val="E69138"/>
                </a:solidFill>
              </a:rPr>
              <a:t>JSONObject</a:t>
            </a:r>
            <a:r>
              <a:rPr lang="es-419" sz="2600" b="1" u="sng" dirty="0">
                <a:solidFill>
                  <a:srgbClr val="E69138"/>
                </a:solidFill>
              </a:rPr>
              <a:t>:</a:t>
            </a:r>
            <a:endParaRPr sz="1600" dirty="0">
              <a:solidFill>
                <a:schemeClr val="lt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A1BB74-A190-4B24-0F31-B4D18C030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00" y="2190568"/>
            <a:ext cx="4105848" cy="221010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25B4878-5796-9EE5-2E80-B059E8E08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536" y="787485"/>
            <a:ext cx="4105848" cy="4277363"/>
          </a:xfrm>
          <a:prstGeom prst="rect">
            <a:avLst/>
          </a:prstGeom>
        </p:spPr>
      </p:pic>
      <p:sp>
        <p:nvSpPr>
          <p:cNvPr id="6" name="Google Shape;169;p18">
            <a:extLst>
              <a:ext uri="{FF2B5EF4-FFF2-40B4-BE49-F238E27FC236}">
                <a16:creationId xmlns:a16="http://schemas.microsoft.com/office/drawing/2014/main" id="{A44EC297-FCDD-0F4C-A7D2-4440B7FF4995}"/>
              </a:ext>
            </a:extLst>
          </p:cNvPr>
          <p:cNvSpPr txBox="1"/>
          <p:nvPr/>
        </p:nvSpPr>
        <p:spPr>
          <a:xfrm>
            <a:off x="1017349" y="1454237"/>
            <a:ext cx="3286267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rgbClr val="FFFF00"/>
                </a:solidFill>
              </a:rPr>
              <a:t>Un objeto simple:</a:t>
            </a:r>
            <a:endParaRPr sz="2000" dirty="0">
              <a:solidFill>
                <a:srgbClr val="FFFF00"/>
              </a:solidFill>
            </a:endParaRPr>
          </a:p>
        </p:txBody>
      </p:sp>
      <p:sp>
        <p:nvSpPr>
          <p:cNvPr id="7" name="Google Shape;169;p18">
            <a:extLst>
              <a:ext uri="{FF2B5EF4-FFF2-40B4-BE49-F238E27FC236}">
                <a16:creationId xmlns:a16="http://schemas.microsoft.com/office/drawing/2014/main" id="{D980F7E1-1BA7-D6B5-948B-1392E0FC9495}"/>
              </a:ext>
            </a:extLst>
          </p:cNvPr>
          <p:cNvSpPr txBox="1"/>
          <p:nvPr/>
        </p:nvSpPr>
        <p:spPr>
          <a:xfrm>
            <a:off x="4951536" y="-40022"/>
            <a:ext cx="4105847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rgbClr val="FFFF00"/>
                </a:solidFill>
              </a:rPr>
              <a:t>Un objeto que contiene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rgbClr val="FFFF00"/>
                </a:solidFill>
              </a:rPr>
              <a:t>otro </a:t>
            </a:r>
            <a:r>
              <a:rPr lang="es-419" sz="1600" u="sng" dirty="0">
                <a:solidFill>
                  <a:srgbClr val="FFFF00"/>
                </a:solidFill>
              </a:rPr>
              <a:t>objeto</a:t>
            </a:r>
            <a:r>
              <a:rPr lang="es-419" sz="1600" dirty="0">
                <a:solidFill>
                  <a:srgbClr val="FFFF00"/>
                </a:solidFill>
              </a:rPr>
              <a:t> y que contiene también un </a:t>
            </a:r>
            <a:r>
              <a:rPr lang="es-419" sz="1600" u="sng" dirty="0">
                <a:solidFill>
                  <a:srgbClr val="FFFF00"/>
                </a:solidFill>
              </a:rPr>
              <a:t>arreglo</a:t>
            </a:r>
            <a:r>
              <a:rPr lang="es-419" sz="1600" dirty="0">
                <a:solidFill>
                  <a:srgbClr val="FFFF00"/>
                </a:solidFill>
              </a:rPr>
              <a:t> de objetos:</a:t>
            </a:r>
            <a:endParaRPr sz="1600" dirty="0">
              <a:solidFill>
                <a:srgbClr val="FFFF00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80DDEE3-1019-090E-0C40-009870553893}"/>
              </a:ext>
            </a:extLst>
          </p:cNvPr>
          <p:cNvCxnSpPr>
            <a:cxnSpLocks/>
          </p:cNvCxnSpPr>
          <p:nvPr/>
        </p:nvCxnSpPr>
        <p:spPr>
          <a:xfrm>
            <a:off x="5858933" y="540498"/>
            <a:ext cx="0" cy="28123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6E89215-B371-0107-3E34-87305F2A4F96}"/>
              </a:ext>
            </a:extLst>
          </p:cNvPr>
          <p:cNvCxnSpPr>
            <a:cxnSpLocks/>
          </p:cNvCxnSpPr>
          <p:nvPr/>
        </p:nvCxnSpPr>
        <p:spPr>
          <a:xfrm>
            <a:off x="6434666" y="787485"/>
            <a:ext cx="0" cy="1470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75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/>
        </p:nvSpPr>
        <p:spPr>
          <a:xfrm>
            <a:off x="687422" y="1629816"/>
            <a:ext cx="2067067" cy="19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</a:rPr>
              <a:t>Ejemplo de sintaxis de </a:t>
            </a:r>
            <a:r>
              <a:rPr lang="es-419" sz="2600" b="1" u="sng" dirty="0" err="1">
                <a:solidFill>
                  <a:srgbClr val="E69138"/>
                </a:solidFill>
              </a:rPr>
              <a:t>JSONArray</a:t>
            </a:r>
            <a:r>
              <a:rPr lang="es-419" sz="2600" b="1" u="sng" dirty="0">
                <a:solidFill>
                  <a:srgbClr val="E69138"/>
                </a:solidFill>
              </a:rPr>
              <a:t>:</a:t>
            </a:r>
            <a:endParaRPr sz="1600" dirty="0">
              <a:solidFill>
                <a:schemeClr val="lt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76F493-403D-DCBE-BC59-5DCE70D11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156" y="99709"/>
            <a:ext cx="4663049" cy="498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1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/>
        </p:nvSpPr>
        <p:spPr>
          <a:xfrm>
            <a:off x="2342410" y="1771350"/>
            <a:ext cx="4848611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Y un ejemplo completo:</a:t>
            </a:r>
            <a:endParaRPr sz="40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275"/>
            <a:ext cx="9143998" cy="4950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/>
        </p:nvSpPr>
        <p:spPr>
          <a:xfrm>
            <a:off x="651814" y="1706616"/>
            <a:ext cx="2283297" cy="178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Escritura de datos en archivos JSON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2012550" y="442775"/>
            <a:ext cx="1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067" y="59838"/>
            <a:ext cx="5621865" cy="502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/>
        </p:nvSpPr>
        <p:spPr>
          <a:xfrm>
            <a:off x="232975" y="327950"/>
            <a:ext cx="6613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Creación de archivos JSON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24" y="1333499"/>
            <a:ext cx="8743431" cy="2696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63" y="1495344"/>
            <a:ext cx="8344703" cy="348305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/>
          <p:nvPr/>
        </p:nvSpPr>
        <p:spPr>
          <a:xfrm>
            <a:off x="315463" y="345275"/>
            <a:ext cx="85131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Crearemos un método estático en una clase para poder reutilizar el grabado de información .</a:t>
            </a:r>
            <a:endParaRPr sz="24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/>
        </p:nvSpPr>
        <p:spPr>
          <a:xfrm>
            <a:off x="242588" y="0"/>
            <a:ext cx="66132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Lectura de archivos JSON en Java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88" y="1199179"/>
            <a:ext cx="8658825" cy="3440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578" y="76200"/>
            <a:ext cx="7518399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65467A5-7D73-CAE0-BBA9-E3B14713DFD9}"/>
              </a:ext>
            </a:extLst>
          </p:cNvPr>
          <p:cNvSpPr txBox="1"/>
          <p:nvPr/>
        </p:nvSpPr>
        <p:spPr>
          <a:xfrm>
            <a:off x="321732" y="1315707"/>
            <a:ext cx="136031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2400" b="1">
                <a:solidFill>
                  <a:srgbClr val="E69138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s-419" u="sng" dirty="0">
                <a:sym typeface="Lato"/>
              </a:rPr>
              <a:t>Lectura</a:t>
            </a:r>
            <a:endParaRPr lang="es-AR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/>
        </p:nvSpPr>
        <p:spPr>
          <a:xfrm>
            <a:off x="260625" y="465394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TEMAS A DESARROLLAR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139636" y="1411639"/>
            <a:ext cx="79005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¿Qué es JSON?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Características y ventajas de usar JSON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Sintaxis de JSON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Escritura de datos en archivos JSON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Creación de archivos JSON en Java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Lectura de archivos JSON en Java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Extracción de datos de archivos JSON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¿Qué es una API?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Consumir una API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254DDE9-19C4-E241-BEAD-1947A70970FB}"/>
              </a:ext>
            </a:extLst>
          </p:cNvPr>
          <p:cNvSpPr txBox="1"/>
          <p:nvPr/>
        </p:nvSpPr>
        <p:spPr>
          <a:xfrm>
            <a:off x="1634066" y="1353587"/>
            <a:ext cx="5875868" cy="3082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419" sz="2400" b="1" u="sng" dirty="0">
                <a:solidFill>
                  <a:srgbClr val="FFFF00"/>
                </a:solidFill>
              </a:rPr>
              <a:t>Siempre debemos conocer la estructura </a:t>
            </a:r>
          </a:p>
          <a:p>
            <a:pPr algn="ctr">
              <a:lnSpc>
                <a:spcPct val="150000"/>
              </a:lnSpc>
            </a:pPr>
            <a:r>
              <a:rPr lang="es-419" sz="2000" dirty="0">
                <a:solidFill>
                  <a:srgbClr val="FFFF00"/>
                </a:solidFill>
              </a:rPr>
              <a:t>(no el contenido porque será variable, obvio) </a:t>
            </a:r>
          </a:p>
          <a:p>
            <a:pPr algn="ctr">
              <a:lnSpc>
                <a:spcPct val="150000"/>
              </a:lnSpc>
            </a:pPr>
            <a:r>
              <a:rPr lang="es-419" sz="2400" b="1" u="sng" dirty="0">
                <a:solidFill>
                  <a:srgbClr val="FFFF00"/>
                </a:solidFill>
              </a:rPr>
              <a:t>de nuestro árbol JSON</a:t>
            </a:r>
            <a:r>
              <a:rPr lang="es-419" sz="2000" dirty="0">
                <a:solidFill>
                  <a:srgbClr val="FFFF00"/>
                </a:solidFill>
              </a:rPr>
              <a:t>. </a:t>
            </a:r>
          </a:p>
          <a:p>
            <a:pPr algn="ctr">
              <a:lnSpc>
                <a:spcPct val="150000"/>
              </a:lnSpc>
            </a:pPr>
            <a:endParaRPr lang="es-419" sz="2000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419" sz="2000" dirty="0">
                <a:solidFill>
                  <a:srgbClr val="FFFF00"/>
                </a:solidFill>
              </a:rPr>
              <a:t>Tanto en archivos como </a:t>
            </a:r>
            <a:r>
              <a:rPr lang="es-419" sz="2000" dirty="0" err="1">
                <a:solidFill>
                  <a:srgbClr val="FFFF00"/>
                </a:solidFill>
              </a:rPr>
              <a:t>webservices</a:t>
            </a:r>
            <a:endParaRPr lang="es-AR" sz="2000" dirty="0">
              <a:solidFill>
                <a:srgbClr val="FFFF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8565911-340A-0863-2513-D0630BB6EF21}"/>
              </a:ext>
            </a:extLst>
          </p:cNvPr>
          <p:cNvSpPr txBox="1"/>
          <p:nvPr/>
        </p:nvSpPr>
        <p:spPr>
          <a:xfrm>
            <a:off x="592667" y="0"/>
            <a:ext cx="45720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200000"/>
              </a:lnSpc>
              <a:buNone/>
              <a:defRPr sz="2600" b="1" u="sng">
                <a:solidFill>
                  <a:srgbClr val="E69138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s-419" dirty="0">
                <a:sym typeface="Lato"/>
              </a:rPr>
              <a:t>Consideración: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9150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/>
        </p:nvSpPr>
        <p:spPr>
          <a:xfrm>
            <a:off x="321475" y="261925"/>
            <a:ext cx="6858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Buenas prácticas con JSON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404825" y="1107300"/>
            <a:ext cx="8584500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AutoNum type="arabicPeriod"/>
            </a:pPr>
            <a:r>
              <a:rPr lang="es-419" sz="16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Evitar errores comunes</a:t>
            </a:r>
            <a:r>
              <a:rPr lang="es-419" sz="1600" b="1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  <a:p>
            <a:pPr marL="1270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sz="1600" b="1" u="sng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Asegurarse de que la sintaxis del archivo JSON sea válida, esto significa que el archivo debe tener un formato de objeto JSON válido y estar </a:t>
            </a: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bien estructurado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Verificar que los </a:t>
            </a: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valores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el archivo JSON sean del </a:t>
            </a: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tipo correcto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como cadena, número o booleano, según lo que se espera en tu aplicación.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Asegurarse de que los </a:t>
            </a: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nombres de las propiedades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estén escritos correctamente y sean coherentes en todo el archivo JSON.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/>
        </p:nvSpPr>
        <p:spPr>
          <a:xfrm>
            <a:off x="375000" y="675350"/>
            <a:ext cx="8394000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2</a:t>
            </a: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.    </a:t>
            </a:r>
            <a:r>
              <a:rPr lang="es-419" sz="16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Estándares de codificación y convenciones de nomenclatura: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600" b="1" u="sng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 u="sng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Utiliza </a:t>
            </a: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nombres de propiedades descriptivos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 consistentes en todo el archivo JSON, preferiblemente en minúsculas y separados por guiones bajos para facilitar la lectura.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Utiliza </a:t>
            </a:r>
            <a:r>
              <a:rPr lang="es-419" sz="16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indentación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estructurar el archivo JSON, lo que lo hace más fácil de leer y de mantener.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Usa </a:t>
            </a: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comillas dobles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los nombres de las propiedades y para los valores de cadena, ya que es el estándar aceptado en la mayoría de las bibliotecas JSON.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/>
        </p:nvSpPr>
        <p:spPr>
          <a:xfrm>
            <a:off x="392850" y="386100"/>
            <a:ext cx="8358300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3.  </a:t>
            </a:r>
            <a:r>
              <a:rPr lang="es-419" sz="16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Consideraciones de seguridad</a:t>
            </a:r>
            <a:r>
              <a:rPr lang="es-419" sz="1600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600" u="sng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Validar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archivo JSON antes de analizarlo para detectar y prevenir cualquier contenido malintencionado, ya que un archivo JSON mal formado puede ser utilizado para ejecutar ataques de inyección de código.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No confiar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la fuente del archivo JSON, ya que los datos pueden ser manipulados o alterados antes de ser guardados en el archivo.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 estás trabajando con datos </a:t>
            </a: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confidenciales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asegúrate de </a:t>
            </a: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encriptar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archivo JSON y de protegerlo con medidas de seguridad adicionales, como </a:t>
            </a: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autenticación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 </a:t>
            </a: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autorización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BF53A36-3544-7702-BA64-EB0B8788D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52" y="1491182"/>
            <a:ext cx="7867496" cy="2990506"/>
          </a:xfrm>
          <a:prstGeom prst="rect">
            <a:avLst/>
          </a:prstGeom>
        </p:spPr>
      </p:pic>
      <p:sp>
        <p:nvSpPr>
          <p:cNvPr id="4" name="Google Shape;235;p30">
            <a:extLst>
              <a:ext uri="{FF2B5EF4-FFF2-40B4-BE49-F238E27FC236}">
                <a16:creationId xmlns:a16="http://schemas.microsoft.com/office/drawing/2014/main" id="{3534B9A8-E7CB-C5F0-AEE0-D997414CED1E}"/>
              </a:ext>
            </a:extLst>
          </p:cNvPr>
          <p:cNvSpPr txBox="1"/>
          <p:nvPr/>
        </p:nvSpPr>
        <p:spPr>
          <a:xfrm>
            <a:off x="540903" y="369312"/>
            <a:ext cx="2988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Links útiles: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04102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/>
        </p:nvSpPr>
        <p:spPr>
          <a:xfrm>
            <a:off x="2866414" y="228059"/>
            <a:ext cx="2988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Consumir una API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2463"/>
            <a:ext cx="9144000" cy="4051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/>
        </p:nvSpPr>
        <p:spPr>
          <a:xfrm>
            <a:off x="369325" y="352506"/>
            <a:ext cx="6858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APIs</a:t>
            </a: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divertidas para practicar!!!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369325" y="1159261"/>
            <a:ext cx="64650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API Generadora de chistes: </a:t>
            </a:r>
            <a:r>
              <a:rPr lang="es-419" sz="1600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Joke</a:t>
            </a:r>
            <a:r>
              <a:rPr lang="es-419" sz="1600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API</a:t>
            </a:r>
            <a:endParaRPr sz="16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API de tienda falsa: </a:t>
            </a:r>
            <a:r>
              <a:rPr lang="es-419" sz="1600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Fake</a:t>
            </a:r>
            <a:r>
              <a:rPr lang="es-419" sz="1600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Store API</a:t>
            </a:r>
            <a:endParaRPr sz="16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API de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pokemon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s-419" sz="1600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PokeAPI</a:t>
            </a:r>
            <a:endParaRPr sz="16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API para predecir género </a:t>
            </a:r>
            <a:r>
              <a:rPr lang="es-419" sz="1600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Genderize</a:t>
            </a:r>
            <a:r>
              <a:rPr lang="es-419" sz="1600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IO</a:t>
            </a:r>
            <a:endParaRPr sz="16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API para ver una lista de juegos free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play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 </a:t>
            </a:r>
            <a:r>
              <a:rPr lang="es-419" sz="1600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Games</a:t>
            </a:r>
            <a:r>
              <a:rPr lang="es-419" sz="1600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API</a:t>
            </a:r>
            <a:endParaRPr sz="16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API para ver información del clima: </a:t>
            </a:r>
            <a:r>
              <a:rPr lang="es-419" sz="1600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Weather</a:t>
            </a:r>
            <a:r>
              <a:rPr lang="es-419" sz="1600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API</a:t>
            </a:r>
            <a:endParaRPr lang="es-419" sz="1600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349250">
              <a:lnSpc>
                <a:spcPct val="200000"/>
              </a:lnSpc>
              <a:buClr>
                <a:schemeClr val="lt1"/>
              </a:buClr>
              <a:buSzPts val="19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Más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APIs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interesantes: </a:t>
            </a:r>
            <a:r>
              <a:rPr lang="es-419" sz="1600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Lista de </a:t>
            </a:r>
            <a:r>
              <a:rPr lang="es-419" sz="1600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APIs</a:t>
            </a:r>
            <a:r>
              <a:rPr lang="es-419" sz="1600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públicas</a:t>
            </a:r>
            <a:endParaRPr sz="19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381021" y="195544"/>
            <a:ext cx="369380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JSON</a:t>
            </a:r>
            <a:r>
              <a:rPr lang="es-419" sz="28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28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 descr="Imagen que contiene persona, vistiendo, mujer, sostener&#10;&#10;Descripción generada automáticamente">
            <a:extLst>
              <a:ext uri="{FF2B5EF4-FFF2-40B4-BE49-F238E27FC236}">
                <a16:creationId xmlns:a16="http://schemas.microsoft.com/office/drawing/2014/main" id="{8024CA78-73F2-2C04-6C68-3CB744290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1" y="1290373"/>
            <a:ext cx="4723682" cy="2562753"/>
          </a:xfrm>
          <a:prstGeom prst="rect">
            <a:avLst/>
          </a:prstGeom>
        </p:spPr>
      </p:pic>
      <p:sp>
        <p:nvSpPr>
          <p:cNvPr id="2" name="Google Shape;152;p15">
            <a:extLst>
              <a:ext uri="{FF2B5EF4-FFF2-40B4-BE49-F238E27FC236}">
                <a16:creationId xmlns:a16="http://schemas.microsoft.com/office/drawing/2014/main" id="{2FF24427-127E-68C0-31B3-2AD681C5A3B8}"/>
              </a:ext>
            </a:extLst>
          </p:cNvPr>
          <p:cNvSpPr txBox="1"/>
          <p:nvPr/>
        </p:nvSpPr>
        <p:spPr>
          <a:xfrm>
            <a:off x="5220462" y="3943294"/>
            <a:ext cx="6201294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Mmmmh</a:t>
            </a:r>
            <a:r>
              <a:rPr lang="es-419" sz="2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... </a:t>
            </a:r>
            <a:r>
              <a:rPr lang="es-419" sz="28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Nop</a:t>
            </a:r>
            <a:r>
              <a:rPr lang="es-419" sz="2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!!</a:t>
            </a:r>
            <a:endParaRPr sz="28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Google Shape;152;p15">
            <a:extLst>
              <a:ext uri="{FF2B5EF4-FFF2-40B4-BE49-F238E27FC236}">
                <a16:creationId xmlns:a16="http://schemas.microsoft.com/office/drawing/2014/main" id="{68E056F8-B15B-C2AF-54F6-31B3DCC9A6A8}"/>
              </a:ext>
            </a:extLst>
          </p:cNvPr>
          <p:cNvSpPr txBox="1"/>
          <p:nvPr/>
        </p:nvSpPr>
        <p:spPr>
          <a:xfrm>
            <a:off x="6043353" y="1525340"/>
            <a:ext cx="2084646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????</a:t>
            </a:r>
            <a:endParaRPr sz="60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4539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/>
        </p:nvSpPr>
        <p:spPr>
          <a:xfrm>
            <a:off x="847315" y="509662"/>
            <a:ext cx="7450017" cy="437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JSON  (ACRÓNIMO DE JAVASCRIPT OBJECT NOTATION) ES UN 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FORMATO DE INTERCAMBIO DE DATOS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QUE SE UTILIZA PARA </a:t>
            </a:r>
            <a:r>
              <a:rPr lang="es-419" sz="18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TRANSMITIR INFORMACIÓN ESTRUCTURADA ENTRE DIFERENTES APLICACIONES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600"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Se basa en una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sintaxis de objetos y </a:t>
            </a:r>
            <a:r>
              <a:rPr lang="es-419" sz="16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arrays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 permite representar datos simples y complejos de forma 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sencilla y eficiente, lo que lo convierte en un formato muy popular en la web y en aplicaciones móviles.</a:t>
            </a:r>
            <a:endParaRPr sz="16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/>
        </p:nvSpPr>
        <p:spPr>
          <a:xfrm>
            <a:off x="311125" y="408325"/>
            <a:ext cx="3927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311125" y="254425"/>
            <a:ext cx="7986208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Características y ventajas de usar JSON 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200800" y="974284"/>
            <a:ext cx="8536800" cy="41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Ligereza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Es un formato de datos muy ligero, lo que lo hace ideal para aplicaciones web y móviles donde el ancho de banda es un recurso valioso.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Fácil de leer y escribir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Utiliza una sintaxis simple y fácil de entender, lo que lo hace fácil de leer y escribir por humanos y máquinas.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Independiente del lenguaje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Es independiente del lenguaje, lo que significa que puede ser utilizado por diferentes aplicaciones y lenguajes de programación.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Flexibilidad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Admite estructuras de datos complejas, como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arrays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objetos anidados, lo que lo convierte en un formato muy flexible y escalable.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Compatibilidad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Es compatible con muchos lenguajes de programación y plataformas, lo que lo hace ideal para aplicaciones que necesitan comunicarse con diferentes sistemas.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632150" y="279721"/>
            <a:ext cx="7879700" cy="470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</a:rPr>
              <a:t>Librerías JJ (Java + JSON)</a:t>
            </a:r>
            <a:endParaRPr sz="2600" b="1" u="sng" dirty="0">
              <a:solidFill>
                <a:srgbClr val="E691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bg1"/>
                </a:solidFill>
              </a:rPr>
              <a:t>En la actualidad existen varias librerías para serializar </a:t>
            </a:r>
            <a:r>
              <a:rPr lang="es-ES" sz="1600" i="1" dirty="0">
                <a:solidFill>
                  <a:schemeClr val="bg1"/>
                </a:solidFill>
              </a:rPr>
              <a:t>(convertir un objeto Java en una cadena de texto con su representación JSON)</a:t>
            </a:r>
            <a:r>
              <a:rPr lang="es-ES" sz="1600" dirty="0">
                <a:solidFill>
                  <a:schemeClr val="bg1"/>
                </a:solidFill>
              </a:rPr>
              <a:t>, </a:t>
            </a:r>
            <a:r>
              <a:rPr lang="es-ES" sz="1600" b="1" dirty="0">
                <a:solidFill>
                  <a:schemeClr val="bg1"/>
                </a:solidFill>
              </a:rPr>
              <a:t>y </a:t>
            </a:r>
            <a:r>
              <a:rPr lang="es-ES" sz="1600" b="1" dirty="0" err="1">
                <a:solidFill>
                  <a:schemeClr val="bg1"/>
                </a:solidFill>
              </a:rPr>
              <a:t>deserializar</a:t>
            </a:r>
            <a:r>
              <a:rPr lang="es-ES" sz="1600" b="1" dirty="0">
                <a:solidFill>
                  <a:schemeClr val="bg1"/>
                </a:solidFill>
              </a:rPr>
              <a:t> </a:t>
            </a:r>
            <a:r>
              <a:rPr lang="es-ES" sz="1600" i="1" dirty="0">
                <a:solidFill>
                  <a:schemeClr val="bg1"/>
                </a:solidFill>
              </a:rPr>
              <a:t>(convertir una cadena de texto con una representación de JSON de un objeto en un objeto real de Java) </a:t>
            </a:r>
            <a:r>
              <a:rPr lang="es-ES" sz="1600" b="1" dirty="0">
                <a:solidFill>
                  <a:schemeClr val="bg1"/>
                </a:solidFill>
              </a:rPr>
              <a:t>objetos JSON: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</a:rPr>
              <a:t>● Jackson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</a:rPr>
              <a:t>● GSON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</a:rPr>
              <a:t>● </a:t>
            </a:r>
            <a:r>
              <a:rPr lang="es-419" sz="1600" dirty="0" err="1">
                <a:solidFill>
                  <a:schemeClr val="lt1"/>
                </a:solidFill>
              </a:rPr>
              <a:t>Boon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</a:rPr>
              <a:t>● </a:t>
            </a:r>
            <a:r>
              <a:rPr lang="es-419" sz="1800" b="1" dirty="0">
                <a:solidFill>
                  <a:srgbClr val="FFFF00"/>
                </a:solidFill>
              </a:rPr>
              <a:t>JSON.org</a:t>
            </a:r>
            <a:endParaRPr lang="es-419" sz="1600" dirty="0">
              <a:solidFill>
                <a:schemeClr val="lt1"/>
              </a:solidFill>
            </a:endParaRPr>
          </a:p>
        </p:txBody>
      </p:sp>
      <p:sp>
        <p:nvSpPr>
          <p:cNvPr id="3" name="Cerrar llave 2">
            <a:extLst>
              <a:ext uri="{FF2B5EF4-FFF2-40B4-BE49-F238E27FC236}">
                <a16:creationId xmlns:a16="http://schemas.microsoft.com/office/drawing/2014/main" id="{86EFA4A9-CEF0-DA91-7E1E-55F7D753A52A}"/>
              </a:ext>
            </a:extLst>
          </p:cNvPr>
          <p:cNvSpPr/>
          <p:nvPr/>
        </p:nvSpPr>
        <p:spPr>
          <a:xfrm>
            <a:off x="2455334" y="2990443"/>
            <a:ext cx="293511" cy="1873336"/>
          </a:xfrm>
          <a:prstGeom prst="righ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319CCC-B7D9-F9DA-0D1F-5B5228E1F93D}"/>
              </a:ext>
            </a:extLst>
          </p:cNvPr>
          <p:cNvSpPr txBox="1"/>
          <p:nvPr/>
        </p:nvSpPr>
        <p:spPr>
          <a:xfrm>
            <a:off x="3344347" y="3092908"/>
            <a:ext cx="4572000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lt1"/>
                </a:solidFill>
              </a:rPr>
              <a:t>Proporcionan métodos y </a:t>
            </a:r>
            <a:r>
              <a:rPr lang="es-ES" sz="1800" dirty="0" err="1">
                <a:solidFill>
                  <a:schemeClr val="lt1"/>
                </a:solidFill>
              </a:rPr>
              <a:t>mapeadores</a:t>
            </a:r>
            <a:r>
              <a:rPr lang="es-ES" sz="1800" dirty="0">
                <a:solidFill>
                  <a:schemeClr val="lt1"/>
                </a:solidFill>
              </a:rPr>
              <a:t> para realizar consultas y creación de objetos java desde JSON.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/>
        </p:nvSpPr>
        <p:spPr>
          <a:xfrm>
            <a:off x="303600" y="478350"/>
            <a:ext cx="8536800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 err="1">
                <a:solidFill>
                  <a:srgbClr val="E69138"/>
                </a:solidFill>
              </a:rPr>
              <a:t>JSONObject</a:t>
            </a:r>
            <a:r>
              <a:rPr lang="es-419" sz="2600" dirty="0">
                <a:solidFill>
                  <a:srgbClr val="E69138"/>
                </a:solidFill>
              </a:rPr>
              <a:t> - { }</a:t>
            </a:r>
            <a:endParaRPr sz="2600" dirty="0">
              <a:solidFill>
                <a:srgbClr val="E6913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E6913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</a:rPr>
              <a:t>●  Sirve para crear nuestros </a:t>
            </a:r>
            <a:r>
              <a:rPr lang="es-419" sz="1600" b="1" u="sng" dirty="0">
                <a:solidFill>
                  <a:srgbClr val="FFFF00"/>
                </a:solidFill>
              </a:rPr>
              <a:t>OBJETOS JSON</a:t>
            </a:r>
            <a:r>
              <a:rPr lang="es-419" sz="1600" dirty="0">
                <a:solidFill>
                  <a:schemeClr val="lt1"/>
                </a:solidFill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</a:rPr>
              <a:t>●  Cuenta con un método </a:t>
            </a:r>
            <a:r>
              <a:rPr lang="es-419" sz="1800" b="1" dirty="0">
                <a:solidFill>
                  <a:srgbClr val="F6750A"/>
                </a:solidFill>
              </a:rPr>
              <a:t>PUT</a:t>
            </a:r>
            <a:r>
              <a:rPr lang="es-419" sz="1600" dirty="0">
                <a:solidFill>
                  <a:schemeClr val="lt1"/>
                </a:solidFill>
              </a:rPr>
              <a:t> sobrecargado para todo tipo de datos.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</a:rPr>
              <a:t>●  El método necesita como argumentos una </a:t>
            </a:r>
            <a:r>
              <a:rPr lang="es-419" sz="1600" b="1" dirty="0">
                <a:solidFill>
                  <a:srgbClr val="FFFF00"/>
                </a:solidFill>
              </a:rPr>
              <a:t>clave (</a:t>
            </a:r>
            <a:r>
              <a:rPr lang="es-419" sz="1600" b="1" dirty="0" err="1">
                <a:solidFill>
                  <a:srgbClr val="FFFF00"/>
                </a:solidFill>
              </a:rPr>
              <a:t>String</a:t>
            </a:r>
            <a:r>
              <a:rPr lang="es-419" sz="1600" b="1" dirty="0">
                <a:solidFill>
                  <a:srgbClr val="FFFF00"/>
                </a:solidFill>
              </a:rPr>
              <a:t>) </a:t>
            </a:r>
            <a:r>
              <a:rPr lang="es-419" sz="1600" dirty="0">
                <a:solidFill>
                  <a:schemeClr val="lt1"/>
                </a:solidFill>
              </a:rPr>
              <a:t>y un </a:t>
            </a:r>
            <a:r>
              <a:rPr lang="es-419" sz="1600" b="1" dirty="0">
                <a:solidFill>
                  <a:srgbClr val="FFFF00"/>
                </a:solidFill>
              </a:rPr>
              <a:t>valor</a:t>
            </a:r>
            <a:r>
              <a:rPr lang="es-419" sz="1600" dirty="0">
                <a:solidFill>
                  <a:schemeClr val="lt1"/>
                </a:solidFill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</a:rPr>
              <a:t>●  Acepta tipos de datos del lenguaje Java, objetos JSON y arreglos JSON.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</a:rPr>
              <a:t>●  Este método arroja </a:t>
            </a:r>
            <a:r>
              <a:rPr lang="es-419" sz="1600" b="1" dirty="0" err="1">
                <a:solidFill>
                  <a:srgbClr val="FFFF00"/>
                </a:solidFill>
              </a:rPr>
              <a:t>JSONException</a:t>
            </a:r>
            <a:r>
              <a:rPr lang="es-419" sz="1600" dirty="0">
                <a:solidFill>
                  <a:schemeClr val="lt1"/>
                </a:solidFill>
              </a:rPr>
              <a:t> por lo que debemos tener todo en un bloque </a:t>
            </a:r>
            <a:r>
              <a:rPr lang="es-419" sz="1600" b="1" dirty="0">
                <a:solidFill>
                  <a:srgbClr val="FFFF00"/>
                </a:solidFill>
              </a:rPr>
              <a:t>try-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>
                <a:solidFill>
                  <a:srgbClr val="FFFF00"/>
                </a:solidFill>
              </a:rPr>
              <a:t>    catch</a:t>
            </a:r>
            <a:r>
              <a:rPr lang="es-419" sz="1600" dirty="0">
                <a:solidFill>
                  <a:schemeClr val="lt1"/>
                </a:solidFill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</a:rPr>
              <a:t>●  Cuenta con un método </a:t>
            </a:r>
            <a:r>
              <a:rPr lang="es-419" sz="1800" b="1" dirty="0" err="1">
                <a:solidFill>
                  <a:srgbClr val="F6750A"/>
                </a:solidFill>
              </a:rPr>
              <a:t>GET</a:t>
            </a:r>
            <a:r>
              <a:rPr lang="es-419" sz="1600" b="1" dirty="0" err="1">
                <a:solidFill>
                  <a:srgbClr val="F6750A"/>
                </a:solidFill>
              </a:rPr>
              <a:t>+TipoDeDato</a:t>
            </a:r>
            <a:r>
              <a:rPr lang="es-419" sz="1600" b="1" dirty="0">
                <a:solidFill>
                  <a:srgbClr val="F6750A"/>
                </a:solidFill>
              </a:rPr>
              <a:t> </a:t>
            </a:r>
            <a:r>
              <a:rPr lang="es-419" sz="1600" dirty="0">
                <a:solidFill>
                  <a:schemeClr val="lt1"/>
                </a:solidFill>
              </a:rPr>
              <a:t>para </a:t>
            </a:r>
            <a:r>
              <a:rPr lang="es-419" sz="1600" b="1" dirty="0">
                <a:solidFill>
                  <a:srgbClr val="FFFF00"/>
                </a:solidFill>
              </a:rPr>
              <a:t>obtener el valor </a:t>
            </a:r>
            <a:r>
              <a:rPr lang="es-419" sz="1600" dirty="0">
                <a:solidFill>
                  <a:schemeClr val="lt1"/>
                </a:solidFill>
              </a:rPr>
              <a:t>de una clave (enviada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</a:rPr>
              <a:t>     como parámetro).</a:t>
            </a:r>
            <a:endParaRPr sz="1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/>
        </p:nvSpPr>
        <p:spPr>
          <a:xfrm>
            <a:off x="372532" y="478350"/>
            <a:ext cx="8240889" cy="37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 err="1">
                <a:solidFill>
                  <a:srgbClr val="E69138"/>
                </a:solidFill>
              </a:rPr>
              <a:t>JSONObject</a:t>
            </a:r>
            <a:r>
              <a:rPr lang="es-419" sz="2600" b="1" u="sng" dirty="0">
                <a:solidFill>
                  <a:srgbClr val="E69138"/>
                </a:solidFill>
              </a:rPr>
              <a:t> y </a:t>
            </a:r>
            <a:r>
              <a:rPr lang="es-419" sz="2600" b="1" u="sng" dirty="0" err="1">
                <a:solidFill>
                  <a:srgbClr val="E69138"/>
                </a:solidFill>
              </a:rPr>
              <a:t>JSONArray</a:t>
            </a:r>
            <a:endParaRPr sz="2600" b="1" u="sng" dirty="0">
              <a:solidFill>
                <a:srgbClr val="E6913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E6913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chemeClr val="bg1"/>
                </a:solidFill>
              </a:rPr>
              <a:t>JSON trabaja con dos tipos estructurados: objetos y arreglos.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FFF00"/>
                </a:solidFill>
              </a:rPr>
              <a:t>=&gt; </a:t>
            </a:r>
            <a:r>
              <a:rPr lang="es-419" sz="2000" b="1" u="sng" dirty="0">
                <a:solidFill>
                  <a:srgbClr val="FFFF00"/>
                </a:solidFill>
              </a:rPr>
              <a:t>Un objeto</a:t>
            </a:r>
            <a:r>
              <a:rPr lang="es-419" sz="2000" b="1" dirty="0">
                <a:solidFill>
                  <a:srgbClr val="FFFF00"/>
                </a:solidFill>
              </a:rPr>
              <a:t> </a:t>
            </a:r>
            <a:r>
              <a:rPr lang="es-419" sz="2000" dirty="0">
                <a:solidFill>
                  <a:schemeClr val="bg1"/>
                </a:solidFill>
              </a:rPr>
              <a:t>es una colección </a:t>
            </a:r>
            <a:r>
              <a:rPr lang="es-419" sz="2000" b="1" dirty="0">
                <a:solidFill>
                  <a:schemeClr val="bg1"/>
                </a:solidFill>
              </a:rPr>
              <a:t>no ordenada</a:t>
            </a:r>
            <a:r>
              <a:rPr lang="es-419" sz="2000" dirty="0">
                <a:solidFill>
                  <a:schemeClr val="bg1"/>
                </a:solidFill>
              </a:rPr>
              <a:t> de cero o más pares de nombres/valores.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FFF00"/>
                </a:solidFill>
              </a:rPr>
              <a:t>=&gt; </a:t>
            </a:r>
            <a:r>
              <a:rPr lang="es-419" sz="2000" b="1" u="sng" dirty="0">
                <a:solidFill>
                  <a:srgbClr val="FFFF00"/>
                </a:solidFill>
              </a:rPr>
              <a:t>Un arreglo</a:t>
            </a:r>
            <a:r>
              <a:rPr lang="es-419" sz="2000" b="1" dirty="0">
                <a:solidFill>
                  <a:srgbClr val="FFFF00"/>
                </a:solidFill>
              </a:rPr>
              <a:t> </a:t>
            </a:r>
            <a:r>
              <a:rPr lang="es-419" sz="2000" dirty="0">
                <a:solidFill>
                  <a:schemeClr val="bg1"/>
                </a:solidFill>
              </a:rPr>
              <a:t>es una secuencia </a:t>
            </a:r>
            <a:r>
              <a:rPr lang="es-419" sz="2000" b="1" dirty="0">
                <a:solidFill>
                  <a:schemeClr val="bg1"/>
                </a:solidFill>
              </a:rPr>
              <a:t>ordenada </a:t>
            </a:r>
            <a:r>
              <a:rPr lang="es-419" sz="2000" dirty="0">
                <a:solidFill>
                  <a:schemeClr val="bg1"/>
                </a:solidFill>
              </a:rPr>
              <a:t>de cero o más objetos</a:t>
            </a:r>
            <a:endParaRPr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35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/>
        </p:nvSpPr>
        <p:spPr>
          <a:xfrm>
            <a:off x="303600" y="478350"/>
            <a:ext cx="8536800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 err="1">
                <a:solidFill>
                  <a:srgbClr val="E69138"/>
                </a:solidFill>
              </a:rPr>
              <a:t>JSONObject</a:t>
            </a:r>
            <a:r>
              <a:rPr lang="es-419" sz="2600" dirty="0">
                <a:solidFill>
                  <a:srgbClr val="E69138"/>
                </a:solidFill>
              </a:rPr>
              <a:t> - { }</a:t>
            </a:r>
            <a:endParaRPr sz="2600" dirty="0">
              <a:solidFill>
                <a:srgbClr val="E6913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E6913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</a:rPr>
              <a:t>●  Sirve para crear nuestros </a:t>
            </a:r>
            <a:r>
              <a:rPr lang="es-419" sz="1600" b="1" u="sng" dirty="0">
                <a:solidFill>
                  <a:srgbClr val="FFFF00"/>
                </a:solidFill>
              </a:rPr>
              <a:t>OBJETOS JSON</a:t>
            </a:r>
            <a:r>
              <a:rPr lang="es-419" sz="1600" dirty="0">
                <a:solidFill>
                  <a:schemeClr val="lt1"/>
                </a:solidFill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</a:rPr>
              <a:t>●  Cuenta con un método </a:t>
            </a:r>
            <a:r>
              <a:rPr lang="es-419" sz="1800" b="1" dirty="0">
                <a:solidFill>
                  <a:srgbClr val="F6750A"/>
                </a:solidFill>
              </a:rPr>
              <a:t>PUT</a:t>
            </a:r>
            <a:r>
              <a:rPr lang="es-419" sz="1600" dirty="0">
                <a:solidFill>
                  <a:schemeClr val="lt1"/>
                </a:solidFill>
              </a:rPr>
              <a:t> sobrecargado para todo tipo de datos.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</a:rPr>
              <a:t>●  El método necesita como argumentos una </a:t>
            </a:r>
            <a:r>
              <a:rPr lang="es-419" sz="1600" b="1" dirty="0">
                <a:solidFill>
                  <a:srgbClr val="FFFF00"/>
                </a:solidFill>
              </a:rPr>
              <a:t>clave (</a:t>
            </a:r>
            <a:r>
              <a:rPr lang="es-419" sz="1600" b="1" dirty="0" err="1">
                <a:solidFill>
                  <a:srgbClr val="FFFF00"/>
                </a:solidFill>
              </a:rPr>
              <a:t>String</a:t>
            </a:r>
            <a:r>
              <a:rPr lang="es-419" sz="1600" b="1" dirty="0">
                <a:solidFill>
                  <a:srgbClr val="FFFF00"/>
                </a:solidFill>
              </a:rPr>
              <a:t>) </a:t>
            </a:r>
            <a:r>
              <a:rPr lang="es-419" sz="1600" dirty="0">
                <a:solidFill>
                  <a:schemeClr val="lt1"/>
                </a:solidFill>
              </a:rPr>
              <a:t>y un </a:t>
            </a:r>
            <a:r>
              <a:rPr lang="es-419" sz="1600" b="1" dirty="0">
                <a:solidFill>
                  <a:srgbClr val="FFFF00"/>
                </a:solidFill>
              </a:rPr>
              <a:t>valor</a:t>
            </a:r>
            <a:r>
              <a:rPr lang="es-419" sz="1600" dirty="0">
                <a:solidFill>
                  <a:schemeClr val="lt1"/>
                </a:solidFill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</a:rPr>
              <a:t>●  Acepta tipos de datos del lenguaje Java, objetos JSON y arreglos JSON.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</a:rPr>
              <a:t>●  Este método arroja </a:t>
            </a:r>
            <a:r>
              <a:rPr lang="es-419" sz="1600" b="1" dirty="0" err="1">
                <a:solidFill>
                  <a:srgbClr val="FFFF00"/>
                </a:solidFill>
              </a:rPr>
              <a:t>JSONException</a:t>
            </a:r>
            <a:r>
              <a:rPr lang="es-419" sz="1600" dirty="0">
                <a:solidFill>
                  <a:schemeClr val="lt1"/>
                </a:solidFill>
              </a:rPr>
              <a:t> por lo que debemos tener todo en un bloque </a:t>
            </a:r>
            <a:r>
              <a:rPr lang="es-419" sz="1600" b="1" dirty="0">
                <a:solidFill>
                  <a:srgbClr val="FFFF00"/>
                </a:solidFill>
              </a:rPr>
              <a:t>try-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>
                <a:solidFill>
                  <a:srgbClr val="FFFF00"/>
                </a:solidFill>
              </a:rPr>
              <a:t>    catch</a:t>
            </a:r>
            <a:r>
              <a:rPr lang="es-419" sz="1600" dirty="0">
                <a:solidFill>
                  <a:schemeClr val="lt1"/>
                </a:solidFill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</a:rPr>
              <a:t>●  Cuenta con un método </a:t>
            </a:r>
            <a:r>
              <a:rPr lang="es-419" sz="1800" b="1" dirty="0" err="1">
                <a:solidFill>
                  <a:srgbClr val="F6750A"/>
                </a:solidFill>
              </a:rPr>
              <a:t>GET</a:t>
            </a:r>
            <a:r>
              <a:rPr lang="es-419" sz="1600" b="1" dirty="0" err="1">
                <a:solidFill>
                  <a:srgbClr val="F6750A"/>
                </a:solidFill>
              </a:rPr>
              <a:t>+TipoDeDato</a:t>
            </a:r>
            <a:r>
              <a:rPr lang="es-419" sz="1600" b="1" dirty="0">
                <a:solidFill>
                  <a:srgbClr val="F6750A"/>
                </a:solidFill>
              </a:rPr>
              <a:t> </a:t>
            </a:r>
            <a:r>
              <a:rPr lang="es-419" sz="1600" dirty="0">
                <a:solidFill>
                  <a:schemeClr val="lt1"/>
                </a:solidFill>
              </a:rPr>
              <a:t>para </a:t>
            </a:r>
            <a:r>
              <a:rPr lang="es-419" sz="1600" b="1" dirty="0">
                <a:solidFill>
                  <a:srgbClr val="FFFF00"/>
                </a:solidFill>
              </a:rPr>
              <a:t>obtener el valor </a:t>
            </a:r>
            <a:r>
              <a:rPr lang="es-419" sz="1600" dirty="0">
                <a:solidFill>
                  <a:schemeClr val="lt1"/>
                </a:solidFill>
              </a:rPr>
              <a:t>de una clave (enviada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</a:rPr>
              <a:t>     como parámetro).</a:t>
            </a:r>
            <a:endParaRPr sz="16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879629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1105</Words>
  <Application>Microsoft Office PowerPoint</Application>
  <PresentationFormat>Presentación en pantalla (16:9)</PresentationFormat>
  <Paragraphs>132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Lato</vt:lpstr>
      <vt:lpstr>Montserrat</vt:lpstr>
      <vt:lpstr>Arial</vt:lpstr>
      <vt:lpstr>Focus</vt:lpstr>
      <vt:lpstr>Programación II Desarrollo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Carolina Archuby</cp:lastModifiedBy>
  <cp:revision>5</cp:revision>
  <dcterms:modified xsi:type="dcterms:W3CDTF">2024-08-11T04:47:04Z</dcterms:modified>
</cp:coreProperties>
</file>