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92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8" r:id="rId34"/>
    <p:sldId id="289" r:id="rId35"/>
    <p:sldId id="290" r:id="rId36"/>
    <p:sldId id="291" r:id="rId37"/>
  </p:sldIdLst>
  <p:sldSz cx="9144000" cy="5143500" type="screen16x9"/>
  <p:notesSz cx="6858000" cy="9144000"/>
  <p:embeddedFontLst>
    <p:embeddedFont>
      <p:font typeface="Lato" panose="020F0502020204030203" pitchFamily="34" charset="0"/>
      <p:regular r:id="rId39"/>
      <p:bold r:id="rId40"/>
      <p:italic r:id="rId41"/>
      <p:boldItalic r:id="rId42"/>
    </p:embeddedFont>
    <p:embeddedFont>
      <p:font typeface="Montserrat" panose="00000500000000000000" pitchFamily="2" charset="0"/>
      <p:regular r:id="rId43"/>
      <p:bold r:id="rId44"/>
      <p:italic r:id="rId45"/>
      <p:boldItalic r:id="rId4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966" y="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4.fntdata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2.fntdata"/><Relationship Id="rId45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5.fntdata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46" Type="http://schemas.openxmlformats.org/officeDocument/2006/relationships/font" Target="fonts/font8.fntdata"/><Relationship Id="rId20" Type="http://schemas.openxmlformats.org/officeDocument/2006/relationships/slide" Target="slides/slide19.xml"/><Relationship Id="rId41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dc5699acb1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dc5699acb1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4e818b0472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24e818b0472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4e818b0472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24e818b0472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4e818b0472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24e818b0472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24e818b0472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24e818b0472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4e818b0472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24e818b0472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4e818b0472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24e818b0472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96267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24e818b0472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24e818b0472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24e818b0472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24e818b0472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24e818b0472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24e818b0472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250b3525522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250b3525522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dc5699acb1_1_2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dc5699acb1_1_2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250b3525522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250b3525522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250b3525522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250b3525522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250b3525522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250b3525522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250b3525522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250b3525522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250b3525522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250b3525522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250b3525522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250b3525522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250b3525522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250b3525522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250b3525522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250b3525522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250b3525522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250b3525522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250b3525522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250b3525522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4e818b047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4e818b047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250b3525522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250b3525522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250fd1ea90d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250fd1ea90d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250fd1ea90d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250fd1ea90d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250fd1ea90d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250fd1ea90d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250fd1ea90d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250fd1ea90d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250fd1ea90d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250fd1ea90d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250fd1ea90d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250fd1ea90d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4e818b0472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4e818b0472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4e818b0472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4e818b0472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4e818b0472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4e818b0472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4e818b0472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4e818b0472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4e818b0472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4e818b0472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4e818b0472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4e818b0472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gif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gif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gif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luonhq.com/products/javafx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1413" y="4137675"/>
            <a:ext cx="2301175" cy="749500"/>
          </a:xfrm>
          <a:prstGeom prst="rect">
            <a:avLst/>
          </a:prstGeom>
          <a:noFill/>
          <a:ln>
            <a:noFill/>
          </a:ln>
          <a:effectLst>
            <a:reflection endPos="30000" dist="38100" dir="5400000" fadeDir="5400012" sy="-100000" algn="bl" rotWithShape="0"/>
          </a:effectLst>
        </p:spPr>
      </p:pic>
      <p:pic>
        <p:nvPicPr>
          <p:cNvPr id="135" name="Google Shape;13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41300" y="525788"/>
            <a:ext cx="3488425" cy="348842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3"/>
          <p:cNvSpPr txBox="1">
            <a:spLocks noGrp="1"/>
          </p:cNvSpPr>
          <p:nvPr>
            <p:ph type="title" idx="4294967295"/>
          </p:nvPr>
        </p:nvSpPr>
        <p:spPr>
          <a:xfrm>
            <a:off x="371200" y="667700"/>
            <a:ext cx="4977900" cy="11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3000"/>
              <a:t>Programación II</a:t>
            </a:r>
            <a:br>
              <a:rPr lang="es-419" sz="3000"/>
            </a:br>
            <a:r>
              <a:rPr lang="es-419" sz="3000"/>
              <a:t>Desarrollo en Java</a:t>
            </a:r>
            <a:endParaRPr sz="3000"/>
          </a:p>
        </p:txBody>
      </p:sp>
      <p:sp>
        <p:nvSpPr>
          <p:cNvPr id="137" name="Google Shape;137;p13"/>
          <p:cNvSpPr txBox="1"/>
          <p:nvPr/>
        </p:nvSpPr>
        <p:spPr>
          <a:xfrm>
            <a:off x="439800" y="2890500"/>
            <a:ext cx="5282700" cy="8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300" dirty="0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Clase </a:t>
            </a:r>
            <a:r>
              <a:rPr lang="es-419" sz="2300" dirty="0" err="1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N°</a:t>
            </a:r>
            <a:r>
              <a:rPr lang="es-419" sz="2300" dirty="0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 16</a:t>
            </a:r>
            <a:endParaRPr sz="2300" dirty="0">
              <a:solidFill>
                <a:srgbClr val="E69138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 dirty="0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Introducción a </a:t>
            </a:r>
            <a:r>
              <a:rPr lang="es-419" sz="2000" dirty="0" err="1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JavaFX</a:t>
            </a:r>
            <a:endParaRPr sz="2000" dirty="0">
              <a:solidFill>
                <a:srgbClr val="E69138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2"/>
          <p:cNvSpPr txBox="1"/>
          <p:nvPr/>
        </p:nvSpPr>
        <p:spPr>
          <a:xfrm>
            <a:off x="3384525" y="1504225"/>
            <a:ext cx="558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5" name="Google Shape;205;p22"/>
          <p:cNvSpPr txBox="1"/>
          <p:nvPr/>
        </p:nvSpPr>
        <p:spPr>
          <a:xfrm>
            <a:off x="404530" y="86078"/>
            <a:ext cx="42822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600" b="1" u="sng" dirty="0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Configurando nuestro IDE</a:t>
            </a:r>
            <a:endParaRPr sz="2600" b="1" u="sng" dirty="0">
              <a:solidFill>
                <a:srgbClr val="E69138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6" name="Google Shape;206;p22"/>
          <p:cNvSpPr txBox="1"/>
          <p:nvPr/>
        </p:nvSpPr>
        <p:spPr>
          <a:xfrm>
            <a:off x="242625" y="1273775"/>
            <a:ext cx="2850900" cy="3262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Lato"/>
              <a:buChar char="●"/>
            </a:pPr>
            <a:r>
              <a:rPr lang="es-419" sz="2000" b="1" dirty="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6to paso</a:t>
            </a:r>
            <a:r>
              <a:rPr lang="es-419" sz="20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: </a:t>
            </a:r>
            <a:br>
              <a:rPr lang="es-419" sz="20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s-419" sz="20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Nos dirigimos a la pestaña </a:t>
            </a:r>
            <a:r>
              <a:rPr lang="es-419" sz="2000" b="1" dirty="0" err="1">
                <a:solidFill>
                  <a:srgbClr val="FFC000"/>
                </a:solidFill>
                <a:latin typeface="Lato"/>
                <a:ea typeface="Lato"/>
                <a:cs typeface="Lato"/>
                <a:sym typeface="Lato"/>
              </a:rPr>
              <a:t>Window</a:t>
            </a:r>
            <a:r>
              <a:rPr lang="es-419" sz="2000" b="1" dirty="0">
                <a:solidFill>
                  <a:srgbClr val="FFC000"/>
                </a:solidFill>
                <a:latin typeface="Lato"/>
                <a:ea typeface="Lato"/>
                <a:cs typeface="Lato"/>
                <a:sym typeface="Lato"/>
              </a:rPr>
              <a:t>-&gt;</a:t>
            </a:r>
            <a:r>
              <a:rPr lang="es-419" sz="2000" b="1" dirty="0" err="1">
                <a:solidFill>
                  <a:srgbClr val="FFC000"/>
                </a:solidFill>
                <a:latin typeface="Lato"/>
                <a:ea typeface="Lato"/>
                <a:cs typeface="Lato"/>
                <a:sym typeface="Lato"/>
              </a:rPr>
              <a:t>Preferences</a:t>
            </a:r>
            <a:br>
              <a:rPr lang="es-419" sz="2000" dirty="0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s-419" sz="20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Buscamos la sección de </a:t>
            </a:r>
            <a:r>
              <a:rPr lang="es-419" sz="2000" b="1" dirty="0" err="1">
                <a:solidFill>
                  <a:srgbClr val="FFC000"/>
                </a:solidFill>
                <a:latin typeface="Lato"/>
                <a:ea typeface="Lato"/>
                <a:cs typeface="Lato"/>
                <a:sym typeface="Lato"/>
              </a:rPr>
              <a:t>User</a:t>
            </a:r>
            <a:r>
              <a:rPr lang="es-419" sz="2000" b="1" dirty="0">
                <a:solidFill>
                  <a:srgbClr val="FFC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s-419" sz="2000" b="1" dirty="0" err="1">
                <a:solidFill>
                  <a:srgbClr val="FFC000"/>
                </a:solidFill>
                <a:latin typeface="Lato"/>
                <a:ea typeface="Lato"/>
                <a:cs typeface="Lato"/>
                <a:sym typeface="Lato"/>
              </a:rPr>
              <a:t>Libraries</a:t>
            </a:r>
            <a:r>
              <a:rPr lang="es-419" sz="2000" b="1" dirty="0">
                <a:solidFill>
                  <a:srgbClr val="FFC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s-419" sz="20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y creamos una nueva librería con el nombre </a:t>
            </a:r>
            <a:r>
              <a:rPr lang="es-419" sz="2000" b="1" dirty="0" err="1">
                <a:solidFill>
                  <a:srgbClr val="FFC000"/>
                </a:solidFill>
                <a:latin typeface="Lato"/>
                <a:ea typeface="Lato"/>
                <a:cs typeface="Lato"/>
                <a:sym typeface="Lato"/>
              </a:rPr>
              <a:t>JavaFX</a:t>
            </a:r>
            <a:r>
              <a:rPr lang="es-419" sz="20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 sz="20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07" name="Google Shape;20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93525" y="671079"/>
            <a:ext cx="6050476" cy="43863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3"/>
          <p:cNvSpPr txBox="1"/>
          <p:nvPr/>
        </p:nvSpPr>
        <p:spPr>
          <a:xfrm>
            <a:off x="3384525" y="1504225"/>
            <a:ext cx="558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3" name="Google Shape;213;p23"/>
          <p:cNvSpPr txBox="1"/>
          <p:nvPr/>
        </p:nvSpPr>
        <p:spPr>
          <a:xfrm>
            <a:off x="417137" y="180102"/>
            <a:ext cx="42822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600" b="1" u="sng" dirty="0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Configurando nuestro IDE</a:t>
            </a:r>
            <a:endParaRPr sz="2600" b="1" u="sng" dirty="0">
              <a:solidFill>
                <a:srgbClr val="E69138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4" name="Google Shape;214;p23"/>
          <p:cNvSpPr txBox="1"/>
          <p:nvPr/>
        </p:nvSpPr>
        <p:spPr>
          <a:xfrm>
            <a:off x="417137" y="706115"/>
            <a:ext cx="8309700" cy="6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Lato"/>
              <a:buChar char="●"/>
            </a:pPr>
            <a:r>
              <a:rPr lang="es-419" sz="2000" b="1" dirty="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7mo paso: </a:t>
            </a:r>
            <a:endParaRPr sz="2000" b="1" dirty="0">
              <a:solidFill>
                <a:srgbClr val="FFFF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15" name="Google Shape;21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044" y="1264356"/>
            <a:ext cx="8827912" cy="38791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4"/>
          <p:cNvSpPr txBox="1"/>
          <p:nvPr/>
        </p:nvSpPr>
        <p:spPr>
          <a:xfrm>
            <a:off x="3384525" y="1504225"/>
            <a:ext cx="558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1" name="Google Shape;221;p24"/>
          <p:cNvSpPr txBox="1"/>
          <p:nvPr/>
        </p:nvSpPr>
        <p:spPr>
          <a:xfrm>
            <a:off x="427108" y="215650"/>
            <a:ext cx="42822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600" b="1" u="sng" dirty="0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Configurando nuestro IDE</a:t>
            </a:r>
            <a:endParaRPr sz="2600" b="1" u="sng" dirty="0">
              <a:solidFill>
                <a:srgbClr val="E69138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2" name="Google Shape;222;p24"/>
          <p:cNvSpPr txBox="1"/>
          <p:nvPr/>
        </p:nvSpPr>
        <p:spPr>
          <a:xfrm>
            <a:off x="242625" y="1273775"/>
            <a:ext cx="1721642" cy="1107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Lato"/>
              <a:buChar char="●"/>
            </a:pPr>
            <a:r>
              <a:rPr lang="es-419" sz="2000" b="1" dirty="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8vo paso: </a:t>
            </a:r>
            <a:endParaRPr sz="2000" b="1" dirty="0">
              <a:solidFill>
                <a:srgbClr val="FFFF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23" name="Google Shape;22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7778" y="879673"/>
            <a:ext cx="6767775" cy="4156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5"/>
          <p:cNvSpPr txBox="1"/>
          <p:nvPr/>
        </p:nvSpPr>
        <p:spPr>
          <a:xfrm>
            <a:off x="3384525" y="1504225"/>
            <a:ext cx="558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9" name="Google Shape;229;p25"/>
          <p:cNvSpPr txBox="1"/>
          <p:nvPr/>
        </p:nvSpPr>
        <p:spPr>
          <a:xfrm>
            <a:off x="393242" y="180769"/>
            <a:ext cx="42822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600" b="1" u="sng" dirty="0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Configurando nuestro IDE</a:t>
            </a:r>
            <a:endParaRPr sz="2600" b="1" u="sng" dirty="0">
              <a:solidFill>
                <a:srgbClr val="E69138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0" name="Google Shape;230;p25"/>
          <p:cNvSpPr txBox="1"/>
          <p:nvPr/>
        </p:nvSpPr>
        <p:spPr>
          <a:xfrm>
            <a:off x="79022" y="1273775"/>
            <a:ext cx="1354668" cy="1107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Lato"/>
              <a:buChar char="●"/>
            </a:pPr>
            <a:r>
              <a:rPr lang="es-419" sz="2000" b="1" dirty="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9no paso: </a:t>
            </a:r>
            <a:endParaRPr sz="2000" b="1" dirty="0">
              <a:solidFill>
                <a:srgbClr val="FFFF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31" name="Google Shape;23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3690" y="765769"/>
            <a:ext cx="7631288" cy="41969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6"/>
          <p:cNvSpPr txBox="1"/>
          <p:nvPr/>
        </p:nvSpPr>
        <p:spPr>
          <a:xfrm>
            <a:off x="3384525" y="1504225"/>
            <a:ext cx="558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7" name="Google Shape;237;p26"/>
          <p:cNvSpPr txBox="1"/>
          <p:nvPr/>
        </p:nvSpPr>
        <p:spPr>
          <a:xfrm>
            <a:off x="330303" y="153924"/>
            <a:ext cx="42822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600" b="1" u="sng" dirty="0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Configurando nuestro IDE</a:t>
            </a:r>
            <a:endParaRPr sz="2600" b="1" u="sng" dirty="0">
              <a:solidFill>
                <a:srgbClr val="E69138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8" name="Google Shape;238;p26"/>
          <p:cNvSpPr txBox="1"/>
          <p:nvPr/>
        </p:nvSpPr>
        <p:spPr>
          <a:xfrm>
            <a:off x="330303" y="1011625"/>
            <a:ext cx="2110800" cy="6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Lato"/>
              <a:buChar char="●"/>
            </a:pPr>
            <a:r>
              <a:rPr lang="es-419" sz="2000" b="1" dirty="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10° paso: </a:t>
            </a:r>
            <a:endParaRPr sz="2000" b="1" dirty="0">
              <a:solidFill>
                <a:srgbClr val="FFFF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39" name="Google Shape;23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9733" y="738924"/>
            <a:ext cx="6960918" cy="42959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6"/>
          <p:cNvSpPr txBox="1"/>
          <p:nvPr/>
        </p:nvSpPr>
        <p:spPr>
          <a:xfrm>
            <a:off x="3384525" y="1504225"/>
            <a:ext cx="558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7" name="Google Shape;237;p26"/>
          <p:cNvSpPr txBox="1"/>
          <p:nvPr/>
        </p:nvSpPr>
        <p:spPr>
          <a:xfrm>
            <a:off x="460975" y="244824"/>
            <a:ext cx="42822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600" b="1" u="sng" dirty="0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Configurando nuestro IDE</a:t>
            </a:r>
            <a:endParaRPr sz="2600" b="1" u="sng" dirty="0">
              <a:solidFill>
                <a:srgbClr val="E69138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40" name="Google Shape;24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1925" y="1817511"/>
            <a:ext cx="5456350" cy="3014267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26"/>
          <p:cNvSpPr txBox="1"/>
          <p:nvPr/>
        </p:nvSpPr>
        <p:spPr>
          <a:xfrm>
            <a:off x="460975" y="1119074"/>
            <a:ext cx="69873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Lato"/>
              <a:buChar char="●"/>
            </a:pPr>
            <a:r>
              <a:rPr lang="es-419" sz="2000" dirty="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11vo paso:</a:t>
            </a:r>
            <a:endParaRPr sz="2000" dirty="0">
              <a:solidFill>
                <a:srgbClr val="FFFF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25156033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7"/>
          <p:cNvSpPr txBox="1"/>
          <p:nvPr/>
        </p:nvSpPr>
        <p:spPr>
          <a:xfrm>
            <a:off x="3384525" y="1504225"/>
            <a:ext cx="558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7" name="Google Shape;247;p27"/>
          <p:cNvSpPr txBox="1"/>
          <p:nvPr/>
        </p:nvSpPr>
        <p:spPr>
          <a:xfrm>
            <a:off x="430675" y="180325"/>
            <a:ext cx="42822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600" b="1" u="sng" dirty="0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Configurando nuestro IDE</a:t>
            </a:r>
            <a:endParaRPr sz="2600" b="1" u="sng" dirty="0">
              <a:solidFill>
                <a:srgbClr val="E69138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8" name="Google Shape;248;p27"/>
          <p:cNvSpPr txBox="1"/>
          <p:nvPr/>
        </p:nvSpPr>
        <p:spPr>
          <a:xfrm>
            <a:off x="4712875" y="154151"/>
            <a:ext cx="3795769" cy="6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Lato"/>
              <a:buChar char="●"/>
            </a:pPr>
            <a:r>
              <a:rPr lang="es-419" sz="2000" b="1" dirty="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12° paso: </a:t>
            </a:r>
            <a:endParaRPr sz="2000" b="1" dirty="0">
              <a:solidFill>
                <a:srgbClr val="FFFF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49" name="Google Shape;24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675" y="800451"/>
            <a:ext cx="8566568" cy="423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8"/>
          <p:cNvSpPr txBox="1"/>
          <p:nvPr/>
        </p:nvSpPr>
        <p:spPr>
          <a:xfrm>
            <a:off x="3384525" y="1504225"/>
            <a:ext cx="558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5" name="Google Shape;255;p28"/>
          <p:cNvSpPr txBox="1"/>
          <p:nvPr/>
        </p:nvSpPr>
        <p:spPr>
          <a:xfrm>
            <a:off x="460975" y="282369"/>
            <a:ext cx="42822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600" b="1" u="sng" dirty="0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Configurando nuestro IDE</a:t>
            </a:r>
            <a:endParaRPr sz="2600" b="1" u="sng" dirty="0">
              <a:solidFill>
                <a:srgbClr val="E69138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6" name="Google Shape;256;p28"/>
          <p:cNvSpPr txBox="1"/>
          <p:nvPr/>
        </p:nvSpPr>
        <p:spPr>
          <a:xfrm>
            <a:off x="252057" y="1034861"/>
            <a:ext cx="1909692" cy="3662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Lato"/>
              <a:buChar char="●"/>
            </a:pPr>
            <a:r>
              <a:rPr lang="es-419" sz="2000" b="1" dirty="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13vo paso (En caso de error) </a:t>
            </a:r>
            <a:r>
              <a:rPr lang="es-419" sz="20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: </a:t>
            </a:r>
            <a:endParaRPr sz="20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En caso de error copiar lo siguiente en la sección marcada en la imagen:</a:t>
            </a:r>
            <a:br>
              <a:rPr lang="es-419" sz="16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s-419" dirty="0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--module-</a:t>
            </a:r>
            <a:r>
              <a:rPr lang="es-419" dirty="0" err="1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path</a:t>
            </a:r>
            <a:r>
              <a:rPr lang="es-419" dirty="0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 'C:\</a:t>
            </a:r>
            <a:r>
              <a:rPr lang="es-419" dirty="0" err="1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JavaFX</a:t>
            </a:r>
            <a:r>
              <a:rPr lang="es-419" dirty="0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\</a:t>
            </a:r>
            <a:r>
              <a:rPr lang="es-419" dirty="0" err="1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lib</a:t>
            </a:r>
            <a:r>
              <a:rPr lang="es-419" dirty="0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'</a:t>
            </a:r>
            <a:endParaRPr dirty="0">
              <a:solidFill>
                <a:srgbClr val="E69138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--</a:t>
            </a:r>
            <a:r>
              <a:rPr lang="es-419" dirty="0" err="1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add</a:t>
            </a:r>
            <a:r>
              <a:rPr lang="es-419" dirty="0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-modules </a:t>
            </a:r>
            <a:r>
              <a:rPr lang="es-419" dirty="0" err="1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javafx.controls,javafx.fxml</a:t>
            </a:r>
            <a:endParaRPr dirty="0">
              <a:solidFill>
                <a:srgbClr val="E69138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57" name="Google Shape;25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72088" y="94334"/>
            <a:ext cx="2655912" cy="126033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94845" y="1354669"/>
            <a:ext cx="6464832" cy="37888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9"/>
          <p:cNvSpPr txBox="1"/>
          <p:nvPr/>
        </p:nvSpPr>
        <p:spPr>
          <a:xfrm>
            <a:off x="370147" y="225950"/>
            <a:ext cx="69873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600" b="1" u="sng" dirty="0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Estructura básica de una aplicación </a:t>
            </a:r>
            <a:r>
              <a:rPr lang="es-419" sz="2600" b="1" u="sng" dirty="0" err="1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JavaFX</a:t>
            </a:r>
            <a:endParaRPr sz="2600" b="1" u="sng" dirty="0">
              <a:solidFill>
                <a:srgbClr val="E69138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64" name="Google Shape;26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4876" y="810950"/>
            <a:ext cx="8298977" cy="425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0"/>
          <p:cNvSpPr txBox="1"/>
          <p:nvPr/>
        </p:nvSpPr>
        <p:spPr>
          <a:xfrm>
            <a:off x="230475" y="376050"/>
            <a:ext cx="27660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600" b="1" u="sng" dirty="0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Clase </a:t>
            </a:r>
            <a:r>
              <a:rPr lang="es-419" sz="2600" b="1" u="sng" dirty="0" err="1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Application</a:t>
            </a:r>
            <a:endParaRPr sz="2600" b="1" u="sng" dirty="0">
              <a:solidFill>
                <a:srgbClr val="E69138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0" name="Google Shape;270;p30"/>
          <p:cNvSpPr txBox="1"/>
          <p:nvPr/>
        </p:nvSpPr>
        <p:spPr>
          <a:xfrm>
            <a:off x="230475" y="1617450"/>
            <a:ext cx="4262503" cy="2646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Esta clase es la </a:t>
            </a:r>
            <a:r>
              <a:rPr lang="es-419" sz="1600" b="1" dirty="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base</a:t>
            </a:r>
            <a:r>
              <a:rPr lang="es-419" sz="1600" dirty="0">
                <a:solidFill>
                  <a:srgbClr val="E06666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s-419" sz="16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de cualquier aplicación </a:t>
            </a:r>
            <a:r>
              <a:rPr lang="es-419" sz="1600" b="1" dirty="0" err="1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JavaFX</a:t>
            </a:r>
            <a:r>
              <a:rPr lang="es-419" sz="1600" dirty="0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s-419" sz="16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y debe ser </a:t>
            </a:r>
            <a:r>
              <a:rPr lang="es-419" sz="1600" dirty="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extendida</a:t>
            </a:r>
            <a:r>
              <a:rPr lang="es-419" sz="1600" dirty="0">
                <a:solidFill>
                  <a:srgbClr val="E06666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s-419" sz="16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por cualquier clase </a:t>
            </a:r>
            <a:r>
              <a:rPr lang="es-419" sz="1600" dirty="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principal</a:t>
            </a:r>
            <a:r>
              <a:rPr lang="es-419" sz="1600" dirty="0">
                <a:solidFill>
                  <a:srgbClr val="E06666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s-419" sz="16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de la aplicación. Proporciona el método </a:t>
            </a:r>
            <a:r>
              <a:rPr lang="es-419" sz="1600" b="1" dirty="0" err="1">
                <a:solidFill>
                  <a:srgbClr val="FFC000"/>
                </a:solidFill>
                <a:latin typeface="Lato"/>
                <a:ea typeface="Lato"/>
                <a:cs typeface="Lato"/>
                <a:sym typeface="Lato"/>
              </a:rPr>
              <a:t>start</a:t>
            </a:r>
            <a:r>
              <a:rPr lang="es-419" sz="1600" b="1" dirty="0">
                <a:solidFill>
                  <a:srgbClr val="FFC000"/>
                </a:solidFill>
                <a:latin typeface="Lato"/>
                <a:ea typeface="Lato"/>
                <a:cs typeface="Lato"/>
                <a:sym typeface="Lato"/>
              </a:rPr>
              <a:t>()</a:t>
            </a:r>
            <a:r>
              <a:rPr lang="es-419" sz="16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que se ejecuta al iniciar la aplicación.</a:t>
            </a:r>
            <a:endParaRPr sz="16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71" name="Google Shape;27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1024" y="0"/>
            <a:ext cx="4492971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4"/>
          <p:cNvSpPr txBox="1"/>
          <p:nvPr/>
        </p:nvSpPr>
        <p:spPr>
          <a:xfrm>
            <a:off x="271914" y="318639"/>
            <a:ext cx="79005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600" b="1" dirty="0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TEMAS A DESARROLLAR</a:t>
            </a:r>
            <a:endParaRPr sz="2600" b="1" dirty="0">
              <a:solidFill>
                <a:srgbClr val="E69138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5" name="Google Shape;145;p14"/>
          <p:cNvSpPr txBox="1"/>
          <p:nvPr/>
        </p:nvSpPr>
        <p:spPr>
          <a:xfrm>
            <a:off x="150925" y="1440944"/>
            <a:ext cx="8389200" cy="350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</a:pPr>
            <a:r>
              <a:rPr lang="es-419" sz="16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¿Qué es </a:t>
            </a:r>
            <a:r>
              <a:rPr lang="es-419" sz="1600" dirty="0" err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JavaFX</a:t>
            </a:r>
            <a:r>
              <a:rPr lang="es-419" sz="16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?</a:t>
            </a:r>
            <a:endParaRPr sz="16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</a:pPr>
            <a:r>
              <a:rPr lang="es-419" sz="16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Ventajas de usar </a:t>
            </a:r>
            <a:r>
              <a:rPr lang="es-419" sz="1600" dirty="0" err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JavaFX</a:t>
            </a:r>
            <a:r>
              <a:rPr lang="es-419" sz="16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 sz="16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</a:pPr>
            <a:r>
              <a:rPr lang="es-419" sz="16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Configurando nuestro IDE.</a:t>
            </a:r>
            <a:endParaRPr sz="16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</a:pPr>
            <a:r>
              <a:rPr lang="es-419" sz="16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Estructura básica de una aplicación </a:t>
            </a:r>
            <a:r>
              <a:rPr lang="es-419" sz="1600" dirty="0" err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JavaFX</a:t>
            </a:r>
            <a:r>
              <a:rPr lang="es-419" sz="16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 sz="16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</a:pPr>
            <a:r>
              <a:rPr lang="es-419" sz="16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Clase </a:t>
            </a:r>
            <a:r>
              <a:rPr lang="es-419" sz="1600" dirty="0" err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Application</a:t>
            </a:r>
            <a:r>
              <a:rPr lang="es-419" sz="16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 sz="16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</a:pPr>
            <a:r>
              <a:rPr lang="es-419" sz="16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Clase </a:t>
            </a:r>
            <a:r>
              <a:rPr lang="es-419" sz="1600" dirty="0" err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Stage</a:t>
            </a:r>
            <a:r>
              <a:rPr lang="es-419" sz="16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y </a:t>
            </a:r>
            <a:r>
              <a:rPr lang="es-419" sz="1600" dirty="0" err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Scene</a:t>
            </a:r>
            <a:r>
              <a:rPr lang="es-419" sz="16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 sz="16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</a:pPr>
            <a:r>
              <a:rPr lang="es-419" sz="16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Control de eventos.</a:t>
            </a:r>
            <a:endParaRPr sz="16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</a:pPr>
            <a:r>
              <a:rPr lang="es-419" sz="1600" dirty="0" err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Layouts</a:t>
            </a:r>
            <a:r>
              <a:rPr lang="es-419" sz="16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: Clase </a:t>
            </a:r>
            <a:r>
              <a:rPr lang="es-419" sz="1600" dirty="0" err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Pane</a:t>
            </a:r>
            <a:r>
              <a:rPr lang="es-419" sz="16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, </a:t>
            </a:r>
            <a:r>
              <a:rPr lang="es-419" sz="1600" dirty="0" err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StackPane</a:t>
            </a:r>
            <a:r>
              <a:rPr lang="es-419" sz="16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, </a:t>
            </a:r>
            <a:r>
              <a:rPr lang="es-419" sz="1600" dirty="0" err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FlowPane</a:t>
            </a:r>
            <a:r>
              <a:rPr lang="es-419" sz="16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, </a:t>
            </a:r>
            <a:r>
              <a:rPr lang="es-419" sz="1600" dirty="0" err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GridPane</a:t>
            </a:r>
            <a:r>
              <a:rPr lang="es-419" sz="16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, </a:t>
            </a:r>
            <a:r>
              <a:rPr lang="es-419" sz="1600" dirty="0" err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HBox</a:t>
            </a:r>
            <a:r>
              <a:rPr lang="es-419" sz="16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, </a:t>
            </a:r>
            <a:r>
              <a:rPr lang="es-419" sz="1600" dirty="0" err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VBox</a:t>
            </a:r>
            <a:r>
              <a:rPr lang="es-419" sz="16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y más.</a:t>
            </a:r>
            <a:endParaRPr sz="16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</a:pPr>
            <a:r>
              <a:rPr lang="es-419" sz="1600" dirty="0" err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Controls</a:t>
            </a:r>
            <a:r>
              <a:rPr lang="es-419" sz="16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: Clase </a:t>
            </a:r>
            <a:r>
              <a:rPr lang="es-419" sz="1600" dirty="0" err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Button</a:t>
            </a:r>
            <a:r>
              <a:rPr lang="es-419" sz="16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, </a:t>
            </a:r>
            <a:r>
              <a:rPr lang="es-419" sz="1600" dirty="0" err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Label</a:t>
            </a:r>
            <a:r>
              <a:rPr lang="es-419" sz="16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, </a:t>
            </a:r>
            <a:r>
              <a:rPr lang="es-419" sz="1600" dirty="0" err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TextField</a:t>
            </a:r>
            <a:r>
              <a:rPr lang="es-419" sz="16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, </a:t>
            </a:r>
            <a:r>
              <a:rPr lang="es-419" sz="1600" dirty="0" err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PasswordField</a:t>
            </a:r>
            <a:r>
              <a:rPr lang="es-419" sz="16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, ComboBox, </a:t>
            </a:r>
            <a:r>
              <a:rPr lang="es-419" sz="1600" dirty="0" err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CheckBox</a:t>
            </a:r>
            <a:r>
              <a:rPr lang="es-419" sz="16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y más.</a:t>
            </a:r>
            <a:endParaRPr sz="16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1"/>
          <p:cNvSpPr txBox="1"/>
          <p:nvPr/>
        </p:nvSpPr>
        <p:spPr>
          <a:xfrm>
            <a:off x="363925" y="0"/>
            <a:ext cx="20856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600" b="1" u="sng" dirty="0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Clase</a:t>
            </a:r>
            <a:r>
              <a:rPr lang="es-419" sz="2600" dirty="0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s-419" sz="2600" dirty="0" err="1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Stage</a:t>
            </a:r>
            <a:endParaRPr sz="2600" dirty="0">
              <a:solidFill>
                <a:srgbClr val="E69138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7" name="Google Shape;277;p31"/>
          <p:cNvSpPr txBox="1"/>
          <p:nvPr/>
        </p:nvSpPr>
        <p:spPr>
          <a:xfrm>
            <a:off x="363925" y="497400"/>
            <a:ext cx="4745700" cy="923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Representa la </a:t>
            </a:r>
            <a:r>
              <a:rPr lang="es-419" sz="1600" b="1" dirty="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ventana principal </a:t>
            </a:r>
            <a:r>
              <a:rPr lang="es-419" sz="16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de la aplicación. Puede contener una o varias </a:t>
            </a:r>
            <a:r>
              <a:rPr lang="es-419" sz="1600" dirty="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escenas</a:t>
            </a:r>
            <a:r>
              <a:rPr lang="es-419" sz="16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 sz="16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78" name="Google Shape;27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7950" y="0"/>
            <a:ext cx="4266045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31"/>
          <p:cNvSpPr txBox="1"/>
          <p:nvPr/>
        </p:nvSpPr>
        <p:spPr>
          <a:xfrm>
            <a:off x="363925" y="1420800"/>
            <a:ext cx="69024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 b="1" u="sng" dirty="0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Algunos métodos importantes:</a:t>
            </a:r>
            <a:endParaRPr sz="2000" b="1" u="sng" dirty="0">
              <a:solidFill>
                <a:srgbClr val="E69138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0" name="Google Shape;280;p31"/>
          <p:cNvSpPr txBox="1"/>
          <p:nvPr/>
        </p:nvSpPr>
        <p:spPr>
          <a:xfrm>
            <a:off x="448825" y="1913400"/>
            <a:ext cx="2753700" cy="32993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 dirty="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Ventanas</a:t>
            </a:r>
            <a:r>
              <a:rPr lang="es-419" sz="16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:</a:t>
            </a:r>
            <a:endParaRPr sz="16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</a:pPr>
            <a:r>
              <a:rPr lang="es-419" sz="1600" dirty="0" err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setTitle</a:t>
            </a:r>
            <a:r>
              <a:rPr lang="es-419" sz="16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(“Nombre App”)</a:t>
            </a:r>
            <a:endParaRPr sz="16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</a:pPr>
            <a:r>
              <a:rPr lang="es-419" sz="1600" dirty="0" err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getIcons</a:t>
            </a:r>
            <a:r>
              <a:rPr lang="es-419" sz="16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()</a:t>
            </a:r>
            <a:endParaRPr sz="16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 dirty="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Escenas</a:t>
            </a:r>
            <a:r>
              <a:rPr lang="es-419" sz="16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:</a:t>
            </a:r>
            <a:endParaRPr sz="16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</a:pPr>
            <a:r>
              <a:rPr lang="es-419" sz="1600" dirty="0" err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setScene</a:t>
            </a:r>
            <a:r>
              <a:rPr lang="es-419" sz="16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(</a:t>
            </a:r>
            <a:r>
              <a:rPr lang="es-419" sz="1600" dirty="0" err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Scene</a:t>
            </a:r>
            <a:r>
              <a:rPr lang="es-419" sz="16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)</a:t>
            </a:r>
            <a:endParaRPr sz="16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 dirty="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Dimensiones</a:t>
            </a:r>
            <a:r>
              <a:rPr lang="es-419" sz="16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:</a:t>
            </a:r>
            <a:endParaRPr sz="16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</a:pPr>
            <a:r>
              <a:rPr lang="es-419" sz="1600" dirty="0" err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setWidth</a:t>
            </a:r>
            <a:r>
              <a:rPr lang="es-419" sz="16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()</a:t>
            </a:r>
            <a:endParaRPr sz="16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</a:pPr>
            <a:r>
              <a:rPr lang="es-419" sz="1600" dirty="0" err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setHeight</a:t>
            </a:r>
            <a:r>
              <a:rPr lang="es-419" sz="16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()</a:t>
            </a:r>
            <a:endParaRPr sz="16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 dirty="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Estado y visibilidad</a:t>
            </a:r>
            <a:r>
              <a:rPr lang="es-419" sz="16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:</a:t>
            </a:r>
            <a:endParaRPr sz="16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</a:pPr>
            <a:r>
              <a:rPr lang="es-419" sz="16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show()</a:t>
            </a:r>
            <a:endParaRPr sz="16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</a:pPr>
            <a:r>
              <a:rPr lang="es-419" sz="1600" dirty="0" err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setMaximized</a:t>
            </a:r>
            <a:r>
              <a:rPr lang="es-419" sz="16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()</a:t>
            </a:r>
            <a:endParaRPr sz="16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1" name="Google Shape;281;p31"/>
          <p:cNvSpPr txBox="1"/>
          <p:nvPr/>
        </p:nvSpPr>
        <p:spPr>
          <a:xfrm>
            <a:off x="2877250" y="2135100"/>
            <a:ext cx="2753700" cy="30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</a:pPr>
            <a:r>
              <a:rPr lang="es-419" sz="1600" dirty="0" err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getWidth</a:t>
            </a:r>
            <a:r>
              <a:rPr lang="es-419" sz="16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()</a:t>
            </a:r>
            <a:endParaRPr sz="16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</a:pPr>
            <a:r>
              <a:rPr lang="es-419" sz="1600" dirty="0" err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getHeight</a:t>
            </a:r>
            <a:r>
              <a:rPr lang="es-419" sz="16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()</a:t>
            </a:r>
            <a:endParaRPr sz="16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</a:pPr>
            <a:r>
              <a:rPr lang="es-419" sz="1600" dirty="0" err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hide</a:t>
            </a:r>
            <a:r>
              <a:rPr lang="es-419" sz="16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()</a:t>
            </a:r>
            <a:endParaRPr sz="16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</a:pPr>
            <a:r>
              <a:rPr lang="es-419" sz="1600" dirty="0" err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setIconified</a:t>
            </a:r>
            <a:r>
              <a:rPr lang="es-419" sz="16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()</a:t>
            </a:r>
            <a:endParaRPr sz="16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2"/>
          <p:cNvSpPr txBox="1"/>
          <p:nvPr/>
        </p:nvSpPr>
        <p:spPr>
          <a:xfrm>
            <a:off x="376050" y="223938"/>
            <a:ext cx="20856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600" b="1" u="sng" dirty="0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Clase </a:t>
            </a:r>
            <a:r>
              <a:rPr lang="es-419" sz="2600" b="1" u="sng" dirty="0" err="1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Scene</a:t>
            </a:r>
            <a:endParaRPr sz="2600" b="1" u="sng" dirty="0">
              <a:solidFill>
                <a:srgbClr val="E69138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7" name="Google Shape;287;p32"/>
          <p:cNvSpPr txBox="1"/>
          <p:nvPr/>
        </p:nvSpPr>
        <p:spPr>
          <a:xfrm>
            <a:off x="423500" y="808938"/>
            <a:ext cx="5412600" cy="1292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Define el </a:t>
            </a:r>
            <a:r>
              <a:rPr lang="es-419" sz="1600" b="1" dirty="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contenedor principal </a:t>
            </a:r>
            <a:r>
              <a:rPr lang="es-419" sz="16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de los elementos de la interfaz gráfica. Puede contener </a:t>
            </a:r>
            <a:r>
              <a:rPr lang="es-419" sz="1600" dirty="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nodos</a:t>
            </a:r>
            <a:r>
              <a:rPr lang="es-419" sz="1600" dirty="0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s-419" sz="16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(</a:t>
            </a:r>
            <a:r>
              <a:rPr lang="es-419" sz="1600" dirty="0" err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Node</a:t>
            </a:r>
            <a:r>
              <a:rPr lang="es-419" sz="16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) como </a:t>
            </a:r>
            <a:r>
              <a:rPr lang="es-419" sz="1600" dirty="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botones, etiquetas, campos de texto</a:t>
            </a:r>
            <a:r>
              <a:rPr lang="es-419" sz="16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, etc.</a:t>
            </a:r>
            <a:endParaRPr sz="16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88" name="Google Shape;28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12600" y="0"/>
            <a:ext cx="3731395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32"/>
          <p:cNvSpPr txBox="1"/>
          <p:nvPr/>
        </p:nvSpPr>
        <p:spPr>
          <a:xfrm>
            <a:off x="423500" y="2395363"/>
            <a:ext cx="4658400" cy="2769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 b="1" u="sng" dirty="0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Contenedor raíz</a:t>
            </a:r>
            <a:r>
              <a:rPr lang="es-419" sz="16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:</a:t>
            </a:r>
            <a:br>
              <a:rPr lang="es-419" sz="16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s-419" sz="16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La escena contiene un contenedor raíz, como un </a:t>
            </a:r>
            <a:r>
              <a:rPr lang="es-419" sz="1600" dirty="0" err="1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Pane</a:t>
            </a:r>
            <a:r>
              <a:rPr lang="es-419" sz="1600" dirty="0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s-419" sz="16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 un </a:t>
            </a:r>
            <a:r>
              <a:rPr lang="es-419" sz="1600" dirty="0" err="1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Group</a:t>
            </a:r>
            <a:r>
              <a:rPr lang="es-419" sz="16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, que actúa como el nodo principal para </a:t>
            </a:r>
            <a:r>
              <a:rPr lang="es-419" sz="1600" b="1" u="sng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organizar</a:t>
            </a:r>
            <a:r>
              <a:rPr lang="es-419" sz="16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y </a:t>
            </a:r>
            <a:r>
              <a:rPr lang="es-419" sz="1600" b="1" u="sng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colocar</a:t>
            </a:r>
            <a:r>
              <a:rPr lang="es-419" sz="1600" dirty="0">
                <a:solidFill>
                  <a:srgbClr val="E06666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s-419" sz="16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otros nodos gráficos en la escena.</a:t>
            </a:r>
            <a:endParaRPr sz="16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3"/>
          <p:cNvSpPr txBox="1"/>
          <p:nvPr/>
        </p:nvSpPr>
        <p:spPr>
          <a:xfrm>
            <a:off x="376050" y="223938"/>
            <a:ext cx="20856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600" b="1" u="sng" dirty="0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Clase </a:t>
            </a:r>
            <a:r>
              <a:rPr lang="es-419" sz="2600" b="1" u="sng" dirty="0" err="1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Scene</a:t>
            </a:r>
            <a:endParaRPr sz="2600" b="1" u="sng" dirty="0">
              <a:solidFill>
                <a:srgbClr val="E69138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5" name="Google Shape;295;p33"/>
          <p:cNvSpPr txBox="1"/>
          <p:nvPr/>
        </p:nvSpPr>
        <p:spPr>
          <a:xfrm>
            <a:off x="376050" y="1248000"/>
            <a:ext cx="3833400" cy="2769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 b="1" u="sng" dirty="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Dimensiones</a:t>
            </a:r>
            <a:r>
              <a:rPr lang="es-419" sz="16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:</a:t>
            </a:r>
            <a:br>
              <a:rPr lang="es-419" sz="16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s-419" sz="16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Puedes </a:t>
            </a:r>
            <a:r>
              <a:rPr lang="es-419" sz="1600" b="1" u="sng" dirty="0" err="1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setear</a:t>
            </a:r>
            <a:r>
              <a:rPr lang="es-419" sz="1600" dirty="0">
                <a:solidFill>
                  <a:srgbClr val="E06666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s-419" sz="16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u </a:t>
            </a:r>
            <a:r>
              <a:rPr lang="es-419" sz="1600" b="1" u="sng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obtener</a:t>
            </a:r>
            <a:r>
              <a:rPr lang="es-419" sz="1600" dirty="0">
                <a:solidFill>
                  <a:srgbClr val="E06666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s-419" sz="16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el ancho y el alto de la escena utilizando los métodos</a:t>
            </a:r>
            <a:endParaRPr sz="16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</a:pPr>
            <a:r>
              <a:rPr lang="es-419" sz="1600" dirty="0" err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setWidth</a:t>
            </a:r>
            <a:r>
              <a:rPr lang="es-419" sz="16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()</a:t>
            </a:r>
            <a:endParaRPr sz="16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</a:pPr>
            <a:r>
              <a:rPr lang="es-419" sz="1600" dirty="0" err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setHeight</a:t>
            </a:r>
            <a:r>
              <a:rPr lang="es-419" sz="16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()</a:t>
            </a:r>
            <a:endParaRPr sz="16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</a:pPr>
            <a:r>
              <a:rPr lang="es-419" sz="1600" dirty="0" err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getWidth</a:t>
            </a:r>
            <a:r>
              <a:rPr lang="es-419" sz="16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()</a:t>
            </a:r>
            <a:endParaRPr sz="16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</a:pPr>
            <a:r>
              <a:rPr lang="es-419" sz="1600" dirty="0" err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getHeight</a:t>
            </a:r>
            <a:r>
              <a:rPr lang="es-419" sz="16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()</a:t>
            </a:r>
            <a:endParaRPr sz="16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6" name="Google Shape;296;p33"/>
          <p:cNvSpPr txBox="1"/>
          <p:nvPr/>
        </p:nvSpPr>
        <p:spPr>
          <a:xfrm>
            <a:off x="4306475" y="1248000"/>
            <a:ext cx="4670400" cy="2400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 b="1" u="sng" dirty="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Fondo</a:t>
            </a:r>
            <a:r>
              <a:rPr lang="es-419" sz="16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: </a:t>
            </a:r>
            <a:br>
              <a:rPr lang="es-419" sz="16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s-419" sz="16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Puedes establecer un fondo para la escena utilizando el método </a:t>
            </a:r>
            <a:r>
              <a:rPr lang="es-419" sz="1600" b="1" u="sng" dirty="0" err="1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setFill</a:t>
            </a:r>
            <a:r>
              <a:rPr lang="es-419" sz="1600" b="1" u="sng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()</a:t>
            </a:r>
            <a:r>
              <a:rPr lang="es-419" sz="16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. Puedes proporcionar un color sólido (</a:t>
            </a:r>
            <a:r>
              <a:rPr lang="es-419" sz="1600" b="1" u="sng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Color</a:t>
            </a:r>
            <a:r>
              <a:rPr lang="es-419" sz="16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), un gradiente (</a:t>
            </a:r>
            <a:r>
              <a:rPr lang="es-419" sz="1600" u="sng" dirty="0" err="1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LinearGradient</a:t>
            </a:r>
            <a:r>
              <a:rPr lang="es-419" sz="1600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 o </a:t>
            </a:r>
            <a:r>
              <a:rPr lang="es-419" sz="1600" u="sng" dirty="0" err="1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RadialGradient</a:t>
            </a:r>
            <a:r>
              <a:rPr lang="es-419" sz="1600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) o incluso una imagen (</a:t>
            </a:r>
            <a:r>
              <a:rPr lang="es-419" sz="1600" u="sng" dirty="0" err="1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ImagePattern</a:t>
            </a:r>
            <a:r>
              <a:rPr lang="es-419" sz="1600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).</a:t>
            </a:r>
            <a:endParaRPr sz="1600" dirty="0">
              <a:solidFill>
                <a:schemeClr val="bg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4"/>
          <p:cNvSpPr txBox="1"/>
          <p:nvPr/>
        </p:nvSpPr>
        <p:spPr>
          <a:xfrm>
            <a:off x="254750" y="242625"/>
            <a:ext cx="31419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600" b="1" u="sng" dirty="0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Control de eventos</a:t>
            </a:r>
            <a:endParaRPr sz="2600" b="1" u="sng" dirty="0">
              <a:solidFill>
                <a:srgbClr val="E69138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2" name="Google Shape;302;p34"/>
          <p:cNvSpPr txBox="1"/>
          <p:nvPr/>
        </p:nvSpPr>
        <p:spPr>
          <a:xfrm>
            <a:off x="399300" y="1617450"/>
            <a:ext cx="8345400" cy="2646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Puedes registrar controladores de eventos en la escena para responder a eventos de interacción del usuario, como clics de mouse, pulsaciones de teclas, movimiento del mouse, entre otros. </a:t>
            </a:r>
          </a:p>
          <a:p>
            <a:pPr marL="0" lvl="0" indent="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Los métodos </a:t>
            </a:r>
            <a:r>
              <a:rPr lang="es-419" sz="1600" dirty="0" err="1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setOn</a:t>
            </a:r>
            <a:r>
              <a:rPr lang="es-419" sz="1600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...() te permiten asociar un controlador de eventos específico con la escena.</a:t>
            </a:r>
            <a:endParaRPr sz="1600" dirty="0">
              <a:solidFill>
                <a:schemeClr val="bg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5"/>
          <p:cNvSpPr txBox="1"/>
          <p:nvPr/>
        </p:nvSpPr>
        <p:spPr>
          <a:xfrm>
            <a:off x="363950" y="194100"/>
            <a:ext cx="16377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600" b="1" u="sng" dirty="0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Ejemplos</a:t>
            </a:r>
            <a:endParaRPr sz="2600" b="1" u="sng" dirty="0">
              <a:solidFill>
                <a:srgbClr val="E69138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8" name="Google Shape;308;p35"/>
          <p:cNvSpPr txBox="1"/>
          <p:nvPr/>
        </p:nvSpPr>
        <p:spPr>
          <a:xfrm>
            <a:off x="429300" y="958350"/>
            <a:ext cx="8285400" cy="12002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</a:pPr>
            <a:r>
              <a:rPr lang="es-419" sz="1700" b="1" dirty="0" err="1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setOnAction</a:t>
            </a:r>
            <a:r>
              <a:rPr lang="es-419" sz="1700" b="1" dirty="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()</a:t>
            </a:r>
            <a:r>
              <a:rPr lang="es-419" sz="1600" b="1" dirty="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s-419" sz="16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: Registra un controlador </a:t>
            </a:r>
            <a:r>
              <a:rPr lang="es-419" sz="1600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de eventos para el evento de acción, que generalmente se activa cuando se hace clic en un botón u otro control interactivo.</a:t>
            </a:r>
            <a:endParaRPr sz="1600" dirty="0">
              <a:solidFill>
                <a:schemeClr val="bg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09" name="Google Shape;30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95587" y="2091900"/>
            <a:ext cx="3552825" cy="990600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35"/>
          <p:cNvSpPr txBox="1"/>
          <p:nvPr/>
        </p:nvSpPr>
        <p:spPr>
          <a:xfrm>
            <a:off x="429338" y="3100225"/>
            <a:ext cx="8285400" cy="12002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</a:pPr>
            <a:r>
              <a:rPr lang="es-419" sz="1700" b="1" dirty="0" err="1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setOnMouseClicked</a:t>
            </a:r>
            <a:r>
              <a:rPr lang="es-419" sz="1700" b="1" dirty="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()</a:t>
            </a:r>
            <a:r>
              <a:rPr lang="es-419" sz="1600" dirty="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s-419" sz="16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:Registra un controlador de </a:t>
            </a:r>
            <a:r>
              <a:rPr lang="es-419" sz="1600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eventos para el evento de clic del mouse.</a:t>
            </a:r>
            <a:endParaRPr sz="1600" dirty="0">
              <a:solidFill>
                <a:schemeClr val="bg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11" name="Google Shape;311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76588" y="4054525"/>
            <a:ext cx="3390900" cy="95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6"/>
          <p:cNvSpPr txBox="1"/>
          <p:nvPr/>
        </p:nvSpPr>
        <p:spPr>
          <a:xfrm>
            <a:off x="363950" y="194100"/>
            <a:ext cx="3293650" cy="584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600" b="1" u="sng" dirty="0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Más ejemplos …</a:t>
            </a:r>
            <a:endParaRPr sz="2600" b="1" u="sng" dirty="0">
              <a:solidFill>
                <a:srgbClr val="E69138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17" name="Google Shape;317;p36"/>
          <p:cNvSpPr txBox="1"/>
          <p:nvPr/>
        </p:nvSpPr>
        <p:spPr>
          <a:xfrm>
            <a:off x="429350" y="868725"/>
            <a:ext cx="8285400" cy="12002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</a:pPr>
            <a:r>
              <a:rPr lang="es-419" sz="1700" b="1" dirty="0" err="1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setOnKeyPressed</a:t>
            </a:r>
            <a:r>
              <a:rPr lang="es-419" sz="1700" b="1" dirty="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()</a:t>
            </a:r>
            <a:r>
              <a:rPr lang="es-419" sz="1600" b="1" dirty="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: </a:t>
            </a:r>
            <a:r>
              <a:rPr lang="es-419" sz="16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Registra un controlador de eventos para el evento </a:t>
            </a:r>
            <a:r>
              <a:rPr lang="es-419" sz="1600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de pulsación de tecla.</a:t>
            </a:r>
            <a:endParaRPr sz="1600" dirty="0">
              <a:solidFill>
                <a:schemeClr val="bg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18" name="Google Shape;318;p36"/>
          <p:cNvSpPr txBox="1"/>
          <p:nvPr/>
        </p:nvSpPr>
        <p:spPr>
          <a:xfrm>
            <a:off x="363950" y="2809183"/>
            <a:ext cx="8285400" cy="12002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</a:pPr>
            <a:r>
              <a:rPr lang="es-419" sz="1700" b="1" dirty="0" err="1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setOnMouseEntered</a:t>
            </a:r>
            <a:r>
              <a:rPr lang="es-419" sz="1700" b="1" dirty="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() </a:t>
            </a:r>
            <a:r>
              <a:rPr lang="es-419" sz="16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:Registra un controlador de eventos para el </a:t>
            </a:r>
            <a:r>
              <a:rPr lang="es-419" sz="1600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evento de entrada del mouse a un nodo.</a:t>
            </a:r>
            <a:endParaRPr sz="1600" dirty="0">
              <a:solidFill>
                <a:schemeClr val="bg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19" name="Google Shape;31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5512" y="1733157"/>
            <a:ext cx="4752975" cy="99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04438" y="3960425"/>
            <a:ext cx="3935135" cy="99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7"/>
          <p:cNvSpPr txBox="1"/>
          <p:nvPr/>
        </p:nvSpPr>
        <p:spPr>
          <a:xfrm>
            <a:off x="206225" y="181950"/>
            <a:ext cx="58593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600" b="1" u="sng" dirty="0" err="1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Layouts</a:t>
            </a:r>
            <a:r>
              <a:rPr lang="es-419" sz="2600" b="1" u="sng" dirty="0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 (Disposición de los elementos)</a:t>
            </a:r>
            <a:endParaRPr sz="2600" b="1" u="sng" dirty="0">
              <a:solidFill>
                <a:srgbClr val="E69138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26" name="Google Shape;326;p37"/>
          <p:cNvSpPr txBox="1"/>
          <p:nvPr/>
        </p:nvSpPr>
        <p:spPr>
          <a:xfrm>
            <a:off x="206225" y="888250"/>
            <a:ext cx="8261100" cy="11695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 dirty="0" err="1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JavaFX</a:t>
            </a:r>
            <a:r>
              <a:rPr lang="es-419" sz="1600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 proporciona diferentes clases de diseños (</a:t>
            </a:r>
            <a:r>
              <a:rPr lang="es-419" sz="1600" dirty="0" err="1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layouts</a:t>
            </a:r>
            <a:r>
              <a:rPr lang="es-419" sz="1600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) que permiten </a:t>
            </a:r>
            <a:r>
              <a:rPr lang="es-419" sz="1600" dirty="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organizar y colocar los nodos dentro de una escena</a:t>
            </a:r>
            <a:r>
              <a:rPr lang="es-419" sz="1600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. Algunos ejemplos son:</a:t>
            </a:r>
            <a:endParaRPr sz="1600" dirty="0">
              <a:solidFill>
                <a:schemeClr val="bg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27" name="Google Shape;327;p37"/>
          <p:cNvSpPr txBox="1"/>
          <p:nvPr/>
        </p:nvSpPr>
        <p:spPr>
          <a:xfrm>
            <a:off x="271650" y="2179071"/>
            <a:ext cx="16014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 b="1" u="sng" dirty="0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Clase </a:t>
            </a:r>
            <a:r>
              <a:rPr lang="es-419" sz="2000" b="1" u="sng" dirty="0" err="1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Pane</a:t>
            </a:r>
            <a:endParaRPr sz="2000" b="1" u="sng" dirty="0">
              <a:solidFill>
                <a:srgbClr val="E69138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28" name="Google Shape;328;p37"/>
          <p:cNvSpPr txBox="1"/>
          <p:nvPr/>
        </p:nvSpPr>
        <p:spPr>
          <a:xfrm>
            <a:off x="271650" y="2633025"/>
            <a:ext cx="8600700" cy="1292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La </a:t>
            </a:r>
            <a:r>
              <a:rPr lang="es-419" sz="1600" dirty="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clase base </a:t>
            </a:r>
            <a:r>
              <a:rPr lang="es-419" sz="16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para todos los diseños (</a:t>
            </a:r>
            <a:r>
              <a:rPr lang="es-419" sz="1600" dirty="0" err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layouts</a:t>
            </a:r>
            <a:r>
              <a:rPr lang="es-419" sz="16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) en </a:t>
            </a:r>
            <a:r>
              <a:rPr lang="es-419" sz="1600" dirty="0" err="1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JavaFX</a:t>
            </a:r>
            <a:r>
              <a:rPr lang="es-419" sz="1600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. 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Proporciona un área rectangular donde los nodos se pueden colocar arbitrariamente. 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Algunas </a:t>
            </a:r>
            <a:r>
              <a:rPr lang="es-419" sz="1600" b="1" dirty="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subclases</a:t>
            </a:r>
            <a:r>
              <a:rPr lang="es-419" sz="1600" dirty="0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s-419" sz="16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populares son:</a:t>
            </a:r>
            <a:endParaRPr sz="16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29" name="Google Shape;329;p37"/>
          <p:cNvSpPr txBox="1"/>
          <p:nvPr/>
        </p:nvSpPr>
        <p:spPr>
          <a:xfrm>
            <a:off x="1216500" y="3883950"/>
            <a:ext cx="17541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</a:pPr>
            <a:r>
              <a:rPr lang="es-419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BorderPane</a:t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</a:pPr>
            <a:r>
              <a:rPr lang="es-419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StackPane</a:t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0" name="Google Shape;330;p37"/>
          <p:cNvSpPr txBox="1"/>
          <p:nvPr/>
        </p:nvSpPr>
        <p:spPr>
          <a:xfrm>
            <a:off x="2970600" y="3883950"/>
            <a:ext cx="17541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</a:pPr>
            <a:r>
              <a:rPr lang="es-419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FlowPane</a:t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</a:pPr>
            <a:r>
              <a:rPr lang="es-419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GridPane</a:t>
            </a:r>
            <a:endParaRPr/>
          </a:p>
        </p:txBody>
      </p:sp>
      <p:sp>
        <p:nvSpPr>
          <p:cNvPr id="331" name="Google Shape;331;p37"/>
          <p:cNvSpPr txBox="1"/>
          <p:nvPr/>
        </p:nvSpPr>
        <p:spPr>
          <a:xfrm>
            <a:off x="4724700" y="3883950"/>
            <a:ext cx="16014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</a:pPr>
            <a:r>
              <a:rPr lang="es-419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HBox</a:t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</a:pPr>
            <a:r>
              <a:rPr lang="es-419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VBox</a:t>
            </a:r>
            <a:endParaRPr/>
          </a:p>
        </p:txBody>
      </p:sp>
      <p:sp>
        <p:nvSpPr>
          <p:cNvPr id="332" name="Google Shape;332;p37"/>
          <p:cNvSpPr txBox="1"/>
          <p:nvPr/>
        </p:nvSpPr>
        <p:spPr>
          <a:xfrm>
            <a:off x="6326100" y="3883950"/>
            <a:ext cx="16014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</a:pPr>
            <a:r>
              <a:rPr lang="es-419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TabPane</a:t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</a:pPr>
            <a:r>
              <a:rPr lang="es-419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ScrollPane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8"/>
          <p:cNvSpPr txBox="1"/>
          <p:nvPr/>
        </p:nvSpPr>
        <p:spPr>
          <a:xfrm>
            <a:off x="629550" y="1786800"/>
            <a:ext cx="7884900" cy="15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4500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¿Cómo se ve cada disposición en una ventana real?</a:t>
            </a:r>
            <a:endParaRPr sz="4500">
              <a:solidFill>
                <a:srgbClr val="E69138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2" name="Google Shape;342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3067" y="677333"/>
            <a:ext cx="7021689" cy="4277667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Google Shape;343;p39"/>
          <p:cNvSpPr txBox="1"/>
          <p:nvPr/>
        </p:nvSpPr>
        <p:spPr>
          <a:xfrm>
            <a:off x="3576000" y="162511"/>
            <a:ext cx="19920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600" b="1" dirty="0" err="1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BorderPane</a:t>
            </a:r>
            <a:endParaRPr sz="2600" b="1" dirty="0">
              <a:solidFill>
                <a:srgbClr val="E69138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40"/>
          <p:cNvSpPr txBox="1"/>
          <p:nvPr/>
        </p:nvSpPr>
        <p:spPr>
          <a:xfrm>
            <a:off x="3619049" y="150517"/>
            <a:ext cx="19059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600" b="1" dirty="0" err="1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StackPane</a:t>
            </a:r>
            <a:endParaRPr sz="2600" b="1" dirty="0">
              <a:solidFill>
                <a:srgbClr val="E69138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49" name="Google Shape;349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8244" y="744925"/>
            <a:ext cx="6187510" cy="42480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5"/>
          <p:cNvSpPr txBox="1"/>
          <p:nvPr/>
        </p:nvSpPr>
        <p:spPr>
          <a:xfrm>
            <a:off x="327500" y="181950"/>
            <a:ext cx="35301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600" b="1" u="sng" dirty="0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¿Qué es </a:t>
            </a:r>
            <a:r>
              <a:rPr lang="es-419" sz="2600" b="1" u="sng" dirty="0" err="1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JavaFX</a:t>
            </a:r>
            <a:r>
              <a:rPr lang="es-419" sz="2600" b="1" u="sng" dirty="0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?</a:t>
            </a:r>
            <a:endParaRPr sz="2600" b="1" u="sng" dirty="0">
              <a:solidFill>
                <a:srgbClr val="E69138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1" name="Google Shape;151;p15"/>
          <p:cNvSpPr txBox="1"/>
          <p:nvPr/>
        </p:nvSpPr>
        <p:spPr>
          <a:xfrm>
            <a:off x="553156" y="993078"/>
            <a:ext cx="8003822" cy="4124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=&gt; </a:t>
            </a:r>
            <a:r>
              <a:rPr lang="es-419" sz="16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Es un conjunto de </a:t>
            </a:r>
            <a:r>
              <a:rPr lang="es-419" sz="1600" b="1" dirty="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bibliotecas</a:t>
            </a:r>
            <a:r>
              <a:rPr lang="es-419" sz="1600" dirty="0">
                <a:solidFill>
                  <a:srgbClr val="E06666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s-419" sz="16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y </a:t>
            </a:r>
            <a:r>
              <a:rPr lang="es-419" sz="1600" b="1" dirty="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herramientas</a:t>
            </a:r>
            <a:r>
              <a:rPr lang="es-419" sz="1600" dirty="0">
                <a:solidFill>
                  <a:srgbClr val="E06666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s-419" sz="16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de desarrollo que permite crear aplicaciones de escritorio </a:t>
            </a:r>
            <a:r>
              <a:rPr lang="es-419" sz="1600" b="1" dirty="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con interfaces gráficas de usuario </a:t>
            </a:r>
            <a:r>
              <a:rPr lang="es-419" sz="16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(GUI, por sus siglas en inglés) en Java. Proporciona una amplia gama de </a:t>
            </a:r>
            <a:r>
              <a:rPr lang="es-419" sz="1600" u="sng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controles</a:t>
            </a:r>
            <a:r>
              <a:rPr lang="es-419" sz="1600" dirty="0">
                <a:solidFill>
                  <a:srgbClr val="E06666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s-419" sz="16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y </a:t>
            </a:r>
            <a:r>
              <a:rPr lang="es-419" sz="1600" u="sng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componentes gráficos </a:t>
            </a:r>
            <a:r>
              <a:rPr lang="es-419" sz="16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para diseñar interfaces </a:t>
            </a:r>
            <a:r>
              <a:rPr lang="es-419" sz="1600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intuitivas y atractivas</a:t>
            </a:r>
            <a:r>
              <a:rPr lang="es-419" sz="16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, así como funcionalidades para manejar </a:t>
            </a:r>
            <a:r>
              <a:rPr lang="es-419" sz="1600" u="sng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eventos, animaciones y multimedia.</a:t>
            </a: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419" sz="1600" u="sng" dirty="0">
              <a:solidFill>
                <a:schemeClr val="bg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=&gt; </a:t>
            </a:r>
            <a:r>
              <a:rPr lang="es-419" sz="16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Es una alternativa a la biblioteca </a:t>
            </a:r>
            <a:r>
              <a:rPr lang="es-419" sz="1600" dirty="0">
                <a:solidFill>
                  <a:srgbClr val="E06666"/>
                </a:solidFill>
                <a:latin typeface="Lato"/>
                <a:ea typeface="Lato"/>
                <a:cs typeface="Lato"/>
                <a:sym typeface="Lato"/>
              </a:rPr>
              <a:t>SWING</a:t>
            </a:r>
            <a:r>
              <a:rPr lang="es-419" sz="16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, pero con una mayor capacidad de personalización y mejores características visuales.</a:t>
            </a:r>
            <a:endParaRPr sz="16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41"/>
          <p:cNvSpPr txBox="1"/>
          <p:nvPr/>
        </p:nvSpPr>
        <p:spPr>
          <a:xfrm>
            <a:off x="3743100" y="156325"/>
            <a:ext cx="16578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600" b="1" dirty="0" err="1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FlowPane</a:t>
            </a:r>
            <a:endParaRPr sz="2600" b="1" dirty="0">
              <a:solidFill>
                <a:srgbClr val="E69138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55" name="Google Shape;355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3639" y="869475"/>
            <a:ext cx="5196721" cy="400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42"/>
          <p:cNvSpPr txBox="1"/>
          <p:nvPr/>
        </p:nvSpPr>
        <p:spPr>
          <a:xfrm>
            <a:off x="4047750" y="168450"/>
            <a:ext cx="10485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600" b="1" dirty="0" err="1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HBox</a:t>
            </a:r>
            <a:endParaRPr sz="2600" b="1" dirty="0">
              <a:solidFill>
                <a:srgbClr val="E69138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61" name="Google Shape;361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4150" y="881575"/>
            <a:ext cx="7775700" cy="392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43"/>
          <p:cNvSpPr txBox="1"/>
          <p:nvPr/>
        </p:nvSpPr>
        <p:spPr>
          <a:xfrm>
            <a:off x="4047750" y="168450"/>
            <a:ext cx="10485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600" b="1" dirty="0" err="1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VBox</a:t>
            </a:r>
            <a:endParaRPr sz="2600" b="1" dirty="0">
              <a:solidFill>
                <a:srgbClr val="E69138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67" name="Google Shape;367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2550" y="753450"/>
            <a:ext cx="7198899" cy="423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45"/>
          <p:cNvSpPr txBox="1"/>
          <p:nvPr/>
        </p:nvSpPr>
        <p:spPr>
          <a:xfrm>
            <a:off x="3842100" y="168450"/>
            <a:ext cx="1459800" cy="9848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600" b="1" dirty="0" err="1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TabPane</a:t>
            </a:r>
            <a:endParaRPr sz="2600" b="1" dirty="0">
              <a:solidFill>
                <a:srgbClr val="E69138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79" name="Google Shape;379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1240" y="756356"/>
            <a:ext cx="4841520" cy="42821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46"/>
          <p:cNvSpPr txBox="1"/>
          <p:nvPr/>
        </p:nvSpPr>
        <p:spPr>
          <a:xfrm>
            <a:off x="3696900" y="168450"/>
            <a:ext cx="17502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600" b="1" dirty="0" err="1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ScrollPane</a:t>
            </a:r>
            <a:endParaRPr sz="2600" b="1" dirty="0">
              <a:solidFill>
                <a:srgbClr val="E69138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85" name="Google Shape;385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0641" y="753450"/>
            <a:ext cx="6282720" cy="422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47"/>
          <p:cNvSpPr txBox="1"/>
          <p:nvPr/>
        </p:nvSpPr>
        <p:spPr>
          <a:xfrm>
            <a:off x="326250" y="129144"/>
            <a:ext cx="15405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600" b="1" u="sng" dirty="0" err="1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Controls</a:t>
            </a:r>
            <a:endParaRPr sz="2600" b="1" u="sng" dirty="0">
              <a:solidFill>
                <a:srgbClr val="E69138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91" name="Google Shape;391;p47"/>
          <p:cNvSpPr txBox="1"/>
          <p:nvPr/>
        </p:nvSpPr>
        <p:spPr>
          <a:xfrm>
            <a:off x="326250" y="714144"/>
            <a:ext cx="4719883" cy="1661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 dirty="0" err="1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JavaFX</a:t>
            </a:r>
            <a:r>
              <a:rPr lang="es-419" sz="1600" dirty="0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s-419" sz="16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proporciona una variedad de </a:t>
            </a:r>
            <a:r>
              <a:rPr lang="es-419" sz="1600" b="1" dirty="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controles</a:t>
            </a:r>
            <a:r>
              <a:rPr lang="es-419" sz="1600" dirty="0">
                <a:solidFill>
                  <a:srgbClr val="E06666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s-419" sz="1600" b="1" dirty="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predefinidos</a:t>
            </a:r>
            <a:r>
              <a:rPr lang="es-419" sz="16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que se pueden usar en la interfaz gráfica. Algunos ejemplos son:</a:t>
            </a:r>
            <a:endParaRPr sz="16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92" name="Google Shape;392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6133" y="0"/>
            <a:ext cx="409785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93" name="Google Shape;393;p47"/>
          <p:cNvSpPr txBox="1"/>
          <p:nvPr/>
        </p:nvSpPr>
        <p:spPr>
          <a:xfrm>
            <a:off x="326250" y="2237750"/>
            <a:ext cx="2379000" cy="3016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</a:pPr>
            <a:r>
              <a:rPr lang="es-419" sz="1600" dirty="0" err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Button</a:t>
            </a:r>
            <a:endParaRPr sz="16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</a:pPr>
            <a:r>
              <a:rPr lang="es-419" sz="1600" dirty="0" err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Label</a:t>
            </a:r>
            <a:endParaRPr sz="16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</a:pPr>
            <a:r>
              <a:rPr lang="es-419" sz="1600" dirty="0" err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TextField</a:t>
            </a:r>
            <a:endParaRPr sz="16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</a:pPr>
            <a:r>
              <a:rPr lang="es-419" sz="1600" dirty="0" err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PasswordField</a:t>
            </a:r>
            <a:r>
              <a:rPr lang="es-419" sz="16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: </a:t>
            </a:r>
            <a:endParaRPr sz="16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</a:pPr>
            <a:r>
              <a:rPr lang="es-419" sz="1600" dirty="0" err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TextArea</a:t>
            </a:r>
            <a:endParaRPr sz="16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</a:pPr>
            <a:r>
              <a:rPr lang="es-419" sz="16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ComboBox</a:t>
            </a:r>
            <a:endParaRPr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94" name="Google Shape;394;p47"/>
          <p:cNvSpPr txBox="1"/>
          <p:nvPr/>
        </p:nvSpPr>
        <p:spPr>
          <a:xfrm>
            <a:off x="2705250" y="2237750"/>
            <a:ext cx="2221200" cy="3016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</a:pPr>
            <a:r>
              <a:rPr lang="es-419" sz="1600" dirty="0" err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CheckBox</a:t>
            </a:r>
            <a:endParaRPr sz="16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</a:pPr>
            <a:r>
              <a:rPr lang="es-419" sz="1600" dirty="0" err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RadioButton</a:t>
            </a:r>
            <a:endParaRPr sz="16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</a:pPr>
            <a:r>
              <a:rPr lang="es-419" sz="1600" dirty="0" err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ToggleButton</a:t>
            </a:r>
            <a:endParaRPr sz="16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●"/>
            </a:pPr>
            <a:r>
              <a:rPr lang="es-419" sz="1600" dirty="0" err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FileChooser</a:t>
            </a:r>
            <a:endParaRPr sz="18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</a:pPr>
            <a:r>
              <a:rPr lang="es-419" sz="1600" dirty="0" err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ProgressIndicator</a:t>
            </a:r>
            <a:endParaRPr sz="16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</a:pPr>
            <a:r>
              <a:rPr lang="es-419" sz="1600" dirty="0" err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DatePicker</a:t>
            </a:r>
            <a:endParaRPr sz="16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48"/>
          <p:cNvSpPr txBox="1"/>
          <p:nvPr/>
        </p:nvSpPr>
        <p:spPr>
          <a:xfrm>
            <a:off x="1020819" y="281116"/>
            <a:ext cx="1609492" cy="584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600" b="1" dirty="0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Ejemplo:</a:t>
            </a:r>
            <a:endParaRPr sz="2600" b="1" dirty="0">
              <a:solidFill>
                <a:srgbClr val="E69138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400" name="Google Shape;400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25422" y="84666"/>
            <a:ext cx="5305778" cy="49741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6"/>
          <p:cNvSpPr txBox="1"/>
          <p:nvPr/>
        </p:nvSpPr>
        <p:spPr>
          <a:xfrm>
            <a:off x="351800" y="339675"/>
            <a:ext cx="38820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600" b="1" u="sng" dirty="0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Ventajas de usar </a:t>
            </a:r>
            <a:r>
              <a:rPr lang="es-419" sz="2600" b="1" u="sng" dirty="0" err="1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JavaFX</a:t>
            </a:r>
            <a:endParaRPr sz="2600" b="1" u="sng" dirty="0">
              <a:solidFill>
                <a:srgbClr val="E69138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7" name="Google Shape;157;p16"/>
          <p:cNvSpPr txBox="1"/>
          <p:nvPr/>
        </p:nvSpPr>
        <p:spPr>
          <a:xfrm>
            <a:off x="351800" y="1104275"/>
            <a:ext cx="6987300" cy="33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0200" algn="l" rtl="0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</a:pPr>
            <a:r>
              <a:rPr lang="es-419" sz="16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Integración nativa con Java</a:t>
            </a:r>
            <a:endParaRPr sz="16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30200" algn="l" rtl="0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</a:pPr>
            <a:r>
              <a:rPr lang="es-419" sz="16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Diseño de interfaces gráficas atractivas.</a:t>
            </a:r>
            <a:endParaRPr sz="16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30200" algn="l" rtl="0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</a:pPr>
            <a:r>
              <a:rPr lang="es-419" sz="16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Soporte para multimedia.</a:t>
            </a:r>
            <a:endParaRPr sz="16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30200" algn="l" rtl="0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</a:pPr>
            <a:r>
              <a:rPr lang="es-419" sz="16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Escalabilidad.</a:t>
            </a:r>
            <a:endParaRPr sz="16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30200" algn="l" rtl="0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</a:pPr>
            <a:r>
              <a:rPr lang="es-419" sz="16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Compatibilidad multiplataforma.</a:t>
            </a:r>
            <a:endParaRPr sz="16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8" name="Google Shape;15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2324725"/>
            <a:ext cx="4262146" cy="171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7"/>
          <p:cNvSpPr txBox="1"/>
          <p:nvPr/>
        </p:nvSpPr>
        <p:spPr>
          <a:xfrm>
            <a:off x="497375" y="285739"/>
            <a:ext cx="69873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600" b="1" u="sng" dirty="0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Configurando nuestro IDE</a:t>
            </a:r>
            <a:endParaRPr sz="2600" b="1" u="sng" dirty="0">
              <a:solidFill>
                <a:srgbClr val="E69138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4" name="Google Shape;164;p17"/>
          <p:cNvSpPr txBox="1"/>
          <p:nvPr/>
        </p:nvSpPr>
        <p:spPr>
          <a:xfrm>
            <a:off x="497375" y="1176700"/>
            <a:ext cx="17532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Lato"/>
              <a:buChar char="●"/>
            </a:pPr>
            <a:r>
              <a:rPr lang="es-419" sz="2000" b="1" dirty="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1er paso:</a:t>
            </a:r>
            <a:endParaRPr sz="2000" b="1" dirty="0">
              <a:solidFill>
                <a:srgbClr val="FFFF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65" name="Google Shape;16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86437" y="870739"/>
            <a:ext cx="3998237" cy="418361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6" name="Google Shape;166;p17"/>
          <p:cNvCxnSpPr/>
          <p:nvPr/>
        </p:nvCxnSpPr>
        <p:spPr>
          <a:xfrm rot="10800000" flipH="1">
            <a:off x="2322656" y="4242847"/>
            <a:ext cx="1091700" cy="351900"/>
          </a:xfrm>
          <a:prstGeom prst="straightConnector1">
            <a:avLst/>
          </a:prstGeom>
          <a:noFill/>
          <a:ln w="28575" cap="flat" cmpd="sng">
            <a:solidFill>
              <a:srgbClr val="E69138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17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0375" y="1414025"/>
            <a:ext cx="6648450" cy="3259575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18"/>
          <p:cNvSpPr txBox="1"/>
          <p:nvPr/>
        </p:nvSpPr>
        <p:spPr>
          <a:xfrm>
            <a:off x="3384525" y="1504225"/>
            <a:ext cx="558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3" name="Google Shape;173;p18"/>
          <p:cNvSpPr txBox="1"/>
          <p:nvPr/>
        </p:nvSpPr>
        <p:spPr>
          <a:xfrm>
            <a:off x="460975" y="327525"/>
            <a:ext cx="42822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600" b="1" u="sng" dirty="0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Configurando nuestro IDE</a:t>
            </a:r>
            <a:endParaRPr sz="2600" b="1" u="sng" dirty="0">
              <a:solidFill>
                <a:srgbClr val="E69138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4" name="Google Shape;174;p18"/>
          <p:cNvSpPr txBox="1"/>
          <p:nvPr/>
        </p:nvSpPr>
        <p:spPr>
          <a:xfrm>
            <a:off x="242625" y="1273775"/>
            <a:ext cx="19479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Lato"/>
              <a:buChar char="●"/>
            </a:pPr>
            <a:r>
              <a:rPr lang="es-419" sz="2000" dirty="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2do paso:</a:t>
            </a:r>
            <a:endParaRPr sz="2000" dirty="0">
              <a:solidFill>
                <a:srgbClr val="FFFF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9"/>
          <p:cNvSpPr txBox="1"/>
          <p:nvPr/>
        </p:nvSpPr>
        <p:spPr>
          <a:xfrm>
            <a:off x="3384525" y="1504225"/>
            <a:ext cx="558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0" name="Google Shape;180;p19"/>
          <p:cNvSpPr txBox="1"/>
          <p:nvPr/>
        </p:nvSpPr>
        <p:spPr>
          <a:xfrm>
            <a:off x="460975" y="327525"/>
            <a:ext cx="42822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600" b="1" u="sng" dirty="0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Configurando nuestro IDE</a:t>
            </a:r>
            <a:endParaRPr sz="2600" b="1" u="sng" dirty="0">
              <a:solidFill>
                <a:srgbClr val="E69138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1" name="Google Shape;181;p19"/>
          <p:cNvSpPr txBox="1"/>
          <p:nvPr/>
        </p:nvSpPr>
        <p:spPr>
          <a:xfrm>
            <a:off x="242625" y="1273775"/>
            <a:ext cx="79821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Lato"/>
              <a:buChar char="●"/>
            </a:pPr>
            <a:r>
              <a:rPr lang="es-419" sz="2000" dirty="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3er paso: </a:t>
            </a:r>
            <a:r>
              <a:rPr lang="es-419" sz="2000" dirty="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Descarga de las librerías necesarias</a:t>
            </a:r>
            <a:endParaRPr sz="2000" dirty="0">
              <a:solidFill>
                <a:srgbClr val="FFFF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82" name="Google Shape;18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056825"/>
            <a:ext cx="8839200" cy="25716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0"/>
          <p:cNvSpPr txBox="1"/>
          <p:nvPr/>
        </p:nvSpPr>
        <p:spPr>
          <a:xfrm>
            <a:off x="3384525" y="1504225"/>
            <a:ext cx="558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8" name="Google Shape;188;p20"/>
          <p:cNvSpPr txBox="1"/>
          <p:nvPr/>
        </p:nvSpPr>
        <p:spPr>
          <a:xfrm>
            <a:off x="460975" y="327525"/>
            <a:ext cx="42822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600" b="1" u="sng" dirty="0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Configurando nuestro IDE</a:t>
            </a:r>
            <a:endParaRPr sz="2600" b="1" u="sng" dirty="0">
              <a:solidFill>
                <a:srgbClr val="E69138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9" name="Google Shape;189;p20"/>
          <p:cNvSpPr txBox="1"/>
          <p:nvPr/>
        </p:nvSpPr>
        <p:spPr>
          <a:xfrm>
            <a:off x="242625" y="1273775"/>
            <a:ext cx="3045000" cy="3877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Lato"/>
              <a:buChar char="●"/>
            </a:pPr>
            <a:r>
              <a:rPr lang="es-419" sz="2000" b="1" dirty="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4to paso</a:t>
            </a:r>
            <a:r>
              <a:rPr lang="es-419" sz="20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: </a:t>
            </a:r>
            <a:br>
              <a:rPr lang="es-419" sz="20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s-419" sz="20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Crear una carpeta llamada </a:t>
            </a:r>
            <a:r>
              <a:rPr lang="es-419" sz="2000" b="1" dirty="0" err="1">
                <a:solidFill>
                  <a:srgbClr val="FFC000"/>
                </a:solidFill>
                <a:latin typeface="Lato"/>
                <a:ea typeface="Lato"/>
                <a:cs typeface="Lato"/>
                <a:sym typeface="Lato"/>
              </a:rPr>
              <a:t>JavaFX</a:t>
            </a:r>
            <a:r>
              <a:rPr lang="es-419" sz="20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en el directorio raíz del disco C donde guardaremos los archivos descargados en el paso anterior.</a:t>
            </a:r>
            <a:endParaRPr sz="2000" dirty="0">
              <a:solidFill>
                <a:srgbClr val="E69138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90" name="Google Shape;19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40925" y="912525"/>
            <a:ext cx="4958850" cy="423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1"/>
          <p:cNvSpPr txBox="1"/>
          <p:nvPr/>
        </p:nvSpPr>
        <p:spPr>
          <a:xfrm>
            <a:off x="3384525" y="1504225"/>
            <a:ext cx="558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6" name="Google Shape;196;p21"/>
          <p:cNvSpPr txBox="1"/>
          <p:nvPr/>
        </p:nvSpPr>
        <p:spPr>
          <a:xfrm>
            <a:off x="460975" y="327525"/>
            <a:ext cx="42822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600" b="1" u="sng" dirty="0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Configurando nuestro IDE</a:t>
            </a:r>
            <a:endParaRPr sz="2600" b="1" u="sng" dirty="0">
              <a:solidFill>
                <a:srgbClr val="E69138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7" name="Google Shape;197;p21"/>
          <p:cNvSpPr txBox="1"/>
          <p:nvPr/>
        </p:nvSpPr>
        <p:spPr>
          <a:xfrm>
            <a:off x="242625" y="1273775"/>
            <a:ext cx="1665197" cy="2954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Lato"/>
              <a:buChar char="●"/>
            </a:pPr>
            <a:r>
              <a:rPr lang="es-419" sz="2000" b="1" dirty="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5to paso: </a:t>
            </a:r>
            <a:br>
              <a:rPr lang="es-419" sz="20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s-419" sz="20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Creamos un </a:t>
            </a:r>
            <a:r>
              <a:rPr lang="es-419" sz="2000" b="1" dirty="0" err="1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JavaFX</a:t>
            </a:r>
            <a:r>
              <a:rPr lang="es-419" sz="2000" b="1" dirty="0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 Project</a:t>
            </a:r>
            <a:r>
              <a:rPr lang="es-419" sz="20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en nuestro IDE.</a:t>
            </a:r>
            <a:endParaRPr sz="2000" dirty="0">
              <a:solidFill>
                <a:srgbClr val="E69138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98" name="Google Shape;19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7822" y="1114110"/>
            <a:ext cx="3641581" cy="38078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67023" y="1114110"/>
            <a:ext cx="3397955" cy="38078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867</Words>
  <Application>Microsoft Office PowerPoint</Application>
  <PresentationFormat>Presentación en pantalla (16:9)</PresentationFormat>
  <Paragraphs>135</Paragraphs>
  <Slides>36</Slides>
  <Notes>36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36</vt:i4>
      </vt:variant>
    </vt:vector>
  </HeadingPairs>
  <TitlesOfParts>
    <vt:vector size="40" baseType="lpstr">
      <vt:lpstr>Lato</vt:lpstr>
      <vt:lpstr>Arial</vt:lpstr>
      <vt:lpstr>Montserrat</vt:lpstr>
      <vt:lpstr>Focus</vt:lpstr>
      <vt:lpstr>Programación II Desarrollo en Java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Carolina Archuby</cp:lastModifiedBy>
  <cp:revision>3</cp:revision>
  <dcterms:modified xsi:type="dcterms:W3CDTF">2024-08-11T03:00:18Z</dcterms:modified>
</cp:coreProperties>
</file>