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72" r:id="rId6"/>
    <p:sldId id="271" r:id="rId7"/>
    <p:sldId id="263" r:id="rId8"/>
    <p:sldId id="264" r:id="rId9"/>
    <p:sldId id="265" r:id="rId10"/>
    <p:sldId id="266" r:id="rId11"/>
    <p:sldId id="268" r:id="rId12"/>
    <p:sldId id="269" r:id="rId13"/>
  </p:sldIdLst>
  <p:sldSz cx="9144000" cy="5143500" type="screen16x9"/>
  <p:notesSz cx="6858000" cy="9144000"/>
  <p:embeddedFontLs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Montserrat" panose="000005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c5699acb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dc5699acb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401bcc0fbb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401bcc0fbb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e267952a6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e267952a6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e267952a6c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e267952a6c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dc5699acb1_1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dc5699acb1_1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401bcc0fb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401bcc0fb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401bcc0fb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401bcc0fb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401bcc0fb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401bcc0fb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6721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e267952a6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e267952a6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8271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401bcc0fbb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401bcc0fbb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401bcc0fbb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401bcc0fbb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401bcc0fb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401bcc0fbb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1413" y="4137675"/>
            <a:ext cx="2301175" cy="749500"/>
          </a:xfrm>
          <a:prstGeom prst="rect">
            <a:avLst/>
          </a:prstGeom>
          <a:noFill/>
          <a:ln>
            <a:noFill/>
          </a:ln>
          <a:effectLst>
            <a:reflection endPos="30000" dist="38100" dir="5400000" fadeDir="5400012" sy="-100000" algn="bl" rotWithShape="0"/>
          </a:effectLst>
        </p:spPr>
      </p:pic>
      <p:pic>
        <p:nvPicPr>
          <p:cNvPr id="135" name="Google Shape;13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1300" y="525788"/>
            <a:ext cx="3488425" cy="348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3"/>
          <p:cNvSpPr txBox="1">
            <a:spLocks noGrp="1"/>
          </p:cNvSpPr>
          <p:nvPr>
            <p:ph type="title" idx="4294967295"/>
          </p:nvPr>
        </p:nvSpPr>
        <p:spPr>
          <a:xfrm>
            <a:off x="371200" y="667700"/>
            <a:ext cx="4977900" cy="11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000" dirty="0"/>
              <a:t>Programación II</a:t>
            </a:r>
            <a:br>
              <a:rPr lang="es-419" sz="3000" dirty="0"/>
            </a:br>
            <a:r>
              <a:rPr lang="es-419" sz="3000" dirty="0"/>
              <a:t>Desarrollo en Java</a:t>
            </a:r>
            <a:endParaRPr sz="3000" dirty="0"/>
          </a:p>
        </p:txBody>
      </p:sp>
      <p:sp>
        <p:nvSpPr>
          <p:cNvPr id="137" name="Google Shape;137;p13"/>
          <p:cNvSpPr txBox="1"/>
          <p:nvPr/>
        </p:nvSpPr>
        <p:spPr>
          <a:xfrm>
            <a:off x="439800" y="2890500"/>
            <a:ext cx="52827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300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Clase </a:t>
            </a:r>
            <a:r>
              <a:rPr lang="es-419" sz="2300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N°</a:t>
            </a:r>
            <a:r>
              <a:rPr lang="es-419" sz="2300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 17</a:t>
            </a:r>
            <a:endParaRPr sz="2300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Git y </a:t>
            </a:r>
            <a:r>
              <a:rPr lang="es-419" sz="2000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Github</a:t>
            </a:r>
            <a:r>
              <a:rPr lang="es-419" sz="2000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 (Clase teórica)</a:t>
            </a:r>
            <a:endParaRPr sz="2000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334" y="203200"/>
            <a:ext cx="8850488" cy="4718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434" y="333022"/>
            <a:ext cx="8343132" cy="4477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/>
        </p:nvSpPr>
        <p:spPr>
          <a:xfrm>
            <a:off x="333400" y="190525"/>
            <a:ext cx="5250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Instalación de GIT</a:t>
            </a:r>
            <a:endParaRPr sz="2600" b="1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" name="Google Shape;218;p26"/>
          <p:cNvSpPr txBox="1"/>
          <p:nvPr/>
        </p:nvSpPr>
        <p:spPr>
          <a:xfrm>
            <a:off x="523875" y="1154900"/>
            <a:ext cx="8167800" cy="1169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Ir a </a:t>
            </a:r>
            <a:r>
              <a:rPr lang="es-419" sz="1600" b="1" u="sng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Página Oficial de Git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y descargar el paquete de instalación “</a:t>
            </a:r>
            <a:r>
              <a:rPr lang="es-419" sz="16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download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(</a:t>
            </a:r>
            <a:r>
              <a:rPr lang="es-419" sz="16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nro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versión) </a:t>
            </a:r>
            <a:r>
              <a:rPr lang="es-419" sz="16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for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Windows” (o si tienes otro sistema operativo, dirá Mac o Linux).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20" name="Google Shape;220;p26"/>
          <p:cNvCxnSpPr/>
          <p:nvPr/>
        </p:nvCxnSpPr>
        <p:spPr>
          <a:xfrm flipH="1">
            <a:off x="7655650" y="3262325"/>
            <a:ext cx="809700" cy="3096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B14CD0ED-4D26-1CDE-1FB4-FD8EA0EF4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75" y="2571750"/>
            <a:ext cx="8167800" cy="22272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/>
          <p:nvPr/>
        </p:nvSpPr>
        <p:spPr>
          <a:xfrm>
            <a:off x="362225" y="476684"/>
            <a:ext cx="7900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TEMAS A DESARROLLAR</a:t>
            </a:r>
            <a:endParaRPr sz="2600" b="1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14"/>
          <p:cNvSpPr txBox="1"/>
          <p:nvPr/>
        </p:nvSpPr>
        <p:spPr>
          <a:xfrm>
            <a:off x="283203" y="1908351"/>
            <a:ext cx="7900500" cy="350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Control de versiones. Su importancia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GIT.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Repositorios. Tipos.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Master y ramas.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Merge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r>
              <a:rPr lang="es-419" sz="16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Push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r>
              <a:rPr lang="es-419" sz="16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Pull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Los tres estados en GIT.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Diferencia entre GIT y </a:t>
            </a:r>
            <a:r>
              <a:rPr lang="es-419" sz="16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Github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Instalación de GIT.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/>
        </p:nvSpPr>
        <p:spPr>
          <a:xfrm>
            <a:off x="217275" y="304636"/>
            <a:ext cx="8709450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¿Qué es un control de versiones y por qué es importante?</a:t>
            </a:r>
            <a:endParaRPr sz="2600" b="1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15"/>
          <p:cNvSpPr txBox="1"/>
          <p:nvPr/>
        </p:nvSpPr>
        <p:spPr>
          <a:xfrm>
            <a:off x="330896" y="960910"/>
            <a:ext cx="8482207" cy="387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=&gt; Es un sistema que </a:t>
            </a:r>
            <a:r>
              <a:rPr lang="es-419" sz="16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registra cada cambio 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que se realiza</a:t>
            </a:r>
            <a:r>
              <a:rPr lang="es-419" sz="16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6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en el código 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fuente de un proyecto. </a:t>
            </a:r>
          </a:p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419"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=&gt; Permite tener un </a:t>
            </a:r>
            <a:r>
              <a:rPr lang="es-419" sz="16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historial</a:t>
            </a:r>
            <a:r>
              <a:rPr lang="es-419" sz="1600" dirty="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 todos los </a:t>
            </a:r>
            <a:r>
              <a:rPr lang="es-419" sz="16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cambios, saber quién lo hizo y cuándo</a:t>
            </a:r>
            <a:r>
              <a:rPr lang="es-419" sz="16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y 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crear </a:t>
            </a:r>
            <a:r>
              <a:rPr lang="es-419" sz="16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copias de seguridad 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 nuestro código.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lang="es-419" sz="24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419"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algn="just">
              <a:lnSpc>
                <a:spcPct val="200000"/>
              </a:lnSpc>
            </a:pPr>
            <a:r>
              <a:rPr lang="es-ES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=&gt; También </a:t>
            </a:r>
            <a:r>
              <a:rPr lang="es-ES" sz="16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permite que </a:t>
            </a:r>
            <a:r>
              <a:rPr lang="es-ES" sz="16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diferentes personas </a:t>
            </a:r>
            <a:r>
              <a:rPr lang="es-ES" sz="16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puedan </a:t>
            </a:r>
            <a:r>
              <a:rPr lang="es-ES" sz="16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colaborar</a:t>
            </a:r>
            <a:r>
              <a:rPr lang="es-ES" sz="1600" b="1" dirty="0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ES" sz="16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en el desarrollo de una </a:t>
            </a:r>
            <a:r>
              <a:rPr lang="es-ES" sz="16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misma aplicación</a:t>
            </a:r>
            <a:r>
              <a:rPr lang="es-ES" sz="16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, facilitando la </a:t>
            </a:r>
            <a:r>
              <a:rPr lang="es-ES" sz="16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revisión, sincronización y versionado de los cambios</a:t>
            </a:r>
            <a:r>
              <a:rPr lang="es-ES" sz="1600" b="1" dirty="0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,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/>
        </p:nvSpPr>
        <p:spPr>
          <a:xfrm>
            <a:off x="451556" y="574402"/>
            <a:ext cx="6858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¿Qué es GIT?</a:t>
            </a:r>
            <a:endParaRPr sz="2600" b="1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17"/>
          <p:cNvSpPr txBox="1"/>
          <p:nvPr/>
        </p:nvSpPr>
        <p:spPr>
          <a:xfrm>
            <a:off x="451556" y="1267943"/>
            <a:ext cx="8252177" cy="1169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Git es un </a:t>
            </a:r>
            <a:r>
              <a:rPr lang="es-419" sz="16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6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sistema distribuido de control de versiones, gratuito y de código abierto 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bajo licencia GPLv2.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9465" y="123347"/>
            <a:ext cx="2201334" cy="101742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75;p19">
            <a:extLst>
              <a:ext uri="{FF2B5EF4-FFF2-40B4-BE49-F238E27FC236}">
                <a16:creationId xmlns:a16="http://schemas.microsoft.com/office/drawing/2014/main" id="{E13628C5-2BDE-C66E-A637-185B321BED2B}"/>
              </a:ext>
            </a:extLst>
          </p:cNvPr>
          <p:cNvSpPr txBox="1"/>
          <p:nvPr/>
        </p:nvSpPr>
        <p:spPr>
          <a:xfrm>
            <a:off x="451556" y="2691505"/>
            <a:ext cx="6858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El pilar de Git: Los repositorios</a:t>
            </a:r>
            <a:endParaRPr sz="2600" b="1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Google Shape;176;p19">
            <a:extLst>
              <a:ext uri="{FF2B5EF4-FFF2-40B4-BE49-F238E27FC236}">
                <a16:creationId xmlns:a16="http://schemas.microsoft.com/office/drawing/2014/main" id="{9AF6EC58-C567-D938-7B06-7762B3E2763E}"/>
              </a:ext>
            </a:extLst>
          </p:cNvPr>
          <p:cNvSpPr txBox="1"/>
          <p:nvPr/>
        </p:nvSpPr>
        <p:spPr>
          <a:xfrm>
            <a:off x="440267" y="3361972"/>
            <a:ext cx="8252177" cy="1169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 repositorio es una </a:t>
            </a:r>
            <a:r>
              <a:rPr lang="es-419" sz="16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carpeta</a:t>
            </a:r>
            <a:r>
              <a:rPr lang="es-419" sz="1600" dirty="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 la que se almacenan las </a:t>
            </a:r>
            <a:r>
              <a:rPr lang="es-419" sz="16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diferentes versiones </a:t>
            </a:r>
            <a:r>
              <a:rPr lang="es-419" sz="16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de los ficheros de un pr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oyecto y el </a:t>
            </a:r>
            <a:r>
              <a:rPr lang="es-419" sz="16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histórico de los cambios 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que se han realizado en ellos.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5;p19">
            <a:extLst>
              <a:ext uri="{FF2B5EF4-FFF2-40B4-BE49-F238E27FC236}">
                <a16:creationId xmlns:a16="http://schemas.microsoft.com/office/drawing/2014/main" id="{E13628C5-2BDE-C66E-A637-185B321BED2B}"/>
              </a:ext>
            </a:extLst>
          </p:cNvPr>
          <p:cNvSpPr txBox="1"/>
          <p:nvPr/>
        </p:nvSpPr>
        <p:spPr>
          <a:xfrm>
            <a:off x="333300" y="235555"/>
            <a:ext cx="6858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Tipos de repositorios</a:t>
            </a:r>
            <a:endParaRPr sz="2600" b="1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Google Shape;176;p19">
            <a:extLst>
              <a:ext uri="{FF2B5EF4-FFF2-40B4-BE49-F238E27FC236}">
                <a16:creationId xmlns:a16="http://schemas.microsoft.com/office/drawing/2014/main" id="{9AF6EC58-C567-D938-7B06-7762B3E2763E}"/>
              </a:ext>
            </a:extLst>
          </p:cNvPr>
          <p:cNvSpPr txBox="1"/>
          <p:nvPr/>
        </p:nvSpPr>
        <p:spPr>
          <a:xfrm>
            <a:off x="333300" y="927219"/>
            <a:ext cx="72644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=&gt; </a:t>
            </a:r>
            <a:r>
              <a:rPr lang="es-419" sz="1600" b="1" u="sng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LOCALES</a:t>
            </a:r>
            <a:r>
              <a:rPr lang="es-419" sz="16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s-419" sz="1600" dirty="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Los tenemos en nuestro ordenador.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5911" y="1604297"/>
            <a:ext cx="4888089" cy="353920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76;p19">
            <a:extLst>
              <a:ext uri="{FF2B5EF4-FFF2-40B4-BE49-F238E27FC236}">
                <a16:creationId xmlns:a16="http://schemas.microsoft.com/office/drawing/2014/main" id="{9F2D38DA-DCCA-6D52-6ED1-322DF059BC08}"/>
              </a:ext>
            </a:extLst>
          </p:cNvPr>
          <p:cNvSpPr txBox="1"/>
          <p:nvPr/>
        </p:nvSpPr>
        <p:spPr>
          <a:xfrm>
            <a:off x="333300" y="2001660"/>
            <a:ext cx="3696833" cy="313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=&gt; </a:t>
            </a:r>
            <a:r>
              <a:rPr lang="es-419" sz="1600" b="1" u="sng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REMOTOS</a:t>
            </a:r>
            <a:r>
              <a:rPr lang="es-419" sz="1600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r>
              <a:rPr lang="es-419" sz="1600" dirty="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6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U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bicados en un servidor externo. Son los que permitirán que otras personas puedan trabajar en el mismo proyecto, </a:t>
            </a:r>
            <a:r>
              <a:rPr lang="es-419" sz="16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hacer cambios y que puedan ser sincronizados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495328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/>
        </p:nvSpPr>
        <p:spPr>
          <a:xfrm>
            <a:off x="333375" y="0"/>
            <a:ext cx="2928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Master y ramas.</a:t>
            </a:r>
            <a:endParaRPr sz="2600" b="1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5" name="Google Shape;205;p24"/>
          <p:cNvSpPr txBox="1"/>
          <p:nvPr/>
        </p:nvSpPr>
        <p:spPr>
          <a:xfrm>
            <a:off x="254352" y="470875"/>
            <a:ext cx="8810625" cy="16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=&gt; Cada </a:t>
            </a:r>
            <a:r>
              <a:rPr lang="es-419" sz="16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repositorio</a:t>
            </a:r>
            <a:r>
              <a:rPr lang="es-419" sz="1600" dirty="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tiene, al menos, una </a:t>
            </a:r>
            <a:r>
              <a:rPr lang="es-419" sz="16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rama principal 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llamada </a:t>
            </a:r>
            <a:r>
              <a:rPr lang="es-ES" sz="1600" b="1" dirty="0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master</a:t>
            </a:r>
            <a:r>
              <a:rPr lang="es-ES" sz="1600" dirty="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ES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 </a:t>
            </a:r>
            <a:r>
              <a:rPr lang="es-ES" sz="1600" b="1" dirty="0" err="1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main</a:t>
            </a:r>
            <a:r>
              <a:rPr lang="es-ES" sz="1600" dirty="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s-ES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 las ramas que se crean en ella serían las </a:t>
            </a:r>
            <a:r>
              <a:rPr lang="es-ES" sz="1600" b="1" dirty="0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ramas de desarrollo </a:t>
            </a:r>
            <a:r>
              <a:rPr lang="es-ES" sz="1600" b="1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o</a:t>
            </a:r>
            <a:r>
              <a:rPr lang="es-ES" sz="1600" b="1" dirty="0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ES" sz="1600" b="1" dirty="0" err="1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branches</a:t>
            </a:r>
            <a:r>
              <a:rPr lang="es-ES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 </a:t>
            </a:r>
          </a:p>
          <a:p>
            <a:pPr algn="just">
              <a:lnSpc>
                <a:spcPct val="200000"/>
              </a:lnSpc>
            </a:pPr>
            <a:r>
              <a:rPr lang="es-ES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=&gt; Esta es sólo una </a:t>
            </a:r>
            <a:r>
              <a:rPr lang="es-ES" sz="1600" b="1" dirty="0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estrategia</a:t>
            </a:r>
            <a:r>
              <a:rPr lang="es-ES" sz="1600" dirty="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ES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 las muchas que existen a la hora de trabajar con Git y similares.</a:t>
            </a:r>
          </a:p>
        </p:txBody>
      </p:sp>
      <p:pic>
        <p:nvPicPr>
          <p:cNvPr id="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575" y="2132838"/>
            <a:ext cx="7236177" cy="30106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0637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/>
        </p:nvSpPr>
        <p:spPr>
          <a:xfrm>
            <a:off x="297600" y="232050"/>
            <a:ext cx="85488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9B25745-E930-E379-A0AB-6884A99516CD}"/>
              </a:ext>
            </a:extLst>
          </p:cNvPr>
          <p:cNvSpPr txBox="1"/>
          <p:nvPr/>
        </p:nvSpPr>
        <p:spPr>
          <a:xfrm>
            <a:off x="398110" y="726170"/>
            <a:ext cx="8347780" cy="18903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=&gt;</a:t>
            </a:r>
            <a:r>
              <a:rPr lang="es-ES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Una rama es simplemente una </a:t>
            </a:r>
            <a:r>
              <a:rPr lang="es-ES" sz="16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versión</a:t>
            </a:r>
            <a:r>
              <a:rPr lang="es-ES" sz="1600" dirty="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ES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 la colección de directorios y archivos del repositorio. Cada vez que se crea una nueva rama, se crea una </a:t>
            </a:r>
            <a:r>
              <a:rPr lang="es-ES" sz="16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copia</a:t>
            </a:r>
            <a:r>
              <a:rPr lang="es-ES" sz="1600" dirty="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ES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 la colección de archivos actual.</a:t>
            </a:r>
          </a:p>
          <a:p>
            <a:pPr algn="just">
              <a:lnSpc>
                <a:spcPct val="150000"/>
              </a:lnSpc>
            </a:pPr>
            <a:r>
              <a:rPr lang="es-ES" sz="16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=&gt;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Al </a:t>
            </a:r>
            <a:r>
              <a:rPr lang="es-419" sz="16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hacer cambios, éstos se confirman y se guardan (en el master o en la rama, donde se esté trabajando)</a:t>
            </a:r>
          </a:p>
        </p:txBody>
      </p:sp>
      <p:sp>
        <p:nvSpPr>
          <p:cNvPr id="5" name="Google Shape;204;p24">
            <a:extLst>
              <a:ext uri="{FF2B5EF4-FFF2-40B4-BE49-F238E27FC236}">
                <a16:creationId xmlns:a16="http://schemas.microsoft.com/office/drawing/2014/main" id="{E34031AE-BFB8-B602-DBE7-9E47034EA9D6}"/>
              </a:ext>
            </a:extLst>
          </p:cNvPr>
          <p:cNvSpPr txBox="1"/>
          <p:nvPr/>
        </p:nvSpPr>
        <p:spPr>
          <a:xfrm>
            <a:off x="389820" y="115207"/>
            <a:ext cx="5548136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3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¿Cómo funcionan las ramas?</a:t>
            </a:r>
            <a:endParaRPr sz="2300" b="1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AAEFDFA-F9B0-A563-C365-73410AAEAFCA}"/>
              </a:ext>
            </a:extLst>
          </p:cNvPr>
          <p:cNvSpPr txBox="1"/>
          <p:nvPr/>
        </p:nvSpPr>
        <p:spPr>
          <a:xfrm>
            <a:off x="389820" y="3321665"/>
            <a:ext cx="8347780" cy="152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En un entorno de colaboración, donde diferentes personas están trabajando en un mismo código, se genera una evolución del código en paralelo: mientras alguien está trabajando en añadir una nueva característica al proyecto, otra persona puede estar arreglando un bug y otra en añadir alguna documentación. </a:t>
            </a:r>
          </a:p>
        </p:txBody>
      </p:sp>
      <p:sp>
        <p:nvSpPr>
          <p:cNvPr id="8" name="Google Shape;204;p24">
            <a:extLst>
              <a:ext uri="{FF2B5EF4-FFF2-40B4-BE49-F238E27FC236}">
                <a16:creationId xmlns:a16="http://schemas.microsoft.com/office/drawing/2014/main" id="{6B645562-755A-368E-293C-16DF328873E5}"/>
              </a:ext>
            </a:extLst>
          </p:cNvPr>
          <p:cNvSpPr txBox="1"/>
          <p:nvPr/>
        </p:nvSpPr>
        <p:spPr>
          <a:xfrm>
            <a:off x="398110" y="2767697"/>
            <a:ext cx="5548136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3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¿Cuál es su utilidad?</a:t>
            </a:r>
            <a:endParaRPr sz="2300" b="1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/>
        </p:nvSpPr>
        <p:spPr>
          <a:xfrm>
            <a:off x="386821" y="1196794"/>
            <a:ext cx="8370358" cy="313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s-ES" sz="16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=&gt;</a:t>
            </a:r>
            <a:r>
              <a:rPr lang="es-419" sz="16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600" b="1" u="sng" dirty="0" err="1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Merge</a:t>
            </a:r>
            <a:r>
              <a:rPr lang="es-419" sz="16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Proceso que consiste en </a:t>
            </a:r>
            <a:r>
              <a:rPr lang="es-419" sz="16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combinar</a:t>
            </a:r>
            <a:r>
              <a:rPr lang="es-419" sz="1600" dirty="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los cambios de una bifurcación con otra rama o con </a:t>
            </a:r>
            <a:r>
              <a:rPr lang="es-419" sz="16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la rama principal.</a:t>
            </a:r>
            <a:endParaRPr lang="es-ES"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=&gt;</a:t>
            </a:r>
            <a:r>
              <a:rPr lang="es-419" sz="16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600" b="1" u="sng" dirty="0" err="1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Push</a:t>
            </a:r>
            <a:r>
              <a:rPr lang="es-419" sz="16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: Consiste en </a:t>
            </a:r>
            <a:r>
              <a:rPr lang="es-ES" sz="16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llevar</a:t>
            </a:r>
            <a:r>
              <a:rPr lang="es-ES" sz="16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 (o empujar) los cambios locales al repositorio remoto</a:t>
            </a:r>
            <a:endParaRPr lang="es-419" sz="1600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=&gt;</a:t>
            </a:r>
            <a:r>
              <a:rPr lang="es-419" sz="16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600" b="1" u="sng" dirty="0" err="1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Pull</a:t>
            </a:r>
            <a:r>
              <a:rPr lang="es-419" sz="1600" b="1" u="sng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r>
              <a:rPr lang="es-ES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Es la acción inversa, </a:t>
            </a:r>
            <a:r>
              <a:rPr lang="es-ES" sz="16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traer</a:t>
            </a:r>
            <a:r>
              <a:rPr lang="es-ES" sz="16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 los cambios del repositorio remoto al local</a:t>
            </a:r>
            <a:r>
              <a:rPr lang="es-ES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</p:txBody>
      </p:sp>
      <p:sp>
        <p:nvSpPr>
          <p:cNvPr id="2" name="Google Shape;204;p24">
            <a:extLst>
              <a:ext uri="{FF2B5EF4-FFF2-40B4-BE49-F238E27FC236}">
                <a16:creationId xmlns:a16="http://schemas.microsoft.com/office/drawing/2014/main" id="{3356445C-DFF8-7CE4-AAFA-F7982E5F552F}"/>
              </a:ext>
            </a:extLst>
          </p:cNvPr>
          <p:cNvSpPr txBox="1"/>
          <p:nvPr/>
        </p:nvSpPr>
        <p:spPr>
          <a:xfrm>
            <a:off x="386821" y="311072"/>
            <a:ext cx="5548136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Merge</a:t>
            </a:r>
            <a:r>
              <a:rPr lang="es-419" sz="26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r>
              <a:rPr lang="es-419" sz="2600" b="1" u="sng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Push</a:t>
            </a:r>
            <a:r>
              <a:rPr lang="es-419" sz="26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r>
              <a:rPr lang="es-419" sz="2600" b="1" u="sng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Pull</a:t>
            </a:r>
            <a:r>
              <a:rPr lang="es-419" sz="26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2600" b="1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/>
        </p:nvSpPr>
        <p:spPr>
          <a:xfrm>
            <a:off x="462843" y="107150"/>
            <a:ext cx="8240889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Los tres estados de los archivos del Proyecto en GIT</a:t>
            </a:r>
            <a:endParaRPr sz="2600" b="1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22"/>
          <p:cNvSpPr txBox="1"/>
          <p:nvPr/>
        </p:nvSpPr>
        <p:spPr>
          <a:xfrm>
            <a:off x="451555" y="755883"/>
            <a:ext cx="8240889" cy="424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• </a:t>
            </a:r>
            <a:r>
              <a:rPr lang="es-419" sz="1600" b="1" u="sng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Modificado (</a:t>
            </a:r>
            <a:r>
              <a:rPr lang="es-419" sz="1600" b="1" u="sng" dirty="0" err="1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modified</a:t>
            </a:r>
            <a:r>
              <a:rPr lang="es-419" sz="1600" b="1" u="sng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r>
              <a:rPr lang="es-419" sz="16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El archivo contiene </a:t>
            </a:r>
            <a:r>
              <a:rPr lang="es-419" sz="16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cambios, pero todavía no han sido marcados para ser confirmados. Se encuentra en el directorio de trabajo.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• </a:t>
            </a:r>
            <a:r>
              <a:rPr lang="es-419" sz="1600" b="1" u="sng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Preparado (</a:t>
            </a:r>
            <a:r>
              <a:rPr lang="es-419" sz="1600" b="1" u="sng" dirty="0" err="1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staged</a:t>
            </a:r>
            <a:r>
              <a:rPr lang="es-419" sz="1600" b="1" u="sng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r>
              <a:rPr lang="es-419" sz="16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s-419" sz="16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Son los archivos que han sido modificados en el directorio de trabajo y se han marcado como preparados para ser confirmados en el repositorio local. 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 encuentran en un </a:t>
            </a:r>
            <a:r>
              <a:rPr lang="es-419" sz="1600" b="1" dirty="0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área temporal transitoria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 Esta acción recibe el nombre de </a:t>
            </a:r>
            <a:r>
              <a:rPr lang="es-419" sz="1600" b="1" dirty="0" err="1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add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• </a:t>
            </a:r>
            <a:r>
              <a:rPr lang="es-419" sz="1600" b="1" u="sng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Confirmado (</a:t>
            </a:r>
            <a:r>
              <a:rPr lang="es-419" sz="1600" b="1" u="sng" dirty="0" err="1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committed</a:t>
            </a:r>
            <a:r>
              <a:rPr lang="es-419" sz="1600" b="1" u="sng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r>
              <a:rPr lang="es-419" sz="16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El archivo se encuentra </a:t>
            </a:r>
            <a:r>
              <a:rPr lang="es-419" sz="16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grabado en el </a:t>
            </a:r>
            <a:r>
              <a:rPr lang="es-419" sz="1600" b="1" dirty="0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repositorio local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 Esta acción recibe el nombre de </a:t>
            </a:r>
            <a:r>
              <a:rPr lang="es-419" sz="1600" b="1" dirty="0" err="1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commit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640</Words>
  <Application>Microsoft Office PowerPoint</Application>
  <PresentationFormat>Presentación en pantalla (16:9)</PresentationFormat>
  <Paragraphs>49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Montserrat</vt:lpstr>
      <vt:lpstr>Lato</vt:lpstr>
      <vt:lpstr>Arial</vt:lpstr>
      <vt:lpstr>Focus</vt:lpstr>
      <vt:lpstr>Programación II Desarrollo en Java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Carolina Archuby</cp:lastModifiedBy>
  <cp:revision>13</cp:revision>
  <dcterms:modified xsi:type="dcterms:W3CDTF">2024-08-10T23:05:14Z</dcterms:modified>
</cp:coreProperties>
</file>