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4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7e2ddf006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7e2ddf006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38d5d28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38d5d28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f90019c1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f90019c1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f90019c13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f90019c13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f90019c13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f90019c13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f90019c13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f90019c13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f90019c13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f90019c13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f90019c13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f90019c13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f90019c13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f90019c13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f90019c13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f90019c13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f90019c13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f90019c13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f90019c13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f90019c13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f90019c13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4f90019c13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f90019c13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f90019c13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f90019c13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f90019c13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7e2ddf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7e2ddf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7e2ddf00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7e2ddf00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7e2ddf006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7e2ddf006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7e2ddf006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7e2ddf006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7e2ddf006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7e2ddf006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7e2ddf006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7e2ddf006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7e2ddf006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7e2ddf006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88" y="2664722"/>
            <a:ext cx="5282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18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 y 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(Clase práctica)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1419650" y="313257"/>
            <a:ext cx="798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Ver el contenido de un archivo: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“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archivo.formato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1419650" y="776642"/>
            <a:ext cx="750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comando muestra el contenido del archivo indicado en la terminal.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419650" y="2344631"/>
            <a:ext cx="763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Limpiar la terminal: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cls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dirty="0"/>
          </a:p>
        </p:txBody>
      </p:sp>
      <p:sp>
        <p:nvSpPr>
          <p:cNvPr id="210" name="Google Shape;210;p22"/>
          <p:cNvSpPr txBox="1"/>
          <p:nvPr/>
        </p:nvSpPr>
        <p:spPr>
          <a:xfrm>
            <a:off x="1419650" y="2760884"/>
            <a:ext cx="7502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proviene de “Clear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(Limpiar Sistema).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650" y="1326126"/>
            <a:ext cx="5105328" cy="555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1419650" y="3592988"/>
            <a:ext cx="72147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Estos son solo algunos de los comandos más utilizados. Hay muchos otros comandos disponibles en la línea de comandos de Windows que puedes explorar y aprender.</a:t>
            </a:r>
            <a:endParaRPr sz="16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1351100" y="3711372"/>
            <a:ext cx="6929700" cy="1169700"/>
          </a:xfrm>
          <a:prstGeom prst="flowChartAlternateProcess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/>
        </p:nvSpPr>
        <p:spPr>
          <a:xfrm>
            <a:off x="299508" y="1007543"/>
            <a:ext cx="8494536" cy="300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Paso 1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Elegir un </a:t>
            </a:r>
            <a:r>
              <a:rPr lang="es-419" sz="1700" b="1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nombre de usuario</a:t>
            </a:r>
            <a:r>
              <a:rPr lang="es-419" sz="17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el </a:t>
            </a:r>
            <a:r>
              <a:rPr lang="es-419" sz="1700" b="1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email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usarás en </a:t>
            </a:r>
            <a:r>
              <a:rPr lang="es-419" sz="1700" b="1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Esto es importante porque las confirmaciones de cambios (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commits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en Git usan esta información, y es introducida de manera inmutable en los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commits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envías.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Paso 2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 Establecer el nombre con el comando: </a:t>
            </a:r>
            <a:r>
              <a:rPr lang="es-419" sz="1700" b="1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700" b="1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700" b="1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config</a:t>
            </a:r>
            <a:r>
              <a:rPr lang="es-419" sz="1700" b="1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--global user.name "Nombre Apellido"</a:t>
            </a:r>
            <a:r>
              <a:rPr lang="es-419" sz="17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Paso 3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Establecer el correo a usar con el comando.  </a:t>
            </a:r>
            <a:r>
              <a:rPr lang="es-419" sz="1700" b="1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700" b="1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700" b="1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config</a:t>
            </a:r>
            <a:r>
              <a:rPr lang="es-419" sz="1700" b="1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--global </a:t>
            </a:r>
            <a:r>
              <a:rPr lang="es-419" sz="1700" b="1" dirty="0" err="1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user.email</a:t>
            </a:r>
            <a:r>
              <a:rPr lang="es-419" sz="1700" b="1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Mail@example.com</a:t>
            </a:r>
            <a:r>
              <a:rPr lang="es-419" sz="17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53" y="4180961"/>
            <a:ext cx="7313650" cy="8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299508" y="249917"/>
            <a:ext cx="685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GIT por primera vez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/>
        </p:nvSpPr>
        <p:spPr>
          <a:xfrm>
            <a:off x="547863" y="869795"/>
            <a:ext cx="799295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Creá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tu cuenta de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elegí uno de todos tus proyectos, y vamos a crear nuestro primer repositorio de ejemplo :) 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 t="27803"/>
          <a:stretch/>
        </p:blipFill>
        <p:spPr>
          <a:xfrm>
            <a:off x="3709948" y="1488492"/>
            <a:ext cx="3456100" cy="177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8;p23">
            <a:extLst>
              <a:ext uri="{FF2B5EF4-FFF2-40B4-BE49-F238E27FC236}">
                <a16:creationId xmlns:a16="http://schemas.microsoft.com/office/drawing/2014/main" id="{E1BEC2A7-3D3A-AD9A-F422-F904CB4F6B10}"/>
              </a:ext>
            </a:extLst>
          </p:cNvPr>
          <p:cNvSpPr txBox="1"/>
          <p:nvPr/>
        </p:nvSpPr>
        <p:spPr>
          <a:xfrm>
            <a:off x="537424" y="221230"/>
            <a:ext cx="685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Y ahora… ¡A hacer nuestra primera práctica!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03187" y="3468215"/>
            <a:ext cx="548152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Imaginemos que esta carpeta contiene un proyecto que necesitamos compartir mediante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primer paso: Abramos la carpeta.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663" y="3440092"/>
            <a:ext cx="2088100" cy="16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67" y="0"/>
            <a:ext cx="8161861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440262" y="3425287"/>
            <a:ext cx="8263466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vez dentro de la carpeta del proyecto, vamos a darle 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click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derecho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que nos aparezcan las siguientes opciones: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Git 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Bash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Git GUI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Git GUI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Nos </a:t>
            </a:r>
            <a:r>
              <a:rPr lang="es-419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proporciona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una interfaz gráfica para trabajar, pero está algo desactualizada.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Git 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Bash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Abre una consola de comandos dedicada a Git. Es por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aca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rey :) 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89" y="101600"/>
            <a:ext cx="8048978" cy="338587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/>
        </p:nvSpPr>
        <p:spPr>
          <a:xfrm>
            <a:off x="620889" y="3487471"/>
            <a:ext cx="804897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nos debería abrir una ventana como ésta, en la cual ya vamos a proceder a escribir los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comandos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necesarios para lo que buscamos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3463050" y="4441399"/>
            <a:ext cx="221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¿El primero? 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init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50" y="316698"/>
            <a:ext cx="8011500" cy="199035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566250" y="2426175"/>
            <a:ext cx="80115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 momento de ejecutar “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init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en nuestra terminal se crea un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repositorio local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basado en la carpeta donde estamos parados.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Nótese la nueva notación “</a:t>
            </a:r>
            <a:r>
              <a:rPr lang="es-419" sz="1600" dirty="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b="1" dirty="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master</a:t>
            </a:r>
            <a:r>
              <a:rPr lang="es-419" sz="1600" dirty="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… La palabra “</a:t>
            </a:r>
            <a:r>
              <a:rPr lang="es-419" sz="1600" b="1" dirty="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master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hace referencia a que estamos situados justo en la carpeta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raíz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la carpeta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padre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todo nuestro repositorio, dándole a ésta el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rango/categoría más importante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posible.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/>
        </p:nvSpPr>
        <p:spPr>
          <a:xfrm>
            <a:off x="625187" y="333403"/>
            <a:ext cx="7893600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vez iniciado el repositorio, ya podemos proceder 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subirlo a internet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Hay que ver este proceso como si fuese el de </a:t>
            </a:r>
            <a:r>
              <a:rPr lang="es-419" sz="1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enviar un paquete por correo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 ejecutar “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”,  lo que estamos haciendo es añadir a una lista de “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elementos pendientes por confirmar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”, los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archivos/cambios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nuevos que hayamos hecho en nuestro código. En este caso como el repositorio es nuevo, pues estaríamos seleccionado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todo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proyecto, para lo cual pondremos espacio y un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punto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449F28-F352-5CE1-6569-562CE348C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7" y="3390972"/>
            <a:ext cx="7893600" cy="1419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3459339"/>
            <a:ext cx="75628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/>
        </p:nvSpPr>
        <p:spPr>
          <a:xfrm>
            <a:off x="453600" y="470972"/>
            <a:ext cx="8236800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vez que los ítems han sido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añadidos a la lista de pendientes de confirmación,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nos está faltando un paso importante: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crear la rama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la cual serán subidos los cambios/archivos.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eso, con el comando “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branch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-M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lo que hacemos es crear una rama con el nombre de “</a:t>
            </a:r>
            <a:r>
              <a:rPr lang="es-419" sz="16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”, en la cual serán subidos todos los cambios de nuestro proyecto, al menos por ahora. Después podemos crear todas las que queramos.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Notese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tambien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en vez de decir “</a:t>
            </a:r>
            <a:r>
              <a:rPr lang="es-419" sz="16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master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”, ahora leemos “</a:t>
            </a:r>
            <a:r>
              <a:rPr lang="es-419" sz="16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”, ya que pasa a ser la </a:t>
            </a:r>
            <a:r>
              <a:rPr lang="es-419" sz="16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rama principal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 repo.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99" y="3310414"/>
            <a:ext cx="8335033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368700" y="689409"/>
            <a:ext cx="8335033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Volviendo al ejemplo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de enviar un paquete por correo, </a:t>
            </a:r>
            <a:r>
              <a:rPr lang="es-419" sz="16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equivale a marcar los productos en una lista y fijar el destino. Ahora nos queda preparar el paquete…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instrucción “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commit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equivale 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preparar una caja llena de cambios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 para ser enviada e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informar qué contiene ésta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/>
        </p:nvSpPr>
        <p:spPr>
          <a:xfrm>
            <a:off x="1795303" y="514243"/>
            <a:ext cx="505705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¿Qué sigue ahora? ¡Vamos a </a:t>
            </a:r>
            <a:r>
              <a:rPr lang="es-419" sz="24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!!  </a:t>
            </a:r>
            <a:r>
              <a:rPr lang="es-419" sz="2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</a:t>
            </a:r>
            <a:endParaRPr sz="24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34" y="2203363"/>
            <a:ext cx="8465929" cy="110964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 txBox="1"/>
          <p:nvPr/>
        </p:nvSpPr>
        <p:spPr>
          <a:xfrm>
            <a:off x="339034" y="3786462"/>
            <a:ext cx="846592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Vamos a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crear un repositorio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desde acá,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ya que necesitamos de un repositorio remoto para poder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subir el código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internet :)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2" name="Google Shape;292;p35"/>
          <p:cNvCxnSpPr>
            <a:cxnSpLocks/>
          </p:cNvCxnSpPr>
          <p:nvPr/>
        </p:nvCxnSpPr>
        <p:spPr>
          <a:xfrm flipV="1">
            <a:off x="4109156" y="3194865"/>
            <a:ext cx="4084172" cy="8804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Google Shape;292;p35">
            <a:extLst>
              <a:ext uri="{FF2B5EF4-FFF2-40B4-BE49-F238E27FC236}">
                <a16:creationId xmlns:a16="http://schemas.microsoft.com/office/drawing/2014/main" id="{C942CEEB-087C-FCB1-6567-529A3FB7A348}"/>
              </a:ext>
            </a:extLst>
          </p:cNvPr>
          <p:cNvCxnSpPr>
            <a:cxnSpLocks/>
          </p:cNvCxnSpPr>
          <p:nvPr/>
        </p:nvCxnSpPr>
        <p:spPr>
          <a:xfrm>
            <a:off x="5542844" y="1068211"/>
            <a:ext cx="0" cy="9863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20575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39637" y="1177335"/>
            <a:ext cx="5669400" cy="397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Introducción a las terminales.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Configuración de GIT.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Línea de comandos de GIT.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Trabajando con GIT de forma local.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Inicializar un nuevo repositorio.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 </a:t>
            </a:r>
            <a:r>
              <a:rPr lang="es-419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/ Git </a:t>
            </a:r>
            <a:r>
              <a:rPr lang="es-419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 Git </a:t>
            </a:r>
            <a:r>
              <a:rPr lang="es-419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commit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Trabajando con ramas.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 </a:t>
            </a:r>
            <a:r>
              <a:rPr lang="es-419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branch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Trabajando con un repositorio remoto (GitHub).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 clone / Git </a:t>
            </a:r>
            <a:r>
              <a:rPr lang="es-419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pull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 Git </a:t>
            </a:r>
            <a:r>
              <a:rPr lang="es-419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96" y="86078"/>
            <a:ext cx="5612737" cy="50574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/>
        </p:nvSpPr>
        <p:spPr>
          <a:xfrm>
            <a:off x="1244150" y="861988"/>
            <a:ext cx="946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Nombre</a:t>
            </a:r>
            <a:endParaRPr sz="1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1244150" y="1575219"/>
            <a:ext cx="129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Descripción</a:t>
            </a:r>
            <a:endParaRPr sz="1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1244150" y="3106538"/>
            <a:ext cx="1296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lang="es-419" sz="16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gitignore</a:t>
            </a:r>
            <a:r>
              <a:rPr lang="es-419" sz="1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1244150" y="3751532"/>
            <a:ext cx="117249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¿Licencia?</a:t>
            </a:r>
            <a:endParaRPr sz="1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" name="Google Shape;292;p35">
            <a:extLst>
              <a:ext uri="{FF2B5EF4-FFF2-40B4-BE49-F238E27FC236}">
                <a16:creationId xmlns:a16="http://schemas.microsoft.com/office/drawing/2014/main" id="{D0D41B90-35FB-C93C-CEB8-C2751552EEFB}"/>
              </a:ext>
            </a:extLst>
          </p:cNvPr>
          <p:cNvCxnSpPr>
            <a:cxnSpLocks/>
            <a:stCxn id="298" idx="3"/>
          </p:cNvCxnSpPr>
          <p:nvPr/>
        </p:nvCxnSpPr>
        <p:spPr>
          <a:xfrm>
            <a:off x="2190350" y="1077538"/>
            <a:ext cx="2201028" cy="6280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292;p35">
            <a:extLst>
              <a:ext uri="{FF2B5EF4-FFF2-40B4-BE49-F238E27FC236}">
                <a16:creationId xmlns:a16="http://schemas.microsoft.com/office/drawing/2014/main" id="{1A496EE2-F316-0805-D039-B212D0CF03F1}"/>
              </a:ext>
            </a:extLst>
          </p:cNvPr>
          <p:cNvCxnSpPr>
            <a:cxnSpLocks/>
            <a:stCxn id="299" idx="3"/>
          </p:cNvCxnSpPr>
          <p:nvPr/>
        </p:nvCxnSpPr>
        <p:spPr>
          <a:xfrm>
            <a:off x="2540450" y="1790769"/>
            <a:ext cx="49626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292;p35">
            <a:extLst>
              <a:ext uri="{FF2B5EF4-FFF2-40B4-BE49-F238E27FC236}">
                <a16:creationId xmlns:a16="http://schemas.microsoft.com/office/drawing/2014/main" id="{2246CA34-D082-74A8-6FD4-AECDBDDA3283}"/>
              </a:ext>
            </a:extLst>
          </p:cNvPr>
          <p:cNvCxnSpPr>
            <a:cxnSpLocks/>
          </p:cNvCxnSpPr>
          <p:nvPr/>
        </p:nvCxnSpPr>
        <p:spPr>
          <a:xfrm>
            <a:off x="2416640" y="3352731"/>
            <a:ext cx="6200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92;p35">
            <a:extLst>
              <a:ext uri="{FF2B5EF4-FFF2-40B4-BE49-F238E27FC236}">
                <a16:creationId xmlns:a16="http://schemas.microsoft.com/office/drawing/2014/main" id="{F56DE506-AA93-BE79-B177-93C524F91CEE}"/>
              </a:ext>
            </a:extLst>
          </p:cNvPr>
          <p:cNvCxnSpPr>
            <a:cxnSpLocks/>
          </p:cNvCxnSpPr>
          <p:nvPr/>
        </p:nvCxnSpPr>
        <p:spPr>
          <a:xfrm>
            <a:off x="2478544" y="4019133"/>
            <a:ext cx="49626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289" y="0"/>
            <a:ext cx="710071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/>
          <p:nvPr/>
        </p:nvSpPr>
        <p:spPr>
          <a:xfrm>
            <a:off x="214490" y="486183"/>
            <a:ext cx="1636888" cy="38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En un repositorio vacío, </a:t>
            </a:r>
            <a:r>
              <a:rPr lang="es-419" sz="16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nos va a dar las instrucciones necesarias para poder subir nuestro código local a la nube… Justo lo que veníamos haciendo, así que ¡sigamos!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" name="Google Shape;292;p35">
            <a:extLst>
              <a:ext uri="{FF2B5EF4-FFF2-40B4-BE49-F238E27FC236}">
                <a16:creationId xmlns:a16="http://schemas.microsoft.com/office/drawing/2014/main" id="{08CE44E2-975E-0B92-16E3-308BF9761BCF}"/>
              </a:ext>
            </a:extLst>
          </p:cNvPr>
          <p:cNvCxnSpPr>
            <a:cxnSpLocks/>
          </p:cNvCxnSpPr>
          <p:nvPr/>
        </p:nvCxnSpPr>
        <p:spPr>
          <a:xfrm>
            <a:off x="1541342" y="1230420"/>
            <a:ext cx="62007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12" y="3393004"/>
            <a:ext cx="8346000" cy="67370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8"/>
          <p:cNvSpPr txBox="1"/>
          <p:nvPr/>
        </p:nvSpPr>
        <p:spPr>
          <a:xfrm>
            <a:off x="489312" y="735568"/>
            <a:ext cx="8346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Ahora debemos declarar un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origen remoto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el repositorio usando el comando “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remote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origin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 y copiando a continuación e</a:t>
            </a:r>
            <a:r>
              <a:rPr lang="es-419" sz="1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link del repositorio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 la web pero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 la terminación “.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”. De esa manera reconocerá de qué repositorio estamos hablando y lo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enlazará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" name="Google Shape;292;p35">
            <a:extLst>
              <a:ext uri="{FF2B5EF4-FFF2-40B4-BE49-F238E27FC236}">
                <a16:creationId xmlns:a16="http://schemas.microsoft.com/office/drawing/2014/main" id="{8D712734-B820-54B9-DEFC-FBE1BD7D484B}"/>
              </a:ext>
            </a:extLst>
          </p:cNvPr>
          <p:cNvCxnSpPr>
            <a:cxnSpLocks/>
          </p:cNvCxnSpPr>
          <p:nvPr/>
        </p:nvCxnSpPr>
        <p:spPr>
          <a:xfrm flipV="1">
            <a:off x="880533" y="3984978"/>
            <a:ext cx="0" cy="8466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/>
        </p:nvSpPr>
        <p:spPr>
          <a:xfrm>
            <a:off x="398997" y="217425"/>
            <a:ext cx="834599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último…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enviamos el paquete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veníamos preparando, usando el comando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61" y="3390083"/>
            <a:ext cx="7616470" cy="17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18;p39">
            <a:extLst>
              <a:ext uri="{FF2B5EF4-FFF2-40B4-BE49-F238E27FC236}">
                <a16:creationId xmlns:a16="http://schemas.microsoft.com/office/drawing/2014/main" id="{C35AEE0B-2098-DACF-F465-F0BDEDD3D7D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761" y="756004"/>
            <a:ext cx="7616470" cy="209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Google Shape;292;p35">
            <a:extLst>
              <a:ext uri="{FF2B5EF4-FFF2-40B4-BE49-F238E27FC236}">
                <a16:creationId xmlns:a16="http://schemas.microsoft.com/office/drawing/2014/main" id="{9BA36357-E93E-27CF-F03D-99675BC34EFC}"/>
              </a:ext>
            </a:extLst>
          </p:cNvPr>
          <p:cNvCxnSpPr>
            <a:cxnSpLocks/>
          </p:cNvCxnSpPr>
          <p:nvPr/>
        </p:nvCxnSpPr>
        <p:spPr>
          <a:xfrm>
            <a:off x="126120" y="1196622"/>
            <a:ext cx="545753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32177A3-453B-28A6-DB00-35464A6E3412}"/>
              </a:ext>
            </a:extLst>
          </p:cNvPr>
          <p:cNvSpPr txBox="1"/>
          <p:nvPr/>
        </p:nvSpPr>
        <p:spPr>
          <a:xfrm>
            <a:off x="398997" y="3018887"/>
            <a:ext cx="8345999" cy="348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Refrescamos la web de </a:t>
            </a:r>
            <a:r>
              <a:rPr lang="es-ES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ver qué pasa… Y… ¡ </a:t>
            </a:r>
            <a:r>
              <a:rPr lang="es-ES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voilá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!!!  ¡OMG!!!</a:t>
            </a:r>
          </a:p>
        </p:txBody>
      </p:sp>
      <p:cxnSp>
        <p:nvCxnSpPr>
          <p:cNvPr id="9" name="Google Shape;292;p35">
            <a:extLst>
              <a:ext uri="{FF2B5EF4-FFF2-40B4-BE49-F238E27FC236}">
                <a16:creationId xmlns:a16="http://schemas.microsoft.com/office/drawing/2014/main" id="{3D846E25-5A42-1B52-08DA-7E31CE6F0245}"/>
              </a:ext>
            </a:extLst>
          </p:cNvPr>
          <p:cNvCxnSpPr>
            <a:cxnSpLocks/>
          </p:cNvCxnSpPr>
          <p:nvPr/>
        </p:nvCxnSpPr>
        <p:spPr>
          <a:xfrm flipH="1">
            <a:off x="4222044" y="3395727"/>
            <a:ext cx="1181631" cy="86336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/>
        </p:nvSpPr>
        <p:spPr>
          <a:xfrm>
            <a:off x="411000" y="1325255"/>
            <a:ext cx="4161000" cy="343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 crear repo y subirlo por primera vez: </a:t>
            </a:r>
            <a:endParaRPr sz="1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init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.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status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commit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-m “Mi primer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commit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branch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-m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remote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origin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“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milink.git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-u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origin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 subir solo cambios:</a:t>
            </a:r>
            <a:endParaRPr sz="1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.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status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commit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“Hola, soy un cambio”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-u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origin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4864034" y="1325255"/>
            <a:ext cx="3640800" cy="344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 robar código clonar un repo:</a:t>
            </a:r>
            <a:endParaRPr sz="1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clone “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link.git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 traer cambios remotos de un repo que tengo desactualizado en el local: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pull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 crear ramas:</a:t>
            </a:r>
            <a:endParaRPr sz="1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endParaRPr lang="es-419"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Lato"/>
              <a:buChar char="-"/>
            </a:pP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branch</a:t>
            </a:r>
            <a:r>
              <a:rPr lang="es-419" sz="15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OPTIONS</a:t>
            </a:r>
            <a:endParaRPr sz="15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5" name="Google Shape;335;p41"/>
          <p:cNvCxnSpPr/>
          <p:nvPr/>
        </p:nvCxnSpPr>
        <p:spPr>
          <a:xfrm>
            <a:off x="5380999" y="1534297"/>
            <a:ext cx="1177500" cy="1440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50;p15">
            <a:extLst>
              <a:ext uri="{FF2B5EF4-FFF2-40B4-BE49-F238E27FC236}">
                <a16:creationId xmlns:a16="http://schemas.microsoft.com/office/drawing/2014/main" id="{D2722998-9B1C-1DC3-C057-64F2F85B22CF}"/>
              </a:ext>
            </a:extLst>
          </p:cNvPr>
          <p:cNvSpPr txBox="1"/>
          <p:nvPr/>
        </p:nvSpPr>
        <p:spPr>
          <a:xfrm>
            <a:off x="3433461" y="284967"/>
            <a:ext cx="1567517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Resumen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1412750" y="315450"/>
            <a:ext cx="731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¿Qué es una Consola / Terminal de comandos?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412750" y="1019324"/>
            <a:ext cx="73107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interfaz de texto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permite a los usuarios ingresar comandos y realizar tareas en un sistema operativo.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utiliza para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interactuar con el sistema operativo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realizar tareas de manera más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eficiente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a través de la interfaz gráfica de usuario.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Están disponibles en la mayoría de los sistemas operativos, incluyendo Windows, MacOS y Unix/Linux.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1450"/>
            <a:ext cx="9144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1083550" y="173541"/>
            <a:ext cx="781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¿Porque la consola es más eficiente que una GUI?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083550" y="927875"/>
            <a:ext cx="7502700" cy="414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Velocidad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Las consolas son más rápidas que las interfaces gráficas ya que no requieren tiempo para dibujar elementos en la pantalla.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Automatización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Las consolas permiten la automatización de tareas mediante el uso de scripts y programas de línea de comando, lo que ahorra tiempo y esfuerzo.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Acceso a funciones avanzadas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 consolas ofrecen acceso a funciones avanzadas que no están disponibles en la interfaz gráfica, lo que las hace más flexibles y potentes.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30200" algn="just">
              <a:lnSpc>
                <a:spcPct val="115000"/>
              </a:lnSpc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 preciso: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Las consolas permiten un control más preciso del sistema operativo, lo que es útil para solucionar problemas y realizar tareas de mantenimiento. 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1323625" y="164225"/>
            <a:ext cx="7516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Operaciones básicas con archivos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261975" y="995525"/>
            <a:ext cx="7626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Crear directorio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md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“Nombre del directorio”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323625" y="1488125"/>
            <a:ext cx="7502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significa “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Make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Directory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(Crear Directorio). Seguido de ese comando debe ingresarse el nombre del directorio que queremos crear.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255075" y="2784350"/>
            <a:ext cx="763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Cambiar/Moverse de directorio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cd “nombre del directorio”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075" y="2165225"/>
            <a:ext cx="5495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1323625" y="3345150"/>
            <a:ext cx="7502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“cd” significa “Change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Directory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(Cambiar Directorio). Seguido de ese comando debe ingresarse el nombre del directorio al que queremos movernos.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763" y="4174650"/>
            <a:ext cx="5480538" cy="8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1316850" y="573963"/>
            <a:ext cx="7626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Regresar al directorio padre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cd ..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378500" y="1066563"/>
            <a:ext cx="750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comando te regresará al directorio padre del directorio actual.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309950" y="2637113"/>
            <a:ext cx="763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Listar el contenido de un directorio: 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dir</a:t>
            </a:r>
            <a:endParaRPr dirty="0"/>
          </a:p>
        </p:txBody>
      </p:sp>
      <p:sp>
        <p:nvSpPr>
          <p:cNvPr id="181" name="Google Shape;181;p19"/>
          <p:cNvSpPr txBox="1"/>
          <p:nvPr/>
        </p:nvSpPr>
        <p:spPr>
          <a:xfrm>
            <a:off x="1378500" y="3197913"/>
            <a:ext cx="7502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Podremos visualizar todos los archivos y directorios que se encuentran dentro del directorio actual.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00" y="1586875"/>
            <a:ext cx="5611675" cy="74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1419650" y="152303"/>
            <a:ext cx="8243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Crear una copia de un archivo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8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copy</a:t>
            </a:r>
            <a:r>
              <a:rPr lang="es-419" sz="18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“archivo” “directorio/archivo copia”</a:t>
            </a:r>
            <a:endParaRPr sz="18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1419650" y="613938"/>
            <a:ext cx="75027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comando creará una copia de un archivo en la ruta y con el nombre que le indiquemos. El primer dato es el nombre del archivo a copiar, y el segundo dato es la ruta junto con el nombre de la copia de ese archivo que se va a crear.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1392950" y="2827898"/>
            <a:ext cx="7639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Mover archivo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8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move</a:t>
            </a:r>
            <a:r>
              <a:rPr lang="es-419" sz="18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“archivo” “directorio\archivo” </a:t>
            </a:r>
            <a:endParaRPr sz="1800" dirty="0"/>
          </a:p>
        </p:txBody>
      </p:sp>
      <p:sp>
        <p:nvSpPr>
          <p:cNvPr id="190" name="Google Shape;190;p20"/>
          <p:cNvSpPr txBox="1"/>
          <p:nvPr/>
        </p:nvSpPr>
        <p:spPr>
          <a:xfrm>
            <a:off x="1419650" y="3280213"/>
            <a:ext cx="75027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comando mueve un archivo de un directorio a otro, el primer dato es el nombre del archivo y el segundo dato es el directorio donde se va a mover junto con su nombre (opcional).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0" y="1936038"/>
            <a:ext cx="8839200" cy="491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650" y="4529562"/>
            <a:ext cx="8839200" cy="51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1351100" y="301965"/>
            <a:ext cx="798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Crear un archivo: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echo “contenido” &gt; “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nombre_archivo.formato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419650" y="797453"/>
            <a:ext cx="7502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comando creará un archivo dentro del directorio donde es invocado. El primer dato es el contenido que tendrá el archivo a crear, y el segundo dato es el nombre del archivo con su respectivo formato.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351100" y="2988287"/>
            <a:ext cx="763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Eliminar un archivo: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del “nombre del archivo” </a:t>
            </a:r>
            <a:endParaRPr dirty="0"/>
          </a:p>
        </p:txBody>
      </p:sp>
      <p:sp>
        <p:nvSpPr>
          <p:cNvPr id="200" name="Google Shape;200;p21"/>
          <p:cNvSpPr txBox="1"/>
          <p:nvPr/>
        </p:nvSpPr>
        <p:spPr>
          <a:xfrm>
            <a:off x="1419650" y="3532956"/>
            <a:ext cx="7502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“del” proviene de “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(Eliminar).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650" y="2032825"/>
            <a:ext cx="7326450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650" y="4191063"/>
            <a:ext cx="5321700" cy="4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1493</Words>
  <Application>Microsoft Office PowerPoint</Application>
  <PresentationFormat>Presentación en pantalla (16:9)</PresentationFormat>
  <Paragraphs>113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Lato</vt:lpstr>
      <vt:lpstr>Montserrat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11</cp:revision>
  <dcterms:modified xsi:type="dcterms:W3CDTF">2024-08-11T02:17:10Z</dcterms:modified>
</cp:coreProperties>
</file>