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70" r:id="rId6"/>
    <p:sldId id="263" r:id="rId7"/>
    <p:sldId id="271" r:id="rId8"/>
    <p:sldId id="265" r:id="rId9"/>
    <p:sldId id="266" r:id="rId10"/>
    <p:sldId id="267" r:id="rId11"/>
    <p:sldId id="272" r:id="rId12"/>
    <p:sldId id="273" r:id="rId13"/>
    <p:sldId id="274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332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509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393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58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797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05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8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95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27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437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57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413" y="4137675"/>
            <a:ext cx="2301175" cy="749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525788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00" y="2571750"/>
            <a:ext cx="79005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3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4</a:t>
            </a:r>
            <a:endParaRPr sz="23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y Non-</a:t>
            </a:r>
            <a:r>
              <a:rPr lang="es-419" sz="20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238047" y="205750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Un ejemplo de variable estática: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EB5DA7-9C6C-42C5-627F-98B46A5A7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47" y="874245"/>
            <a:ext cx="8657597" cy="41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5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339647" y="318639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Constantes: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45;p14">
            <a:extLst>
              <a:ext uri="{FF2B5EF4-FFF2-40B4-BE49-F238E27FC236}">
                <a16:creationId xmlns:a16="http://schemas.microsoft.com/office/drawing/2014/main" id="{C38D575E-F7D7-2851-D74F-E9887545057A}"/>
              </a:ext>
            </a:extLst>
          </p:cNvPr>
          <p:cNvSpPr txBox="1"/>
          <p:nvPr/>
        </p:nvSpPr>
        <p:spPr>
          <a:xfrm>
            <a:off x="565425" y="2147235"/>
            <a:ext cx="7674722" cy="28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1800" dirty="0">
                <a:solidFill>
                  <a:schemeClr val="bg1"/>
                </a:solidFill>
              </a:rPr>
              <a:t>La palabra reservada final indica que una vez inicializada, el valor de la variable no puede cambiar.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900" dirty="0">
              <a:solidFill>
                <a:schemeClr val="bg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1800" dirty="0">
                <a:solidFill>
                  <a:schemeClr val="bg1"/>
                </a:solidFill>
              </a:rPr>
              <a:t>Generalmente se establecen como </a:t>
            </a:r>
            <a:r>
              <a:rPr lang="es-ES" sz="1800" dirty="0" err="1">
                <a:solidFill>
                  <a:schemeClr val="bg1"/>
                </a:solidFill>
              </a:rPr>
              <a:t>public</a:t>
            </a:r>
            <a:r>
              <a:rPr lang="es-ES" sz="1800" dirty="0">
                <a:solidFill>
                  <a:schemeClr val="bg1"/>
                </a:solidFill>
              </a:rPr>
              <a:t> para que puedan ser accedidas desde cualquier lugar de nuestro código.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900" dirty="0">
              <a:solidFill>
                <a:schemeClr val="bg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1800" dirty="0">
                <a:solidFill>
                  <a:schemeClr val="bg1"/>
                </a:solidFill>
              </a:rPr>
              <a:t>Son estáticas para que no sea necesario crear una instancia de la clase para poder usarlas.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900" dirty="0">
              <a:solidFill>
                <a:schemeClr val="bg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1800" dirty="0">
                <a:solidFill>
                  <a:schemeClr val="bg1"/>
                </a:solidFill>
              </a:rPr>
              <a:t>EL NOMBRE DE UNA CONSTANTE DEBE ESTAR EN MAYÚSCULA</a:t>
            </a:r>
            <a:endParaRPr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B69C36-0680-5016-D661-F44EAE61A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127" y="1187252"/>
            <a:ext cx="551574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6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339647" y="318639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Final: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0861A8BF-3DEC-9B60-9A2D-3735FF62347D}"/>
              </a:ext>
            </a:extLst>
          </p:cNvPr>
          <p:cNvSpPr txBox="1"/>
          <p:nvPr/>
        </p:nvSpPr>
        <p:spPr>
          <a:xfrm>
            <a:off x="339647" y="1379590"/>
            <a:ext cx="7674722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La palabra reservada final no es sólo para variables estáticas.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 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Se puede usar final para </a:t>
            </a:r>
            <a:r>
              <a:rPr lang="es-ES" sz="2000" b="1" dirty="0">
                <a:solidFill>
                  <a:srgbClr val="FFFF00"/>
                </a:solidFill>
              </a:rPr>
              <a:t>variables de instancias, variables locales, parámetros de métodos </a:t>
            </a:r>
            <a:r>
              <a:rPr lang="es-ES" sz="2000" dirty="0">
                <a:solidFill>
                  <a:schemeClr val="bg1"/>
                </a:solidFill>
              </a:rPr>
              <a:t>y</a:t>
            </a:r>
            <a:r>
              <a:rPr lang="es-ES" sz="2000" b="1" dirty="0">
                <a:solidFill>
                  <a:srgbClr val="FFFF00"/>
                </a:solidFill>
              </a:rPr>
              <a:t> clases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chemeClr val="bg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Indica que el valor no puede cambiar una vez que fue inicializado. 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5964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508980" y="351552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Final: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339647" y="1221546"/>
            <a:ext cx="4999998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Una </a:t>
            </a:r>
            <a:r>
              <a:rPr lang="es-ES" sz="2000" b="1" u="sng" dirty="0">
                <a:solidFill>
                  <a:srgbClr val="FFFF00"/>
                </a:solidFill>
              </a:rPr>
              <a:t>variable final</a:t>
            </a:r>
            <a:r>
              <a:rPr lang="es-ES" sz="2000" b="1" dirty="0">
                <a:solidFill>
                  <a:srgbClr val="FFFF00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significa que no puede cambiar su valor.</a:t>
            </a:r>
          </a:p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 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Un </a:t>
            </a:r>
            <a:r>
              <a:rPr lang="es-ES" sz="2000" b="1" u="sng" dirty="0">
                <a:solidFill>
                  <a:srgbClr val="FFFF00"/>
                </a:solidFill>
              </a:rPr>
              <a:t>método final</a:t>
            </a:r>
            <a:r>
              <a:rPr lang="es-ES" sz="2000" b="1" dirty="0">
                <a:solidFill>
                  <a:srgbClr val="FFFF00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significa que no puede </a:t>
            </a:r>
            <a:r>
              <a:rPr lang="es-ES" sz="2000" dirty="0" err="1">
                <a:solidFill>
                  <a:schemeClr val="bg1"/>
                </a:solidFill>
              </a:rPr>
              <a:t>sobreescribirse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3200" dirty="0">
              <a:solidFill>
                <a:schemeClr val="bg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Una </a:t>
            </a:r>
            <a:r>
              <a:rPr lang="es-ES" sz="2000" b="1" u="sng" dirty="0">
                <a:solidFill>
                  <a:srgbClr val="FFFF00"/>
                </a:solidFill>
              </a:rPr>
              <a:t>clase final</a:t>
            </a:r>
            <a:r>
              <a:rPr lang="es-ES" sz="2000" b="1" dirty="0">
                <a:solidFill>
                  <a:srgbClr val="FFFF00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significa que no puede tener subclases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738842-8FBC-BA17-A3A7-ECDF059B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88" y="2504089"/>
            <a:ext cx="3138311" cy="263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5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60625" y="476683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260625" y="1739017"/>
            <a:ext cx="79005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2000" dirty="0">
                <a:solidFill>
                  <a:schemeClr val="bg1"/>
                </a:solidFill>
              </a:rPr>
              <a:t>Método regular (non-</a:t>
            </a:r>
            <a:r>
              <a:rPr lang="es-AR" sz="2000" dirty="0" err="1">
                <a:solidFill>
                  <a:schemeClr val="bg1"/>
                </a:solidFill>
              </a:rPr>
              <a:t>static</a:t>
            </a:r>
            <a:r>
              <a:rPr lang="es-AR" sz="2000" dirty="0">
                <a:solidFill>
                  <a:schemeClr val="bg1"/>
                </a:solidFill>
              </a:rPr>
              <a:t>).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2000" dirty="0">
                <a:solidFill>
                  <a:schemeClr val="bg1"/>
                </a:solidFill>
              </a:rPr>
              <a:t>Método estático.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2000" dirty="0">
                <a:solidFill>
                  <a:schemeClr val="bg1"/>
                </a:solidFill>
              </a:rPr>
              <a:t>Métodos regulares vs. Estáticos.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2000" dirty="0">
                <a:solidFill>
                  <a:schemeClr val="bg1"/>
                </a:solidFill>
              </a:rPr>
              <a:t>Variables estáticas.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2000" dirty="0">
                <a:solidFill>
                  <a:schemeClr val="bg1"/>
                </a:solidFill>
              </a:rPr>
              <a:t>Constantes.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2000" dirty="0">
                <a:solidFill>
                  <a:schemeClr val="bg1"/>
                </a:solidFill>
              </a:rPr>
              <a:t>Final.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14">
            <a:extLst>
              <a:ext uri="{FF2B5EF4-FFF2-40B4-BE49-F238E27FC236}">
                <a16:creationId xmlns:a16="http://schemas.microsoft.com/office/drawing/2014/main" id="{B5CFAB6C-9E72-5585-C308-ADE20B68819A}"/>
              </a:ext>
            </a:extLst>
          </p:cNvPr>
          <p:cNvSpPr txBox="1"/>
          <p:nvPr/>
        </p:nvSpPr>
        <p:spPr>
          <a:xfrm>
            <a:off x="260625" y="440794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Métodos regulares: Non-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45;p14">
            <a:extLst>
              <a:ext uri="{FF2B5EF4-FFF2-40B4-BE49-F238E27FC236}">
                <a16:creationId xmlns:a16="http://schemas.microsoft.com/office/drawing/2014/main" id="{AC444C8D-C4C5-4792-854A-B4AE21B21937}"/>
              </a:ext>
            </a:extLst>
          </p:cNvPr>
          <p:cNvSpPr txBox="1"/>
          <p:nvPr/>
        </p:nvSpPr>
        <p:spPr>
          <a:xfrm>
            <a:off x="260625" y="1739017"/>
            <a:ext cx="79005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400" dirty="0">
                <a:solidFill>
                  <a:schemeClr val="bg1"/>
                </a:solidFill>
              </a:rPr>
              <a:t>Son los métodos tradicionales, los que vimos hasta ahora: </a:t>
            </a:r>
            <a:r>
              <a:rPr lang="es-ES" sz="2400" dirty="0">
                <a:solidFill>
                  <a:srgbClr val="FFFF00"/>
                </a:solidFill>
              </a:rPr>
              <a:t>usan valores variables de instancia.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400" dirty="0">
              <a:solidFill>
                <a:srgbClr val="FFFF00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400" dirty="0">
                <a:solidFill>
                  <a:srgbClr val="FFFF00"/>
                </a:solidFill>
              </a:rPr>
              <a:t>Es necesario crear una instancia de la clase, para poder invocarlos</a:t>
            </a:r>
            <a:endParaRPr sz="24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6369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38047" y="92861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Un ejemplo de método non-</a:t>
            </a: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616701-40F6-526C-44F1-0EA86EE91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61" y="776383"/>
            <a:ext cx="8321877" cy="427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7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EF33E956-5865-3122-3E73-D8844B3D2BEF}"/>
              </a:ext>
            </a:extLst>
          </p:cNvPr>
          <p:cNvSpPr txBox="1"/>
          <p:nvPr/>
        </p:nvSpPr>
        <p:spPr>
          <a:xfrm>
            <a:off x="452536" y="386371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Métodos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45;p14">
            <a:extLst>
              <a:ext uri="{FF2B5EF4-FFF2-40B4-BE49-F238E27FC236}">
                <a16:creationId xmlns:a16="http://schemas.microsoft.com/office/drawing/2014/main" id="{03CF7678-69E0-2DEE-8C19-5F186E8E7796}"/>
              </a:ext>
            </a:extLst>
          </p:cNvPr>
          <p:cNvSpPr txBox="1"/>
          <p:nvPr/>
        </p:nvSpPr>
        <p:spPr>
          <a:xfrm>
            <a:off x="260625" y="1739017"/>
            <a:ext cx="79005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400" dirty="0">
                <a:solidFill>
                  <a:srgbClr val="FFFF00"/>
                </a:solidFill>
              </a:rPr>
              <a:t>Métodos que no usan valores variables de instancia. 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400" dirty="0">
              <a:solidFill>
                <a:srgbClr val="FFFF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400" dirty="0">
                <a:solidFill>
                  <a:srgbClr val="FFFF00"/>
                </a:solidFill>
              </a:rPr>
              <a:t>No es necesario crear una instancia de la clase</a:t>
            </a:r>
            <a:endParaRPr sz="24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2375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14">
            <a:extLst>
              <a:ext uri="{FF2B5EF4-FFF2-40B4-BE49-F238E27FC236}">
                <a16:creationId xmlns:a16="http://schemas.microsoft.com/office/drawing/2014/main" id="{07F7478F-4A4C-1A65-D79A-1AB6478C5439}"/>
              </a:ext>
            </a:extLst>
          </p:cNvPr>
          <p:cNvSpPr txBox="1"/>
          <p:nvPr/>
        </p:nvSpPr>
        <p:spPr>
          <a:xfrm>
            <a:off x="238047" y="205750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Un ejemplo de método </a:t>
            </a: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E08070-667F-F1FA-86B5-D514A47E0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47" y="1253067"/>
            <a:ext cx="8318208" cy="34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5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475113" y="305380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Métodos regulares (non-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) vs Métodos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CA9296-51B4-A1C3-06CB-BD50E4B90F2E}"/>
              </a:ext>
            </a:extLst>
          </p:cNvPr>
          <p:cNvSpPr txBox="1"/>
          <p:nvPr/>
        </p:nvSpPr>
        <p:spPr>
          <a:xfrm>
            <a:off x="700893" y="1406299"/>
            <a:ext cx="72351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dirty="0">
                <a:solidFill>
                  <a:schemeClr val="bg1"/>
                </a:solidFill>
              </a:rPr>
              <a:t>=&gt; Un método declarado con la palabra reservada </a:t>
            </a:r>
            <a:r>
              <a:rPr lang="es-ES" sz="1800" dirty="0" err="1">
                <a:solidFill>
                  <a:schemeClr val="bg1"/>
                </a:solidFill>
              </a:rPr>
              <a:t>static</a:t>
            </a:r>
            <a:r>
              <a:rPr lang="es-ES" sz="1800" dirty="0">
                <a:solidFill>
                  <a:schemeClr val="bg1"/>
                </a:solidFill>
              </a:rPr>
              <a:t> nos indica que se puede invocar sin necesidad de crear una instancia de la clase. </a:t>
            </a:r>
          </a:p>
          <a:p>
            <a:pPr algn="just"/>
            <a:endParaRPr lang="es-ES" sz="1800" dirty="0">
              <a:solidFill>
                <a:schemeClr val="bg1"/>
              </a:solidFill>
            </a:endParaRPr>
          </a:p>
          <a:p>
            <a:pPr algn="just"/>
            <a:r>
              <a:rPr lang="es-ES" sz="1800" dirty="0">
                <a:solidFill>
                  <a:schemeClr val="bg1"/>
                </a:solidFill>
              </a:rPr>
              <a:t>=&gt; Se pueden combinar métodos regulares y estáticos en la misma clase. </a:t>
            </a:r>
          </a:p>
          <a:p>
            <a:pPr algn="just"/>
            <a:endParaRPr lang="es-ES" sz="1800" dirty="0">
              <a:solidFill>
                <a:schemeClr val="bg1"/>
              </a:solidFill>
            </a:endParaRPr>
          </a:p>
          <a:p>
            <a:pPr algn="just"/>
            <a:r>
              <a:rPr lang="es-ES" sz="1800" dirty="0">
                <a:solidFill>
                  <a:schemeClr val="bg1"/>
                </a:solidFill>
              </a:rPr>
              <a:t>=&gt; Los métodos estáticos no pueden usar variables de instancia. </a:t>
            </a:r>
          </a:p>
          <a:p>
            <a:pPr algn="just"/>
            <a:endParaRPr lang="es-ES" sz="1800" dirty="0">
              <a:solidFill>
                <a:schemeClr val="bg1"/>
              </a:solidFill>
            </a:endParaRPr>
          </a:p>
          <a:p>
            <a:pPr algn="just"/>
            <a:r>
              <a:rPr lang="es-ES" sz="1800" dirty="0">
                <a:solidFill>
                  <a:schemeClr val="bg1"/>
                </a:solidFill>
              </a:rPr>
              <a:t>=&gt; Los métodos estáticos no pueden usar métodos regulares, porque usan variables de instancias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23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238047" y="205750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Ejemplos: 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02CB40-A476-56B9-F96A-B8901AD1B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" y="790750"/>
            <a:ext cx="9011908" cy="422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4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339647" y="612150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Variables estáticas: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45;p14">
            <a:extLst>
              <a:ext uri="{FF2B5EF4-FFF2-40B4-BE49-F238E27FC236}">
                <a16:creationId xmlns:a16="http://schemas.microsoft.com/office/drawing/2014/main" id="{C38D575E-F7D7-2851-D74F-E9887545057A}"/>
              </a:ext>
            </a:extLst>
          </p:cNvPr>
          <p:cNvSpPr txBox="1"/>
          <p:nvPr/>
        </p:nvSpPr>
        <p:spPr>
          <a:xfrm>
            <a:off x="339647" y="1908351"/>
            <a:ext cx="488710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rgbClr val="FFFF00"/>
                </a:solidFill>
              </a:rPr>
              <a:t>Un valor compartido por todas las instancias de una clase.</a:t>
            </a:r>
            <a:endParaRPr sz="20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2928525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338</Words>
  <Application>Microsoft Office PowerPoint</Application>
  <PresentationFormat>Presentación en pantalla (16:9)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Montserrat</vt:lpstr>
      <vt:lpstr>Lato</vt:lpstr>
      <vt:lpstr>Arial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7</cp:revision>
  <dcterms:modified xsi:type="dcterms:W3CDTF">2024-08-09T03:48:36Z</dcterms:modified>
</cp:coreProperties>
</file>