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67" r:id="rId6"/>
    <p:sldId id="259" r:id="rId7"/>
    <p:sldId id="260" r:id="rId8"/>
    <p:sldId id="261" r:id="rId9"/>
    <p:sldId id="263" r:id="rId10"/>
    <p:sldId id="287" r:id="rId11"/>
    <p:sldId id="273" r:id="rId12"/>
    <p:sldId id="264" r:id="rId13"/>
    <p:sldId id="274" r:id="rId14"/>
    <p:sldId id="275" r:id="rId15"/>
    <p:sldId id="265" r:id="rId16"/>
    <p:sldId id="276" r:id="rId17"/>
    <p:sldId id="278" r:id="rId18"/>
    <p:sldId id="277" r:id="rId19"/>
    <p:sldId id="279" r:id="rId20"/>
    <p:sldId id="266" r:id="rId21"/>
    <p:sldId id="270" r:id="rId22"/>
    <p:sldId id="268" r:id="rId23"/>
    <p:sldId id="271" r:id="rId24"/>
    <p:sldId id="289" r:id="rId25"/>
    <p:sldId id="269" r:id="rId26"/>
    <p:sldId id="281" r:id="rId27"/>
    <p:sldId id="272" r:id="rId28"/>
    <p:sldId id="282" r:id="rId29"/>
    <p:sldId id="280" r:id="rId30"/>
    <p:sldId id="283" r:id="rId31"/>
    <p:sldId id="284" r:id="rId32"/>
    <p:sldId id="285" r:id="rId33"/>
    <p:sldId id="286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e2038f3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e2038f3a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55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e2038f3a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e2038f3a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e2038f3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e2038f3a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32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e2038f3a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e2038f3a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78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e2038f3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e2038f3a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e2038f3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e2038f3a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789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e2038f3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e2038f3a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82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e2038f3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e2038f3a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372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e2038f3a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e2038f3a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54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21e0207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21e0207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96ad24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96ad24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048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6ad24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96ad24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6ad24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96ad24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445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96ad24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96ad24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860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226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825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099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55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e2038f3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e2038f3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380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0368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629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96ad2467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196ad2467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77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e2038f3a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e2038f3a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96ad24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96ad24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e2038f3a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e2038f3a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e2038f3a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e2038f3a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e2038f3a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e2038f3a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e2038f3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e2038f3a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444313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5:</a:t>
            </a:r>
            <a:endParaRPr sz="23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Herencia y Polimorfismo</a:t>
            </a:r>
            <a:endParaRPr sz="20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93899" y="226075"/>
            <a:ext cx="81501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La sobreescritura de métodos: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93900" y="904375"/>
            <a:ext cx="8794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 concepto que permite que una clase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hija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proporcione su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propia implementación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un método que ya está definido en la clase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padre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firma del método, que incluye el nombre del método, los tipos de parámetros y el tipo de retorno,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debe ser la misma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ambas clases.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Cuando se llama al método en un objeto de la clase hija, </a:t>
            </a:r>
            <a:r>
              <a:rPr lang="es-419" sz="1600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implementación de la clase hija se ejecutará en lugar de la implementación de la clase padre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78917" y="451014"/>
            <a:ext cx="6511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Creacion</a:t>
            </a:r>
            <a:r>
              <a:rPr lang="es-ES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de la clase </a:t>
            </a:r>
            <a:r>
              <a:rPr lang="es-ES" sz="20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padre</a:t>
            </a:r>
            <a:r>
              <a:rPr lang="es-ES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2000" b="1" i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Animal</a:t>
            </a:r>
            <a:r>
              <a:rPr lang="es-ES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</p:txBody>
      </p:sp>
      <p:sp>
        <p:nvSpPr>
          <p:cNvPr id="182" name="Google Shape;182;p20"/>
          <p:cNvSpPr txBox="1"/>
          <p:nvPr/>
        </p:nvSpPr>
        <p:spPr>
          <a:xfrm>
            <a:off x="78917" y="-41398"/>
            <a:ext cx="6511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Primer ejemplo de herencia con código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2D178B-A71D-24F3-D89D-5F41E2D1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8" y="943426"/>
            <a:ext cx="845938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/>
        </p:nvSpPr>
        <p:spPr>
          <a:xfrm>
            <a:off x="163689" y="0"/>
            <a:ext cx="69821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Creacion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de la clase hija </a:t>
            </a:r>
            <a:r>
              <a:rPr lang="es-419" sz="2000" i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Perro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520CCA-AADE-2FF9-3587-066AFEC3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8" y="492412"/>
            <a:ext cx="8034864" cy="45202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78917" y="1570368"/>
            <a:ext cx="1411111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Creacion</a:t>
            </a:r>
            <a:r>
              <a:rPr lang="es-ES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de la clase </a:t>
            </a:r>
            <a:r>
              <a:rPr lang="es-ES" sz="2000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padre</a:t>
            </a:r>
            <a:r>
              <a:rPr lang="es-ES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2000" b="1" i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Persona</a:t>
            </a:r>
            <a:r>
              <a:rPr lang="es-ES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89" y="512571"/>
            <a:ext cx="7811911" cy="4630929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78917" y="-41398"/>
            <a:ext cx="6511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Segundo ejemplo de herencia con código</a:t>
            </a:r>
          </a:p>
        </p:txBody>
      </p:sp>
      <p:sp>
        <p:nvSpPr>
          <p:cNvPr id="183" name="Google Shape;183;p20"/>
          <p:cNvSpPr txBox="1"/>
          <p:nvPr/>
        </p:nvSpPr>
        <p:spPr>
          <a:xfrm>
            <a:off x="0" y="3481537"/>
            <a:ext cx="1411111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(Todas las clases extienden de la clase </a:t>
            </a:r>
            <a:r>
              <a:rPr lang="es-419" sz="1600" i="1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6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por defecto)</a:t>
            </a:r>
            <a:endParaRPr sz="1600" i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4228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6380"/>
            <a:ext cx="8799689" cy="42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152400" y="0"/>
            <a:ext cx="7303911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Segundo ejemplo de herencia con código</a:t>
            </a:r>
            <a:endParaRPr sz="2200" dirty="0"/>
          </a:p>
        </p:txBody>
      </p:sp>
      <p:sp>
        <p:nvSpPr>
          <p:cNvPr id="190" name="Google Shape;190;p21"/>
          <p:cNvSpPr txBox="1"/>
          <p:nvPr/>
        </p:nvSpPr>
        <p:spPr>
          <a:xfrm>
            <a:off x="152400" y="523190"/>
            <a:ext cx="698217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Creacion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de la clase hija </a:t>
            </a:r>
            <a:r>
              <a:rPr lang="es-419" sz="2000" i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Empleado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4464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52400" y="97366"/>
            <a:ext cx="381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Creación de la clase hija </a:t>
            </a:r>
            <a:r>
              <a:rPr lang="es-419" sz="1800" i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Cliente</a:t>
            </a:r>
            <a:r>
              <a:rPr lang="es-419" sz="18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8211"/>
            <a:ext cx="8839200" cy="4407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0" y="0"/>
            <a:ext cx="5098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Herencia y modificadores de acceso</a:t>
            </a:r>
            <a:endParaRPr sz="2400" dirty="0"/>
          </a:p>
        </p:txBody>
      </p:sp>
      <p:sp>
        <p:nvSpPr>
          <p:cNvPr id="196" name="Google Shape;196;p22"/>
          <p:cNvSpPr txBox="1"/>
          <p:nvPr/>
        </p:nvSpPr>
        <p:spPr>
          <a:xfrm>
            <a:off x="152400" y="526533"/>
            <a:ext cx="3815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Herencia y atributos privados:</a:t>
            </a:r>
            <a:endParaRPr sz="16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F83D72-9C1C-1F4C-42F0-7E89BDB4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0" y="957390"/>
            <a:ext cx="761153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0" y="0"/>
            <a:ext cx="5098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Herencia y modificadores de acceso</a:t>
            </a:r>
            <a:endParaRPr sz="2400" dirty="0"/>
          </a:p>
        </p:txBody>
      </p:sp>
      <p:sp>
        <p:nvSpPr>
          <p:cNvPr id="196" name="Google Shape;196;p22"/>
          <p:cNvSpPr txBox="1"/>
          <p:nvPr/>
        </p:nvSpPr>
        <p:spPr>
          <a:xfrm>
            <a:off x="220134" y="728826"/>
            <a:ext cx="3815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Herencia y atributos privados:</a:t>
            </a:r>
            <a:endParaRPr sz="1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9553C4-D1A4-50CD-DD08-4C882F39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699670"/>
            <a:ext cx="824980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18533" y="131422"/>
            <a:ext cx="381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Herencia y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atributos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protected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91CC982-E057-F30B-B7FD-CDD012453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5" y="677333"/>
            <a:ext cx="7746170" cy="43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60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186266" y="244311"/>
            <a:ext cx="3815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Herencia y atributos </a:t>
            </a: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protected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F2468A-1B4F-1944-CE1E-86466B6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4" y="1230489"/>
            <a:ext cx="8507012" cy="31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318639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50926" y="903639"/>
            <a:ext cx="79005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Herencia.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Super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Sobreescritura de métodos.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Ejemplos de herencia con diagramas.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Ejemplos de herencia con código.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Polimorfismo.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Tipos de polimorfismo: estático y dinámico.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Ejemplos de polimorfismo con código.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3476977" y="-55622"/>
            <a:ext cx="1504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Desafío!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88" y="506800"/>
            <a:ext cx="7942026" cy="46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267627" y="133669"/>
            <a:ext cx="566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Polimorfismo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13500" y="718669"/>
            <a:ext cx="85170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Es la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capacidad que tienen los objetos de distintas clases de responder a un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mismo método, de forma diferente.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Esto se logra a través de la herencia, en la cual una clase hereda los métodos y propiedades de otra.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00" y="2449689"/>
            <a:ext cx="4945641" cy="269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9295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347394" y="146756"/>
            <a:ext cx="566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polimorfismo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09755" y="1183311"/>
            <a:ext cx="8516700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Polimorfismo estático: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También conocido como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sobrecarga de métodos</a:t>
            </a:r>
            <a:r>
              <a:rPr lang="es-419" sz="16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b="1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Se produce cuando una clase tiene varios métodos con el mismo nombre pero con diferentes parámetros o argumentos de entrada.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</a:rPr>
              <a:t>Esto significa que pueden realizar acciones similares, pero con diferentes tipos de datos o número de argumentos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El compilador de Java decide cuál de los métodos sobrecargados se debe invocar </a:t>
            </a:r>
            <a:r>
              <a:rPr lang="es-419" sz="16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 tiempo de compilación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basándose en los tipos de argumentos que se le pasan.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313650" y="88288"/>
            <a:ext cx="85167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Ejemplo de polimorfismo estático: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33" y="734588"/>
            <a:ext cx="8356217" cy="4205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178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313650" y="302777"/>
            <a:ext cx="85167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Otros ejemplos de polimorfismo estático: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8008"/>
            <a:ext cx="4359950" cy="2812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111" y="1964267"/>
            <a:ext cx="4684889" cy="3179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29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392550" y="117989"/>
            <a:ext cx="566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Tipos de polimorfismo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338666" y="1063660"/>
            <a:ext cx="8466667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Polimorfismo Dinámico,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También conocido como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enlace dinámico</a:t>
            </a:r>
            <a:r>
              <a:rPr lang="es-419" sz="16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b="1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Se produce cuando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objeto se puede comportar como diferentes tipos en tiempo de ejecución.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El método que se ejecutará se determina </a:t>
            </a: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 tiempo de ejecución</a:t>
            </a: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dependiendo del tipo de objeto al que se hace referencia. De allí viene el nombre…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Está ligado a la herencia.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338666" y="232663"/>
            <a:ext cx="8466667" cy="46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Polimorfismo Dinámico: Ejecución dinámica de métodos: 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método que se ejecutará se determina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 tiempo de ejecución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dependiendo del tipo de objeto al que se hace referencia.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Cómo?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Los métodos sobrescritos de las subclases tienen precedencia sobre los métodos de las superclases. </a:t>
            </a: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La búsqueda del método comienza al final de la jerarquía, entonces la última redefinición de un método es la que se ejecuta primero</a:t>
            </a:r>
            <a:endParaRPr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8322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336106" y="0"/>
            <a:ext cx="648238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Primer ejemplo de ejecución dinámica de métodos: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4AA80D-DE98-21B2-812D-576CFF1E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67" y="723642"/>
            <a:ext cx="8526065" cy="42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/>
        </p:nvSpPr>
        <p:spPr>
          <a:xfrm>
            <a:off x="336106" y="0"/>
            <a:ext cx="648238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Segundo ejemplo de ejecución dinámica de métodos: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9E8680-0062-091D-F17E-665CE900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9" y="800189"/>
            <a:ext cx="8613741" cy="41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6;p25">
            <a:extLst>
              <a:ext uri="{FF2B5EF4-FFF2-40B4-BE49-F238E27FC236}">
                <a16:creationId xmlns:a16="http://schemas.microsoft.com/office/drawing/2014/main" id="{4692C801-3A95-CAC8-EE5A-76D0C538006D}"/>
              </a:ext>
            </a:extLst>
          </p:cNvPr>
          <p:cNvSpPr txBox="1"/>
          <p:nvPr/>
        </p:nvSpPr>
        <p:spPr>
          <a:xfrm>
            <a:off x="200761" y="82313"/>
            <a:ext cx="730635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Tercer ejemplo de polimorfismo dinámico: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BA68C3-EBCA-EB5E-0ED7-22434DCF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2" y="1385624"/>
            <a:ext cx="8343902" cy="3571483"/>
          </a:xfrm>
          <a:prstGeom prst="rect">
            <a:avLst/>
          </a:prstGeom>
        </p:spPr>
      </p:pic>
      <p:sp>
        <p:nvSpPr>
          <p:cNvPr id="5" name="Google Shape;216;p25">
            <a:extLst>
              <a:ext uri="{FF2B5EF4-FFF2-40B4-BE49-F238E27FC236}">
                <a16:creationId xmlns:a16="http://schemas.microsoft.com/office/drawing/2014/main" id="{B01BCBA4-E70B-4FA9-D06C-310F85618A8F}"/>
              </a:ext>
            </a:extLst>
          </p:cNvPr>
          <p:cNvSpPr txBox="1"/>
          <p:nvPr/>
        </p:nvSpPr>
        <p:spPr>
          <a:xfrm>
            <a:off x="279783" y="728613"/>
            <a:ext cx="730635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Tenemos las siguientes clases: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8477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373050" y="15825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Herencia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74800" y="743250"/>
            <a:ext cx="83991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La herencia es un concepto de la programación orientada a objetos en el que una clase hija o derivada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hereda atributos y métodos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su clase padre o base, y así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extiende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funcionalidad de la clase padre.</a:t>
            </a:r>
          </a:p>
          <a:p>
            <a:pPr>
              <a:lnSpc>
                <a:spcPct val="150000"/>
              </a:lnSpc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34" y="2133600"/>
            <a:ext cx="5210572" cy="2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6;p25">
            <a:extLst>
              <a:ext uri="{FF2B5EF4-FFF2-40B4-BE49-F238E27FC236}">
                <a16:creationId xmlns:a16="http://schemas.microsoft.com/office/drawing/2014/main" id="{4692C801-3A95-CAC8-EE5A-76D0C538006D}"/>
              </a:ext>
            </a:extLst>
          </p:cNvPr>
          <p:cNvSpPr txBox="1"/>
          <p:nvPr/>
        </p:nvSpPr>
        <p:spPr>
          <a:xfrm>
            <a:off x="200761" y="82313"/>
            <a:ext cx="730635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Tercer ejemplo de polimorfismo dinámico: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400115-A50B-789C-EE8A-FD978E70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1" y="728613"/>
            <a:ext cx="8726118" cy="43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392550" y="117989"/>
            <a:ext cx="566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Polimorfismo: </a:t>
            </a:r>
            <a:r>
              <a:rPr lang="es-419" sz="2600" dirty="0" err="1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warnings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E71E01-E36E-5A0C-FAFE-7A3A95160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5" y="1106940"/>
            <a:ext cx="841174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81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227994" y="146755"/>
            <a:ext cx="566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Ejemplo: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AD54336-BEB0-6F17-618C-2890B973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19" y="804616"/>
            <a:ext cx="8757962" cy="40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11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227994" y="-33867"/>
            <a:ext cx="566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Ejemplo: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AD54336-BEB0-6F17-618C-2890B973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91" y="122374"/>
            <a:ext cx="4963218" cy="201461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058692B-73A4-C1A0-6A80-B53330AE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94" y="2293224"/>
            <a:ext cx="6865878" cy="2727901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99FBA867-B25A-7788-C10E-D7A33C14692D}"/>
              </a:ext>
            </a:extLst>
          </p:cNvPr>
          <p:cNvSpPr/>
          <p:nvPr/>
        </p:nvSpPr>
        <p:spPr>
          <a:xfrm>
            <a:off x="2562577" y="1028191"/>
            <a:ext cx="474133" cy="118691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E37CEBA-0116-919D-5D9F-2038D8F53330}"/>
              </a:ext>
            </a:extLst>
          </p:cNvPr>
          <p:cNvSpPr/>
          <p:nvPr/>
        </p:nvSpPr>
        <p:spPr>
          <a:xfrm>
            <a:off x="2686756" y="880533"/>
            <a:ext cx="1369935" cy="203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738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293900" y="14695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Concepto de Superclase y Subclase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293900" y="772200"/>
            <a:ext cx="87270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El concepto de herencia conduce a una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estructura jerárquica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clases o estructura de árbol.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En la estructura jerárquica, cada clase tiene sólo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una clase padre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</a:t>
            </a:r>
            <a:r>
              <a:rPr lang="es-419" sz="16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SUPERCLASE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Una superclase puede tener cualquier número de subclases.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La clase hija de una superclase se llama </a:t>
            </a:r>
            <a:r>
              <a:rPr lang="es-419" sz="1600" b="1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SUBCLASE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Una subclase puede tener sólo una superclase.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En el ejemplo anterior: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- Persona es la superclase de Empleado y Cliente.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- Empleado y Cliente son subclases de Persona.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AF1502-0784-EA5F-3DF3-EBC3635C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3" y="2019859"/>
            <a:ext cx="2665257" cy="29766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/>
        </p:nvSpPr>
        <p:spPr>
          <a:xfrm>
            <a:off x="211183" y="133669"/>
            <a:ext cx="566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Herencia y abstracción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13500" y="940549"/>
            <a:ext cx="85170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Se puede pensar en una jerarquía de clases como la definición de conceptos abstractos en lo alto de la jerarquía. 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Las subclases no están limitadas al estado y comportamiento provisto por la superclase → pueden agregar variables y métodos además de los que ya heredan. </a:t>
            </a:r>
          </a:p>
          <a:p>
            <a:pPr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Las clases hijas también pueden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sobreescribir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los métodos que heredan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293924" y="237400"/>
            <a:ext cx="821789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Ventajas de la implementación de herencia en POO</a:t>
            </a:r>
            <a:endParaRPr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225450" y="1019324"/>
            <a:ext cx="86931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Reutilización de código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la herencia permite a las clases hijas utilizar el código existente en la clase padre, lo que puede ahorrar tiempo y esfuerzo de programación.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Mantenibilidad y extensión: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herencia puede facilitar el mantenimiento del código, la actualización y la extensión, ya que cualquier cambio en la clase padre se reflejará automáticamente en las clases hijas.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Modularidad: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 herencia puede ayudar a organizar y estructurar el código de manera modular, lo que puede facilitar su comprensión y su mantenimiento.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452150" y="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Ejemplos de herencia con diagramas UML</a:t>
            </a:r>
            <a:endParaRPr sz="2600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596" y="585000"/>
            <a:ext cx="6920089" cy="45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4E65BDB-8F1D-4AA8-6222-F490C7FC2551}"/>
              </a:ext>
            </a:extLst>
          </p:cNvPr>
          <p:cNvSpPr/>
          <p:nvPr/>
        </p:nvSpPr>
        <p:spPr>
          <a:xfrm>
            <a:off x="1896534" y="1415885"/>
            <a:ext cx="2271592" cy="395111"/>
          </a:xfrm>
          <a:prstGeom prst="rightArrow">
            <a:avLst>
              <a:gd name="adj1" fmla="val 44286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F56E457-C772-6CF3-0928-3CF4A17AB2FE}"/>
              </a:ext>
            </a:extLst>
          </p:cNvPr>
          <p:cNvSpPr/>
          <p:nvPr/>
        </p:nvSpPr>
        <p:spPr>
          <a:xfrm>
            <a:off x="1682045" y="3572933"/>
            <a:ext cx="787102" cy="39511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Google Shape;163;p17">
            <a:extLst>
              <a:ext uri="{FF2B5EF4-FFF2-40B4-BE49-F238E27FC236}">
                <a16:creationId xmlns:a16="http://schemas.microsoft.com/office/drawing/2014/main" id="{4CEDC749-C322-2438-BF10-BE4EFBEABD62}"/>
              </a:ext>
            </a:extLst>
          </p:cNvPr>
          <p:cNvSpPr txBox="1"/>
          <p:nvPr/>
        </p:nvSpPr>
        <p:spPr>
          <a:xfrm>
            <a:off x="252070" y="1308972"/>
            <a:ext cx="174354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Superclase</a:t>
            </a:r>
            <a:endParaRPr sz="22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63;p17">
            <a:extLst>
              <a:ext uri="{FF2B5EF4-FFF2-40B4-BE49-F238E27FC236}">
                <a16:creationId xmlns:a16="http://schemas.microsoft.com/office/drawing/2014/main" id="{53C74D48-2745-5277-9A38-2F05C2023322}"/>
              </a:ext>
            </a:extLst>
          </p:cNvPr>
          <p:cNvSpPr txBox="1"/>
          <p:nvPr/>
        </p:nvSpPr>
        <p:spPr>
          <a:xfrm>
            <a:off x="254595" y="3444854"/>
            <a:ext cx="142745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/>
                <a:ea typeface="Lato"/>
                <a:cs typeface="Lato"/>
                <a:sym typeface="Lato"/>
              </a:rPr>
              <a:t>Subclases</a:t>
            </a:r>
            <a:endParaRPr sz="2200" dirty="0">
              <a:solidFill>
                <a:schemeClr val="accent1">
                  <a:lumMod val="40000"/>
                  <a:lumOff val="6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387" y="50875"/>
            <a:ext cx="6565229" cy="50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440214" y="1040706"/>
            <a:ext cx="8015164" cy="273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utiliza para invocar métodos de la superclase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super.metodo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();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En el caso de los constructores, debe ser la primera línea en el constructor de la subclase:                          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 *   super();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     *   o:  super(lista de parámetros)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 Si el constructor en la subclase no invoca explícitamente al constructor de la superclase, el compilador de Java lo inserta automáticamente</a:t>
            </a:r>
            <a:r>
              <a:rPr lang="es-ES" sz="2400" dirty="0"/>
              <a:t>.</a:t>
            </a:r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04695" y="229644"/>
            <a:ext cx="651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u="sng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La palabra reservada super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C1F92D-63F1-9BA0-4993-818D01D3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97" y="3689161"/>
            <a:ext cx="5715798" cy="1352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944</Words>
  <Application>Microsoft Office PowerPoint</Application>
  <PresentationFormat>Presentación en pantalla (16:9)</PresentationFormat>
  <Paragraphs>98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Montserrat</vt:lpstr>
      <vt:lpstr>Lato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41</cp:revision>
  <dcterms:modified xsi:type="dcterms:W3CDTF">2024-08-09T03:50:43Z</dcterms:modified>
</cp:coreProperties>
</file>