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75" r:id="rId6"/>
    <p:sldId id="260" r:id="rId7"/>
    <p:sldId id="274" r:id="rId8"/>
    <p:sldId id="261" r:id="rId9"/>
    <p:sldId id="277" r:id="rId10"/>
    <p:sldId id="276" r:id="rId11"/>
    <p:sldId id="278" r:id="rId12"/>
    <p:sldId id="279" r:id="rId13"/>
    <p:sldId id="280" r:id="rId14"/>
    <p:sldId id="281" r:id="rId15"/>
    <p:sldId id="282" r:id="rId16"/>
    <p:sldId id="262" r:id="rId17"/>
    <p:sldId id="263" r:id="rId18"/>
    <p:sldId id="266" r:id="rId19"/>
    <p:sldId id="264" r:id="rId20"/>
    <p:sldId id="265" r:id="rId21"/>
    <p:sldId id="267" r:id="rId22"/>
    <p:sldId id="268" r:id="rId23"/>
    <p:sldId id="269" r:id="rId24"/>
    <p:sldId id="270" r:id="rId25"/>
    <p:sldId id="271" r:id="rId26"/>
    <p:sldId id="272"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dc5699acb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dc5699ac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758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54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172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915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090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08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89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899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15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dc5699acb1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dc5699acb1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477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337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797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1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228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492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c0978f2d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c0978f2d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80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c0978f2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c0978f2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c0978f2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c0978f2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01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68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1c0978f2d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1c0978f2d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774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421413" y="4137675"/>
            <a:ext cx="2301175" cy="749500"/>
          </a:xfrm>
          <a:prstGeom prst="rect">
            <a:avLst/>
          </a:prstGeom>
          <a:noFill/>
          <a:ln>
            <a:noFill/>
          </a:ln>
          <a:effectLst>
            <a:reflection endPos="30000" dist="38100" dir="5400000" fadeDir="5400012" sy="-100000" algn="bl" rotWithShape="0"/>
          </a:effectLst>
        </p:spPr>
      </p:pic>
      <p:pic>
        <p:nvPicPr>
          <p:cNvPr id="135" name="Google Shape;135;p13"/>
          <p:cNvPicPr preferRelativeResize="0"/>
          <p:nvPr/>
        </p:nvPicPr>
        <p:blipFill>
          <a:blip r:embed="rId4">
            <a:alphaModFix/>
          </a:blip>
          <a:stretch>
            <a:fillRect/>
          </a:stretch>
        </p:blipFill>
        <p:spPr>
          <a:xfrm>
            <a:off x="5541300" y="525788"/>
            <a:ext cx="3488425" cy="3488425"/>
          </a:xfrm>
          <a:prstGeom prst="rect">
            <a:avLst/>
          </a:prstGeom>
          <a:noFill/>
          <a:ln>
            <a:noFill/>
          </a:ln>
        </p:spPr>
      </p:pic>
      <p:sp>
        <p:nvSpPr>
          <p:cNvPr id="136" name="Google Shape;136;p13"/>
          <p:cNvSpPr txBox="1">
            <a:spLocks noGrp="1"/>
          </p:cNvSpPr>
          <p:nvPr>
            <p:ph type="title" idx="4294967295"/>
          </p:nvPr>
        </p:nvSpPr>
        <p:spPr>
          <a:xfrm>
            <a:off x="371200" y="667700"/>
            <a:ext cx="49779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000"/>
              <a:t>Programación II</a:t>
            </a:r>
            <a:br>
              <a:rPr lang="es-419" sz="3000"/>
            </a:br>
            <a:r>
              <a:rPr lang="es-419" sz="3000"/>
              <a:t>Desarrollo en Java</a:t>
            </a:r>
            <a:endParaRPr sz="3000"/>
          </a:p>
        </p:txBody>
      </p:sp>
      <p:sp>
        <p:nvSpPr>
          <p:cNvPr id="137" name="Google Shape;137;p13"/>
          <p:cNvSpPr txBox="1"/>
          <p:nvPr/>
        </p:nvSpPr>
        <p:spPr>
          <a:xfrm>
            <a:off x="473667" y="2681624"/>
            <a:ext cx="7900500" cy="846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300" dirty="0">
                <a:solidFill>
                  <a:srgbClr val="E69138"/>
                </a:solidFill>
                <a:latin typeface="Lato"/>
                <a:ea typeface="Lato"/>
                <a:cs typeface="Lato"/>
                <a:sym typeface="Lato"/>
              </a:rPr>
              <a:t>Clase </a:t>
            </a:r>
            <a:r>
              <a:rPr lang="es-419" sz="2300" dirty="0" err="1">
                <a:solidFill>
                  <a:srgbClr val="E69138"/>
                </a:solidFill>
                <a:latin typeface="Lato"/>
                <a:ea typeface="Lato"/>
                <a:cs typeface="Lato"/>
                <a:sym typeface="Lato"/>
              </a:rPr>
              <a:t>N°</a:t>
            </a:r>
            <a:r>
              <a:rPr lang="es-419" sz="2300" dirty="0">
                <a:solidFill>
                  <a:srgbClr val="E69138"/>
                </a:solidFill>
                <a:latin typeface="Lato"/>
                <a:ea typeface="Lato"/>
                <a:cs typeface="Lato"/>
                <a:sym typeface="Lato"/>
              </a:rPr>
              <a:t> 7:</a:t>
            </a:r>
            <a:endParaRPr sz="2300" dirty="0">
              <a:solidFill>
                <a:srgbClr val="E69138"/>
              </a:solidFill>
              <a:latin typeface="Lato"/>
              <a:ea typeface="Lato"/>
              <a:cs typeface="Lato"/>
              <a:sym typeface="Lato"/>
            </a:endParaRPr>
          </a:p>
          <a:p>
            <a:pPr marL="0" lvl="0" indent="0" algn="l" rtl="0">
              <a:spcBef>
                <a:spcPts val="0"/>
              </a:spcBef>
              <a:spcAft>
                <a:spcPts val="0"/>
              </a:spcAft>
              <a:buNone/>
            </a:pPr>
            <a:r>
              <a:rPr lang="es-419" sz="2000" dirty="0">
                <a:solidFill>
                  <a:srgbClr val="E69138"/>
                </a:solidFill>
                <a:latin typeface="Lato"/>
                <a:ea typeface="Lato"/>
                <a:cs typeface="Lato"/>
                <a:sym typeface="Lato"/>
              </a:rPr>
              <a:t>Clase </a:t>
            </a:r>
            <a:r>
              <a:rPr lang="es-419" sz="2000" dirty="0" err="1">
                <a:solidFill>
                  <a:srgbClr val="E69138"/>
                </a:solidFill>
                <a:latin typeface="Lato"/>
                <a:ea typeface="Lato"/>
                <a:cs typeface="Lato"/>
                <a:sym typeface="Lato"/>
              </a:rPr>
              <a:t>Object</a:t>
            </a:r>
            <a:endParaRPr sz="2000" dirty="0">
              <a:solidFill>
                <a:srgbClr val="E69138"/>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FFFF00"/>
                </a:solidFill>
                <a:latin typeface="Lato"/>
                <a:ea typeface="Lato"/>
                <a:cs typeface="Lato"/>
                <a:sym typeface="Lato"/>
              </a:rPr>
              <a:t>Receta para un método </a:t>
            </a:r>
            <a:r>
              <a:rPr lang="es-419" sz="2600" b="1" dirty="0" err="1">
                <a:solidFill>
                  <a:srgbClr val="FFFF00"/>
                </a:solidFill>
                <a:latin typeface="Lato"/>
                <a:ea typeface="Lato"/>
                <a:cs typeface="Lato"/>
                <a:sym typeface="Lato"/>
              </a:rPr>
              <a:t>equals</a:t>
            </a:r>
            <a:r>
              <a:rPr lang="es-419" sz="2600" b="1" dirty="0">
                <a:solidFill>
                  <a:srgbClr val="FFFF00"/>
                </a:solidFill>
                <a:latin typeface="Lato"/>
                <a:ea typeface="Lato"/>
                <a:cs typeface="Lato"/>
                <a:sym typeface="Lato"/>
              </a:rPr>
              <a:t>() de calidad</a:t>
            </a:r>
            <a:endParaRPr sz="2600" b="1" dirty="0">
              <a:solidFill>
                <a:srgbClr val="FFFF00"/>
              </a:solidFill>
              <a:latin typeface="Lato"/>
              <a:ea typeface="Lato"/>
              <a:cs typeface="Lato"/>
              <a:sym typeface="Lato"/>
            </a:endParaRPr>
          </a:p>
        </p:txBody>
      </p:sp>
      <p:pic>
        <p:nvPicPr>
          <p:cNvPr id="4" name="Imagen 3">
            <a:extLst>
              <a:ext uri="{FF2B5EF4-FFF2-40B4-BE49-F238E27FC236}">
                <a16:creationId xmlns:a16="http://schemas.microsoft.com/office/drawing/2014/main" id="{934C41A8-0F4B-525D-CD1C-BF5D17E35B30}"/>
              </a:ext>
            </a:extLst>
          </p:cNvPr>
          <p:cNvPicPr>
            <a:picLocks noChangeAspect="1"/>
          </p:cNvPicPr>
          <p:nvPr/>
        </p:nvPicPr>
        <p:blipFill>
          <a:blip r:embed="rId3"/>
          <a:stretch>
            <a:fillRect/>
          </a:stretch>
        </p:blipFill>
        <p:spPr>
          <a:xfrm>
            <a:off x="221638" y="1082665"/>
            <a:ext cx="8700724" cy="3613513"/>
          </a:xfrm>
          <a:prstGeom prst="rect">
            <a:avLst/>
          </a:prstGeom>
          <a:ln w="57150">
            <a:solidFill>
              <a:srgbClr val="FFFF00"/>
            </a:solidFill>
          </a:ln>
        </p:spPr>
      </p:pic>
    </p:spTree>
    <p:extLst>
      <p:ext uri="{BB962C8B-B14F-4D97-AF65-F5344CB8AC3E}">
        <p14:creationId xmlns:p14="http://schemas.microsoft.com/office/powerpoint/2010/main" val="246118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E69138"/>
                </a:solidFill>
                <a:latin typeface="Lato"/>
                <a:ea typeface="Lato"/>
                <a:cs typeface="Lato"/>
                <a:sym typeface="Lato"/>
              </a:rPr>
              <a:t>El método </a:t>
            </a:r>
            <a:r>
              <a:rPr lang="es-419" sz="2600" b="1" u="sng" dirty="0" err="1">
                <a:solidFill>
                  <a:srgbClr val="E69138"/>
                </a:solidFill>
                <a:latin typeface="Lato"/>
                <a:ea typeface="Lato"/>
                <a:cs typeface="Lato"/>
                <a:sym typeface="Lato"/>
              </a:rPr>
              <a:t>hashCode</a:t>
            </a:r>
            <a:r>
              <a:rPr lang="es-419" sz="2600" b="1" u="sng" dirty="0">
                <a:solidFill>
                  <a:srgbClr val="E69138"/>
                </a:solidFill>
                <a:latin typeface="Lato"/>
                <a:ea typeface="Lato"/>
                <a:cs typeface="Lato"/>
                <a:sym typeface="Lato"/>
              </a:rPr>
              <a:t>(): </a:t>
            </a:r>
            <a:r>
              <a:rPr lang="es-419" sz="2600" b="1" dirty="0">
                <a:solidFill>
                  <a:srgbClr val="FFFF00"/>
                </a:solidFill>
                <a:latin typeface="Lato"/>
                <a:ea typeface="Lato"/>
                <a:cs typeface="Lato"/>
                <a:sym typeface="Lato"/>
              </a:rPr>
              <a:t>Qué establece su contrato</a:t>
            </a:r>
            <a:endParaRPr sz="2600" b="1" dirty="0">
              <a:solidFill>
                <a:srgbClr val="FFFF00"/>
              </a:solidFill>
              <a:latin typeface="Lato"/>
              <a:ea typeface="Lato"/>
              <a:cs typeface="Lato"/>
              <a:sym typeface="Lato"/>
            </a:endParaRPr>
          </a:p>
        </p:txBody>
      </p:sp>
      <p:pic>
        <p:nvPicPr>
          <p:cNvPr id="4" name="Imagen 3">
            <a:extLst>
              <a:ext uri="{FF2B5EF4-FFF2-40B4-BE49-F238E27FC236}">
                <a16:creationId xmlns:a16="http://schemas.microsoft.com/office/drawing/2014/main" id="{E5E0D64C-B63E-AFEB-DD64-F9556360F611}"/>
              </a:ext>
            </a:extLst>
          </p:cNvPr>
          <p:cNvPicPr>
            <a:picLocks noChangeAspect="1"/>
          </p:cNvPicPr>
          <p:nvPr/>
        </p:nvPicPr>
        <p:blipFill>
          <a:blip r:embed="rId3"/>
          <a:stretch>
            <a:fillRect/>
          </a:stretch>
        </p:blipFill>
        <p:spPr>
          <a:xfrm>
            <a:off x="238137" y="1117600"/>
            <a:ext cx="8667726" cy="2257865"/>
          </a:xfrm>
          <a:prstGeom prst="rect">
            <a:avLst/>
          </a:prstGeom>
          <a:ln w="57150">
            <a:solidFill>
              <a:srgbClr val="FFFF00"/>
            </a:solidFill>
          </a:ln>
        </p:spPr>
      </p:pic>
      <p:sp>
        <p:nvSpPr>
          <p:cNvPr id="7" name="Google Shape;162;p17">
            <a:extLst>
              <a:ext uri="{FF2B5EF4-FFF2-40B4-BE49-F238E27FC236}">
                <a16:creationId xmlns:a16="http://schemas.microsoft.com/office/drawing/2014/main" id="{3AF7C70B-EFF6-65D9-07CC-C2894B53D0B7}"/>
              </a:ext>
            </a:extLst>
          </p:cNvPr>
          <p:cNvSpPr txBox="1"/>
          <p:nvPr/>
        </p:nvSpPr>
        <p:spPr>
          <a:xfrm>
            <a:off x="238137" y="3878030"/>
            <a:ext cx="8667726" cy="86174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Siempre se debe hacer </a:t>
            </a:r>
            <a:r>
              <a:rPr lang="es-ES" sz="2200" dirty="0" err="1">
                <a:solidFill>
                  <a:srgbClr val="FFFF00"/>
                </a:solidFill>
                <a:latin typeface="Lato" panose="020F0502020204030203" pitchFamily="34" charset="0"/>
                <a:ea typeface="Lato" panose="020F0502020204030203" pitchFamily="34" charset="0"/>
                <a:cs typeface="Lato" panose="020F0502020204030203" pitchFamily="34" charset="0"/>
              </a:rPr>
              <a:t>Override</a:t>
            </a: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 de </a:t>
            </a:r>
            <a:r>
              <a:rPr lang="es-ES" sz="2200" dirty="0" err="1">
                <a:solidFill>
                  <a:srgbClr val="FFFF00"/>
                </a:solidFill>
                <a:latin typeface="Lato" panose="020F0502020204030203" pitchFamily="34" charset="0"/>
                <a:ea typeface="Lato" panose="020F0502020204030203" pitchFamily="34" charset="0"/>
                <a:cs typeface="Lato" panose="020F0502020204030203" pitchFamily="34" charset="0"/>
              </a:rPr>
              <a:t>hashCode</a:t>
            </a: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 cuando se hace </a:t>
            </a:r>
            <a:r>
              <a:rPr lang="es-ES" sz="2200" dirty="0" err="1">
                <a:solidFill>
                  <a:srgbClr val="FFFF00"/>
                </a:solidFill>
                <a:latin typeface="Lato" panose="020F0502020204030203" pitchFamily="34" charset="0"/>
                <a:ea typeface="Lato" panose="020F0502020204030203" pitchFamily="34" charset="0"/>
                <a:cs typeface="Lato" panose="020F0502020204030203" pitchFamily="34" charset="0"/>
              </a:rPr>
              <a:t>Override</a:t>
            </a: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 de </a:t>
            </a:r>
            <a:r>
              <a:rPr lang="es-ES" sz="2200" dirty="0" err="1">
                <a:solidFill>
                  <a:srgbClr val="FFFF00"/>
                </a:solidFill>
                <a:latin typeface="Lato" panose="020F0502020204030203" pitchFamily="34" charset="0"/>
                <a:ea typeface="Lato" panose="020F0502020204030203" pitchFamily="34" charset="0"/>
                <a:cs typeface="Lato" panose="020F0502020204030203" pitchFamily="34" charset="0"/>
              </a:rPr>
              <a:t>equals</a:t>
            </a: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 </a:t>
            </a:r>
            <a:endParaRPr sz="2200" b="1"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150099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E69138"/>
                </a:solidFill>
                <a:latin typeface="Lato"/>
                <a:ea typeface="Lato"/>
                <a:cs typeface="Lato"/>
                <a:sym typeface="Lato"/>
              </a:rPr>
              <a:t>El método </a:t>
            </a:r>
            <a:r>
              <a:rPr lang="es-419" sz="2600" b="1" u="sng" dirty="0" err="1">
                <a:solidFill>
                  <a:srgbClr val="E69138"/>
                </a:solidFill>
                <a:latin typeface="Lato"/>
                <a:ea typeface="Lato"/>
                <a:cs typeface="Lato"/>
                <a:sym typeface="Lato"/>
              </a:rPr>
              <a:t>hashCode</a:t>
            </a:r>
            <a:r>
              <a:rPr lang="es-419" sz="2600" b="1" u="sng" dirty="0">
                <a:solidFill>
                  <a:srgbClr val="E69138"/>
                </a:solidFill>
                <a:latin typeface="Lato"/>
                <a:ea typeface="Lato"/>
                <a:cs typeface="Lato"/>
                <a:sym typeface="Lato"/>
              </a:rPr>
              <a:t>(): </a:t>
            </a:r>
            <a:r>
              <a:rPr lang="es-419" sz="2600" b="1" dirty="0">
                <a:solidFill>
                  <a:srgbClr val="FFFF00"/>
                </a:solidFill>
                <a:latin typeface="Lato"/>
                <a:ea typeface="Lato"/>
                <a:cs typeface="Lato"/>
                <a:sym typeface="Lato"/>
              </a:rPr>
              <a:t>Qué establece su contrato</a:t>
            </a:r>
            <a:endParaRPr sz="2600" b="1" dirty="0">
              <a:solidFill>
                <a:srgbClr val="FFFF00"/>
              </a:solidFill>
              <a:latin typeface="Lato"/>
              <a:ea typeface="Lato"/>
              <a:cs typeface="Lato"/>
              <a:sym typeface="Lato"/>
            </a:endParaRPr>
          </a:p>
        </p:txBody>
      </p:sp>
      <p:pic>
        <p:nvPicPr>
          <p:cNvPr id="4" name="Imagen 3">
            <a:extLst>
              <a:ext uri="{FF2B5EF4-FFF2-40B4-BE49-F238E27FC236}">
                <a16:creationId xmlns:a16="http://schemas.microsoft.com/office/drawing/2014/main" id="{E5E0D64C-B63E-AFEB-DD64-F9556360F611}"/>
              </a:ext>
            </a:extLst>
          </p:cNvPr>
          <p:cNvPicPr>
            <a:picLocks noChangeAspect="1"/>
          </p:cNvPicPr>
          <p:nvPr/>
        </p:nvPicPr>
        <p:blipFill>
          <a:blip r:embed="rId3"/>
          <a:stretch>
            <a:fillRect/>
          </a:stretch>
        </p:blipFill>
        <p:spPr>
          <a:xfrm>
            <a:off x="238137" y="1117600"/>
            <a:ext cx="8667726" cy="2257865"/>
          </a:xfrm>
          <a:prstGeom prst="rect">
            <a:avLst/>
          </a:prstGeom>
          <a:ln w="57150">
            <a:solidFill>
              <a:srgbClr val="FFFF00"/>
            </a:solidFill>
          </a:ln>
        </p:spPr>
      </p:pic>
      <p:sp>
        <p:nvSpPr>
          <p:cNvPr id="7" name="Google Shape;162;p17">
            <a:extLst>
              <a:ext uri="{FF2B5EF4-FFF2-40B4-BE49-F238E27FC236}">
                <a16:creationId xmlns:a16="http://schemas.microsoft.com/office/drawing/2014/main" id="{3AF7C70B-EFF6-65D9-07CC-C2894B53D0B7}"/>
              </a:ext>
            </a:extLst>
          </p:cNvPr>
          <p:cNvSpPr txBox="1"/>
          <p:nvPr/>
        </p:nvSpPr>
        <p:spPr>
          <a:xfrm>
            <a:off x="238137" y="3878030"/>
            <a:ext cx="8667726" cy="86174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Siempre se debe hacer </a:t>
            </a:r>
            <a:r>
              <a:rPr lang="es-ES" sz="2200" dirty="0" err="1">
                <a:solidFill>
                  <a:srgbClr val="FFFF00"/>
                </a:solidFill>
                <a:latin typeface="Lato" panose="020F0502020204030203" pitchFamily="34" charset="0"/>
                <a:ea typeface="Lato" panose="020F0502020204030203" pitchFamily="34" charset="0"/>
                <a:cs typeface="Lato" panose="020F0502020204030203" pitchFamily="34" charset="0"/>
              </a:rPr>
              <a:t>Override</a:t>
            </a: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 de </a:t>
            </a:r>
            <a:r>
              <a:rPr lang="es-ES" sz="2200" dirty="0" err="1">
                <a:solidFill>
                  <a:srgbClr val="FFFF00"/>
                </a:solidFill>
                <a:latin typeface="Lato" panose="020F0502020204030203" pitchFamily="34" charset="0"/>
                <a:ea typeface="Lato" panose="020F0502020204030203" pitchFamily="34" charset="0"/>
                <a:cs typeface="Lato" panose="020F0502020204030203" pitchFamily="34" charset="0"/>
              </a:rPr>
              <a:t>hashCode</a:t>
            </a: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 cuando se hace </a:t>
            </a:r>
            <a:r>
              <a:rPr lang="es-ES" sz="2200" dirty="0" err="1">
                <a:solidFill>
                  <a:srgbClr val="FFFF00"/>
                </a:solidFill>
                <a:latin typeface="Lato" panose="020F0502020204030203" pitchFamily="34" charset="0"/>
                <a:ea typeface="Lato" panose="020F0502020204030203" pitchFamily="34" charset="0"/>
                <a:cs typeface="Lato" panose="020F0502020204030203" pitchFamily="34" charset="0"/>
              </a:rPr>
              <a:t>Override</a:t>
            </a: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 de </a:t>
            </a:r>
            <a:r>
              <a:rPr lang="es-ES" sz="2200" dirty="0" err="1">
                <a:solidFill>
                  <a:srgbClr val="FFFF00"/>
                </a:solidFill>
                <a:latin typeface="Lato" panose="020F0502020204030203" pitchFamily="34" charset="0"/>
                <a:ea typeface="Lato" panose="020F0502020204030203" pitchFamily="34" charset="0"/>
                <a:cs typeface="Lato" panose="020F0502020204030203" pitchFamily="34" charset="0"/>
              </a:rPr>
              <a:t>equals</a:t>
            </a:r>
            <a:r>
              <a:rPr lang="es-ES" sz="2200" dirty="0">
                <a:solidFill>
                  <a:srgbClr val="FFFF00"/>
                </a:solidFill>
                <a:latin typeface="Lato" panose="020F0502020204030203" pitchFamily="34" charset="0"/>
                <a:ea typeface="Lato" panose="020F0502020204030203" pitchFamily="34" charset="0"/>
                <a:cs typeface="Lato" panose="020F0502020204030203" pitchFamily="34" charset="0"/>
              </a:rPr>
              <a:t>. </a:t>
            </a:r>
            <a:endParaRPr sz="2200" b="1"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325226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FFFF00"/>
                </a:solidFill>
                <a:latin typeface="Lato"/>
                <a:ea typeface="Lato"/>
                <a:cs typeface="Lato"/>
                <a:sym typeface="Lato"/>
              </a:rPr>
              <a:t>Receta para un método </a:t>
            </a:r>
            <a:r>
              <a:rPr lang="es-419" sz="2600" b="1" dirty="0" err="1">
                <a:solidFill>
                  <a:srgbClr val="FFFF00"/>
                </a:solidFill>
                <a:latin typeface="Lato"/>
                <a:ea typeface="Lato"/>
                <a:cs typeface="Lato"/>
                <a:sym typeface="Lato"/>
              </a:rPr>
              <a:t>hashCode</a:t>
            </a:r>
            <a:r>
              <a:rPr lang="es-419" sz="2600" b="1" dirty="0">
                <a:solidFill>
                  <a:srgbClr val="FFFF00"/>
                </a:solidFill>
                <a:latin typeface="Lato"/>
                <a:ea typeface="Lato"/>
                <a:cs typeface="Lato"/>
                <a:sym typeface="Lato"/>
              </a:rPr>
              <a:t>() de calidad</a:t>
            </a:r>
            <a:endParaRPr sz="26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6026AC76-F3BD-DD96-CF32-83CAA8AEF7B4}"/>
              </a:ext>
            </a:extLst>
          </p:cNvPr>
          <p:cNvPicPr>
            <a:picLocks noChangeAspect="1"/>
          </p:cNvPicPr>
          <p:nvPr/>
        </p:nvPicPr>
        <p:blipFill>
          <a:blip r:embed="rId3"/>
          <a:stretch>
            <a:fillRect/>
          </a:stretch>
        </p:blipFill>
        <p:spPr>
          <a:xfrm>
            <a:off x="129583" y="1235922"/>
            <a:ext cx="8726570" cy="3573144"/>
          </a:xfrm>
          <a:prstGeom prst="rect">
            <a:avLst/>
          </a:prstGeom>
          <a:ln w="57150">
            <a:solidFill>
              <a:srgbClr val="FFFF00"/>
            </a:solidFill>
          </a:ln>
        </p:spPr>
      </p:pic>
    </p:spTree>
    <p:extLst>
      <p:ext uri="{BB962C8B-B14F-4D97-AF65-F5344CB8AC3E}">
        <p14:creationId xmlns:p14="http://schemas.microsoft.com/office/powerpoint/2010/main" val="189040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327766" y="734075"/>
            <a:ext cx="8150189"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FFFF00"/>
                </a:solidFill>
                <a:latin typeface="Lato"/>
                <a:ea typeface="Lato"/>
                <a:cs typeface="Lato"/>
                <a:sym typeface="Lato"/>
              </a:rPr>
              <a:t>Cómo NO </a:t>
            </a:r>
            <a:r>
              <a:rPr lang="es-419" sz="2400" b="1" dirty="0" err="1">
                <a:solidFill>
                  <a:srgbClr val="FFFF00"/>
                </a:solidFill>
                <a:latin typeface="Lato"/>
                <a:ea typeface="Lato"/>
                <a:cs typeface="Lato"/>
                <a:sym typeface="Lato"/>
              </a:rPr>
              <a:t>sobreescribir</a:t>
            </a:r>
            <a:r>
              <a:rPr lang="es-419" sz="2400" b="1" dirty="0">
                <a:solidFill>
                  <a:srgbClr val="FFFF00"/>
                </a:solidFill>
                <a:latin typeface="Lato"/>
                <a:ea typeface="Lato"/>
                <a:cs typeface="Lato"/>
                <a:sym typeface="Lato"/>
              </a:rPr>
              <a:t> el método </a:t>
            </a:r>
            <a:r>
              <a:rPr lang="es-419" sz="2400" b="1" dirty="0" err="1">
                <a:solidFill>
                  <a:srgbClr val="FFFF00"/>
                </a:solidFill>
                <a:latin typeface="Lato"/>
                <a:ea typeface="Lato"/>
                <a:cs typeface="Lato"/>
                <a:sym typeface="Lato"/>
              </a:rPr>
              <a:t>hashCode</a:t>
            </a:r>
            <a:r>
              <a:rPr lang="es-419" sz="2400" b="1" dirty="0">
                <a:solidFill>
                  <a:srgbClr val="FFFF00"/>
                </a:solidFill>
                <a:latin typeface="Lato"/>
                <a:ea typeface="Lato"/>
                <a:cs typeface="Lato"/>
                <a:sym typeface="Lato"/>
              </a:rPr>
              <a:t>() :</a:t>
            </a:r>
            <a:endParaRPr sz="2400" b="1" dirty="0">
              <a:solidFill>
                <a:srgbClr val="FFFF00"/>
              </a:solidFill>
              <a:latin typeface="Lato"/>
              <a:ea typeface="Lato"/>
              <a:cs typeface="Lato"/>
              <a:sym typeface="Lato"/>
            </a:endParaRPr>
          </a:p>
        </p:txBody>
      </p:sp>
      <p:pic>
        <p:nvPicPr>
          <p:cNvPr id="4" name="Imagen 3">
            <a:extLst>
              <a:ext uri="{FF2B5EF4-FFF2-40B4-BE49-F238E27FC236}">
                <a16:creationId xmlns:a16="http://schemas.microsoft.com/office/drawing/2014/main" id="{4A920FA6-171F-C037-6AF5-AF26498E4717}"/>
              </a:ext>
            </a:extLst>
          </p:cNvPr>
          <p:cNvPicPr>
            <a:picLocks noChangeAspect="1"/>
          </p:cNvPicPr>
          <p:nvPr/>
        </p:nvPicPr>
        <p:blipFill>
          <a:blip r:embed="rId3"/>
          <a:stretch>
            <a:fillRect/>
          </a:stretch>
        </p:blipFill>
        <p:spPr>
          <a:xfrm>
            <a:off x="2664636" y="1944860"/>
            <a:ext cx="3894975" cy="1870784"/>
          </a:xfrm>
          <a:prstGeom prst="rect">
            <a:avLst/>
          </a:prstGeom>
        </p:spPr>
      </p:pic>
    </p:spTree>
    <p:extLst>
      <p:ext uri="{BB962C8B-B14F-4D97-AF65-F5344CB8AC3E}">
        <p14:creationId xmlns:p14="http://schemas.microsoft.com/office/powerpoint/2010/main" val="365813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4" name="Imagen 3">
            <a:extLst>
              <a:ext uri="{FF2B5EF4-FFF2-40B4-BE49-F238E27FC236}">
                <a16:creationId xmlns:a16="http://schemas.microsoft.com/office/drawing/2014/main" id="{4A920FA6-171F-C037-6AF5-AF26498E4717}"/>
              </a:ext>
            </a:extLst>
          </p:cNvPr>
          <p:cNvPicPr>
            <a:picLocks noChangeAspect="1"/>
          </p:cNvPicPr>
          <p:nvPr/>
        </p:nvPicPr>
        <p:blipFill>
          <a:blip r:embed="rId3"/>
          <a:stretch>
            <a:fillRect/>
          </a:stretch>
        </p:blipFill>
        <p:spPr>
          <a:xfrm>
            <a:off x="2540458" y="804682"/>
            <a:ext cx="2155719" cy="1035407"/>
          </a:xfrm>
          <a:prstGeom prst="rect">
            <a:avLst/>
          </a:prstGeom>
        </p:spPr>
      </p:pic>
      <p:sp>
        <p:nvSpPr>
          <p:cNvPr id="5" name="Google Shape;162;p17">
            <a:extLst>
              <a:ext uri="{FF2B5EF4-FFF2-40B4-BE49-F238E27FC236}">
                <a16:creationId xmlns:a16="http://schemas.microsoft.com/office/drawing/2014/main" id="{3E03F951-6724-AD8D-221C-1934CFADD0A7}"/>
              </a:ext>
            </a:extLst>
          </p:cNvPr>
          <p:cNvSpPr txBox="1"/>
          <p:nvPr/>
        </p:nvSpPr>
        <p:spPr>
          <a:xfrm>
            <a:off x="271321" y="183598"/>
            <a:ext cx="8150189"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FFFF00"/>
                </a:solidFill>
                <a:latin typeface="Lato"/>
                <a:ea typeface="Lato"/>
                <a:cs typeface="Lato"/>
                <a:sym typeface="Lato"/>
              </a:rPr>
              <a:t>Un ejemplo de sobreescritura correcta :</a:t>
            </a:r>
            <a:endParaRPr sz="2400" b="1" dirty="0">
              <a:solidFill>
                <a:srgbClr val="FFFF00"/>
              </a:solidFill>
              <a:latin typeface="Lato"/>
              <a:ea typeface="Lato"/>
              <a:cs typeface="Lato"/>
              <a:sym typeface="Lato"/>
            </a:endParaRPr>
          </a:p>
        </p:txBody>
      </p:sp>
      <p:pic>
        <p:nvPicPr>
          <p:cNvPr id="7" name="Imagen 6">
            <a:extLst>
              <a:ext uri="{FF2B5EF4-FFF2-40B4-BE49-F238E27FC236}">
                <a16:creationId xmlns:a16="http://schemas.microsoft.com/office/drawing/2014/main" id="{3706ECA1-C3E8-40E6-3996-7F9ADBEA67A6}"/>
              </a:ext>
            </a:extLst>
          </p:cNvPr>
          <p:cNvPicPr>
            <a:picLocks noChangeAspect="1"/>
          </p:cNvPicPr>
          <p:nvPr/>
        </p:nvPicPr>
        <p:blipFill>
          <a:blip r:embed="rId4"/>
          <a:stretch>
            <a:fillRect/>
          </a:stretch>
        </p:blipFill>
        <p:spPr>
          <a:xfrm>
            <a:off x="1611082" y="804682"/>
            <a:ext cx="6170189" cy="4155220"/>
          </a:xfrm>
          <a:prstGeom prst="rect">
            <a:avLst/>
          </a:prstGeom>
        </p:spPr>
      </p:pic>
    </p:spTree>
    <p:extLst>
      <p:ext uri="{BB962C8B-B14F-4D97-AF65-F5344CB8AC3E}">
        <p14:creationId xmlns:p14="http://schemas.microsoft.com/office/powerpoint/2010/main" val="138749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19"/>
          <p:cNvPicPr preferRelativeResize="0"/>
          <p:nvPr/>
        </p:nvPicPr>
        <p:blipFill>
          <a:blip r:embed="rId3">
            <a:alphaModFix/>
          </a:blip>
          <a:stretch>
            <a:fillRect/>
          </a:stretch>
        </p:blipFill>
        <p:spPr>
          <a:xfrm>
            <a:off x="496907" y="1124246"/>
            <a:ext cx="8150186" cy="806043"/>
          </a:xfrm>
          <a:prstGeom prst="rect">
            <a:avLst/>
          </a:prstGeom>
          <a:noFill/>
          <a:ln>
            <a:noFill/>
          </a:ln>
        </p:spPr>
      </p:pic>
      <p:sp>
        <p:nvSpPr>
          <p:cNvPr id="179" name="Google Shape;179;p19"/>
          <p:cNvSpPr txBox="1"/>
          <p:nvPr/>
        </p:nvSpPr>
        <p:spPr>
          <a:xfrm>
            <a:off x="203592" y="66050"/>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69138"/>
                </a:solidFill>
                <a:latin typeface="Lato"/>
                <a:ea typeface="Lato"/>
                <a:cs typeface="Lato"/>
                <a:sym typeface="Lato"/>
              </a:rPr>
              <a:t>Sobreescritura del método </a:t>
            </a:r>
            <a:r>
              <a:rPr lang="es-419" sz="2400" b="1" u="sng" dirty="0" err="1">
                <a:solidFill>
                  <a:srgbClr val="E69138"/>
                </a:solidFill>
                <a:latin typeface="Lato"/>
                <a:ea typeface="Lato"/>
                <a:cs typeface="Lato"/>
                <a:sym typeface="Lato"/>
              </a:rPr>
              <a:t>toString</a:t>
            </a:r>
            <a:endParaRPr sz="2400" b="1" u="sng" dirty="0">
              <a:solidFill>
                <a:srgbClr val="E69138"/>
              </a:solidFill>
              <a:latin typeface="Lato"/>
              <a:ea typeface="Lato"/>
              <a:cs typeface="Lato"/>
              <a:sym typeface="Lato"/>
            </a:endParaRPr>
          </a:p>
        </p:txBody>
      </p:sp>
      <p:sp>
        <p:nvSpPr>
          <p:cNvPr id="180" name="Google Shape;180;p19"/>
          <p:cNvSpPr txBox="1"/>
          <p:nvPr/>
        </p:nvSpPr>
        <p:spPr>
          <a:xfrm>
            <a:off x="2746377" y="656703"/>
            <a:ext cx="3205652"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b="1" i="1" dirty="0">
                <a:solidFill>
                  <a:srgbClr val="FFFF00"/>
                </a:solidFill>
                <a:latin typeface="Lato"/>
                <a:ea typeface="Lato"/>
                <a:cs typeface="Lato"/>
                <a:sym typeface="Lato"/>
              </a:rPr>
              <a:t>Método </a:t>
            </a:r>
            <a:r>
              <a:rPr lang="es-419" sz="1600" b="1" i="1" dirty="0" err="1">
                <a:solidFill>
                  <a:srgbClr val="FFFF00"/>
                </a:solidFill>
                <a:latin typeface="Lato"/>
                <a:ea typeface="Lato"/>
                <a:cs typeface="Lato"/>
                <a:sym typeface="Lato"/>
              </a:rPr>
              <a:t>toString</a:t>
            </a:r>
            <a:r>
              <a:rPr lang="es-419" sz="1600" b="1" i="1" dirty="0">
                <a:solidFill>
                  <a:srgbClr val="FFFF00"/>
                </a:solidFill>
                <a:latin typeface="Lato"/>
                <a:ea typeface="Lato"/>
                <a:cs typeface="Lato"/>
                <a:sym typeface="Lato"/>
              </a:rPr>
              <a:t> en la clase </a:t>
            </a:r>
            <a:r>
              <a:rPr lang="es-419" sz="1600" b="1" i="1" dirty="0" err="1">
                <a:solidFill>
                  <a:srgbClr val="FFFF00"/>
                </a:solidFill>
                <a:latin typeface="Lato"/>
                <a:ea typeface="Lato"/>
                <a:cs typeface="Lato"/>
                <a:sym typeface="Lato"/>
              </a:rPr>
              <a:t>Object</a:t>
            </a:r>
            <a:endParaRPr sz="1600" b="1" dirty="0">
              <a:solidFill>
                <a:srgbClr val="FFFF00"/>
              </a:solidFill>
            </a:endParaRPr>
          </a:p>
        </p:txBody>
      </p:sp>
      <p:pic>
        <p:nvPicPr>
          <p:cNvPr id="181" name="Google Shape;181;p19"/>
          <p:cNvPicPr preferRelativeResize="0"/>
          <p:nvPr/>
        </p:nvPicPr>
        <p:blipFill>
          <a:blip r:embed="rId4">
            <a:alphaModFix/>
          </a:blip>
          <a:stretch>
            <a:fillRect/>
          </a:stretch>
        </p:blipFill>
        <p:spPr>
          <a:xfrm>
            <a:off x="530970" y="2182403"/>
            <a:ext cx="8150186" cy="2961097"/>
          </a:xfrm>
          <a:prstGeom prst="rect">
            <a:avLst/>
          </a:prstGeom>
          <a:noFill/>
          <a:ln>
            <a:noFill/>
          </a:ln>
        </p:spPr>
      </p:pic>
      <p:sp>
        <p:nvSpPr>
          <p:cNvPr id="182" name="Google Shape;182;p19"/>
          <p:cNvSpPr txBox="1"/>
          <p:nvPr/>
        </p:nvSpPr>
        <p:spPr>
          <a:xfrm>
            <a:off x="2644777" y="1751546"/>
            <a:ext cx="4433356" cy="430857"/>
          </a:xfrm>
          <a:prstGeom prst="rect">
            <a:avLst/>
          </a:prstGeom>
          <a:noFill/>
          <a:ln>
            <a:noFill/>
          </a:ln>
        </p:spPr>
        <p:txBody>
          <a:bodyPr spcFirstLastPara="1" wrap="square" lIns="91425" tIns="91425" rIns="91425" bIns="91425" anchor="t" anchorCtr="0">
            <a:spAutoFit/>
          </a:bodyPr>
          <a:lstStyle/>
          <a:p>
            <a:r>
              <a:rPr lang="es-419" sz="1600" b="1" i="1" dirty="0">
                <a:solidFill>
                  <a:srgbClr val="FFFF00"/>
                </a:solidFill>
                <a:latin typeface="Lato"/>
                <a:ea typeface="Lato"/>
                <a:cs typeface="Lato"/>
                <a:sym typeface="Lato"/>
              </a:rPr>
              <a:t>Método </a:t>
            </a:r>
            <a:r>
              <a:rPr lang="es-419" sz="1600" b="1" i="1" dirty="0" err="1">
                <a:solidFill>
                  <a:srgbClr val="FFFF00"/>
                </a:solidFill>
                <a:latin typeface="Lato"/>
                <a:ea typeface="Lato"/>
                <a:cs typeface="Lato"/>
                <a:sym typeface="Lato"/>
              </a:rPr>
              <a:t>toString</a:t>
            </a:r>
            <a:r>
              <a:rPr lang="es-419" sz="1600" b="1" i="1" dirty="0">
                <a:solidFill>
                  <a:srgbClr val="FFFF00"/>
                </a:solidFill>
                <a:latin typeface="Lato"/>
                <a:ea typeface="Lato"/>
                <a:cs typeface="Lato"/>
                <a:sym typeface="Lato"/>
              </a:rPr>
              <a:t> sobrescrito en la clase Persona</a:t>
            </a:r>
            <a:endParaRPr sz="1600" b="1" i="1" dirty="0">
              <a:solidFill>
                <a:srgbClr val="FFFF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19"/>
          <p:cNvSpPr txBox="1"/>
          <p:nvPr/>
        </p:nvSpPr>
        <p:spPr>
          <a:xfrm>
            <a:off x="101795" y="246454"/>
            <a:ext cx="745430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69138"/>
                </a:solidFill>
                <a:latin typeface="Lato"/>
                <a:ea typeface="Lato"/>
                <a:cs typeface="Lato"/>
                <a:sym typeface="Lato"/>
              </a:rPr>
              <a:t>Referencias polimórficas</a:t>
            </a:r>
            <a:r>
              <a:rPr lang="es-419" sz="2400" b="1" dirty="0">
                <a:solidFill>
                  <a:srgbClr val="E69138"/>
                </a:solidFill>
                <a:latin typeface="Lato"/>
                <a:ea typeface="Lato"/>
                <a:cs typeface="Lato"/>
                <a:sym typeface="Lato"/>
              </a:rPr>
              <a:t> </a:t>
            </a:r>
            <a:r>
              <a:rPr lang="es-419" sz="2000" dirty="0">
                <a:solidFill>
                  <a:srgbClr val="E69138"/>
                </a:solidFill>
                <a:latin typeface="Lato"/>
                <a:ea typeface="Lato"/>
                <a:cs typeface="Lato"/>
                <a:sym typeface="Lato"/>
              </a:rPr>
              <a:t>(polimorfismo con la clase </a:t>
            </a:r>
            <a:r>
              <a:rPr lang="es-419" sz="2000" dirty="0" err="1">
                <a:solidFill>
                  <a:srgbClr val="E69138"/>
                </a:solidFill>
                <a:latin typeface="Lato"/>
                <a:ea typeface="Lato"/>
                <a:cs typeface="Lato"/>
                <a:sym typeface="Lato"/>
              </a:rPr>
              <a:t>Object</a:t>
            </a:r>
            <a:r>
              <a:rPr lang="es-419" sz="2000" dirty="0">
                <a:solidFill>
                  <a:srgbClr val="E69138"/>
                </a:solidFill>
                <a:latin typeface="Lato"/>
                <a:ea typeface="Lato"/>
                <a:cs typeface="Lato"/>
                <a:sym typeface="Lato"/>
              </a:rPr>
              <a:t>)</a:t>
            </a:r>
            <a:endParaRPr sz="2000" dirty="0">
              <a:solidFill>
                <a:srgbClr val="E69138"/>
              </a:solidFill>
              <a:latin typeface="Lato"/>
              <a:ea typeface="Lato"/>
              <a:cs typeface="Lato"/>
              <a:sym typeface="Lato"/>
            </a:endParaRPr>
          </a:p>
        </p:txBody>
      </p:sp>
      <p:sp>
        <p:nvSpPr>
          <p:cNvPr id="4" name="Google Shape;172;p18">
            <a:extLst>
              <a:ext uri="{FF2B5EF4-FFF2-40B4-BE49-F238E27FC236}">
                <a16:creationId xmlns:a16="http://schemas.microsoft.com/office/drawing/2014/main" id="{177F4239-E496-26C2-AD43-7A79A366FE34}"/>
              </a:ext>
            </a:extLst>
          </p:cNvPr>
          <p:cNvSpPr txBox="1"/>
          <p:nvPr/>
        </p:nvSpPr>
        <p:spPr>
          <a:xfrm>
            <a:off x="109816" y="823871"/>
            <a:ext cx="7036049"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dirty="0">
                <a:solidFill>
                  <a:srgbClr val="FFFF00"/>
                </a:solidFill>
                <a:latin typeface="Lato"/>
                <a:ea typeface="Lato"/>
                <a:cs typeface="Lato"/>
                <a:sym typeface="Lato"/>
              </a:rPr>
              <a:t>Un ejemplo: </a:t>
            </a:r>
            <a:r>
              <a:rPr lang="es-419" sz="1800" i="1" dirty="0">
                <a:solidFill>
                  <a:srgbClr val="FFFF00"/>
                </a:solidFill>
                <a:latin typeface="Lato"/>
                <a:ea typeface="Lato"/>
                <a:cs typeface="Lato"/>
                <a:sym typeface="Lato"/>
              </a:rPr>
              <a:t>Primero veamos sin usar la clase </a:t>
            </a:r>
            <a:r>
              <a:rPr lang="es-419" sz="1800" i="1" dirty="0" err="1">
                <a:solidFill>
                  <a:srgbClr val="FFFF00"/>
                </a:solidFill>
                <a:latin typeface="Lato"/>
                <a:ea typeface="Lato"/>
                <a:cs typeface="Lato"/>
                <a:sym typeface="Lato"/>
              </a:rPr>
              <a:t>object</a:t>
            </a:r>
            <a:r>
              <a:rPr lang="es-419" sz="1800" i="1" dirty="0">
                <a:solidFill>
                  <a:srgbClr val="FFFF00"/>
                </a:solidFill>
                <a:latin typeface="Lato"/>
                <a:ea typeface="Lato"/>
                <a:cs typeface="Lato"/>
                <a:sym typeface="Lato"/>
              </a:rPr>
              <a:t>…</a:t>
            </a:r>
            <a:endParaRPr sz="1800" i="1" dirty="0">
              <a:solidFill>
                <a:srgbClr val="FFFF00"/>
              </a:solidFill>
              <a:latin typeface="Lato"/>
              <a:ea typeface="Lato"/>
              <a:cs typeface="Lato"/>
              <a:sym typeface="Lato"/>
            </a:endParaRPr>
          </a:p>
        </p:txBody>
      </p:sp>
      <p:pic>
        <p:nvPicPr>
          <p:cNvPr id="8" name="Imagen 7">
            <a:extLst>
              <a:ext uri="{FF2B5EF4-FFF2-40B4-BE49-F238E27FC236}">
                <a16:creationId xmlns:a16="http://schemas.microsoft.com/office/drawing/2014/main" id="{F305FEC0-9EA1-8C3F-ABA2-6074759C4891}"/>
              </a:ext>
            </a:extLst>
          </p:cNvPr>
          <p:cNvPicPr>
            <a:picLocks noChangeAspect="1"/>
          </p:cNvPicPr>
          <p:nvPr/>
        </p:nvPicPr>
        <p:blipFill>
          <a:blip r:embed="rId3"/>
          <a:stretch>
            <a:fillRect/>
          </a:stretch>
        </p:blipFill>
        <p:spPr>
          <a:xfrm>
            <a:off x="7657893" y="0"/>
            <a:ext cx="1486107" cy="4591691"/>
          </a:xfrm>
          <a:prstGeom prst="rect">
            <a:avLst/>
          </a:prstGeom>
        </p:spPr>
      </p:pic>
      <p:pic>
        <p:nvPicPr>
          <p:cNvPr id="10" name="Imagen 9">
            <a:extLst>
              <a:ext uri="{FF2B5EF4-FFF2-40B4-BE49-F238E27FC236}">
                <a16:creationId xmlns:a16="http://schemas.microsoft.com/office/drawing/2014/main" id="{64293189-18E2-8028-C9DE-5CA16126A987}"/>
              </a:ext>
            </a:extLst>
          </p:cNvPr>
          <p:cNvPicPr>
            <a:picLocks noChangeAspect="1"/>
          </p:cNvPicPr>
          <p:nvPr/>
        </p:nvPicPr>
        <p:blipFill>
          <a:blip r:embed="rId4"/>
          <a:stretch>
            <a:fillRect/>
          </a:stretch>
        </p:blipFill>
        <p:spPr>
          <a:xfrm>
            <a:off x="0" y="1339732"/>
            <a:ext cx="7657893" cy="3836495"/>
          </a:xfrm>
          <a:prstGeom prst="rect">
            <a:avLst/>
          </a:prstGeom>
        </p:spPr>
      </p:pic>
    </p:spTree>
    <p:extLst>
      <p:ext uri="{BB962C8B-B14F-4D97-AF65-F5344CB8AC3E}">
        <p14:creationId xmlns:p14="http://schemas.microsoft.com/office/powerpoint/2010/main" val="1973976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 name="Google Shape;172;p18">
            <a:extLst>
              <a:ext uri="{FF2B5EF4-FFF2-40B4-BE49-F238E27FC236}">
                <a16:creationId xmlns:a16="http://schemas.microsoft.com/office/drawing/2014/main" id="{17C7E063-468E-E8A3-90E2-EAC728358564}"/>
              </a:ext>
            </a:extLst>
          </p:cNvPr>
          <p:cNvSpPr txBox="1"/>
          <p:nvPr/>
        </p:nvSpPr>
        <p:spPr>
          <a:xfrm>
            <a:off x="100550" y="165100"/>
            <a:ext cx="827580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i="1" dirty="0">
                <a:solidFill>
                  <a:srgbClr val="FFFF00"/>
                </a:solidFill>
                <a:latin typeface="Lato"/>
                <a:ea typeface="Lato"/>
                <a:cs typeface="Lato"/>
                <a:sym typeface="Lato"/>
              </a:rPr>
              <a:t>Y ahora veamos el mismo ejemplo usando la clase </a:t>
            </a:r>
            <a:r>
              <a:rPr lang="es-419" sz="1800" b="1" i="1" dirty="0" err="1">
                <a:solidFill>
                  <a:srgbClr val="FFFF00"/>
                </a:solidFill>
                <a:latin typeface="Lato"/>
                <a:ea typeface="Lato"/>
                <a:cs typeface="Lato"/>
                <a:sym typeface="Lato"/>
              </a:rPr>
              <a:t>object</a:t>
            </a:r>
            <a:r>
              <a:rPr lang="es-419" sz="1800" b="1" i="1" dirty="0">
                <a:solidFill>
                  <a:srgbClr val="FFFF00"/>
                </a:solidFill>
                <a:latin typeface="Lato"/>
                <a:ea typeface="Lato"/>
                <a:cs typeface="Lato"/>
                <a:sym typeface="Lato"/>
              </a:rPr>
              <a:t> y polimorfismo:</a:t>
            </a:r>
            <a:endParaRPr sz="1800" b="1" i="1" dirty="0">
              <a:solidFill>
                <a:srgbClr val="FFFF00"/>
              </a:solidFill>
              <a:latin typeface="Lato"/>
              <a:ea typeface="Lato"/>
              <a:cs typeface="Lato"/>
              <a:sym typeface="Lato"/>
            </a:endParaRPr>
          </a:p>
        </p:txBody>
      </p:sp>
      <p:pic>
        <p:nvPicPr>
          <p:cNvPr id="13" name="Imagen 12">
            <a:extLst>
              <a:ext uri="{FF2B5EF4-FFF2-40B4-BE49-F238E27FC236}">
                <a16:creationId xmlns:a16="http://schemas.microsoft.com/office/drawing/2014/main" id="{8C0E3E04-EF7A-16CD-851D-E6C85F870EEF}"/>
              </a:ext>
            </a:extLst>
          </p:cNvPr>
          <p:cNvPicPr>
            <a:picLocks noChangeAspect="1"/>
          </p:cNvPicPr>
          <p:nvPr/>
        </p:nvPicPr>
        <p:blipFill>
          <a:blip r:embed="rId3"/>
          <a:stretch>
            <a:fillRect/>
          </a:stretch>
        </p:blipFill>
        <p:spPr>
          <a:xfrm>
            <a:off x="100550" y="709991"/>
            <a:ext cx="9043449" cy="4268409"/>
          </a:xfrm>
          <a:prstGeom prst="rect">
            <a:avLst/>
          </a:prstGeom>
        </p:spPr>
      </p:pic>
    </p:spTree>
    <p:extLst>
      <p:ext uri="{BB962C8B-B14F-4D97-AF65-F5344CB8AC3E}">
        <p14:creationId xmlns:p14="http://schemas.microsoft.com/office/powerpoint/2010/main" val="70833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6" name="Imagen 5">
            <a:extLst>
              <a:ext uri="{FF2B5EF4-FFF2-40B4-BE49-F238E27FC236}">
                <a16:creationId xmlns:a16="http://schemas.microsoft.com/office/drawing/2014/main" id="{26434EE2-B0AD-706E-8AEA-ED5F9ADC73BB}"/>
              </a:ext>
            </a:extLst>
          </p:cNvPr>
          <p:cNvPicPr>
            <a:picLocks noChangeAspect="1"/>
          </p:cNvPicPr>
          <p:nvPr/>
        </p:nvPicPr>
        <p:blipFill>
          <a:blip r:embed="rId3"/>
          <a:stretch>
            <a:fillRect/>
          </a:stretch>
        </p:blipFill>
        <p:spPr>
          <a:xfrm>
            <a:off x="1423548" y="2062091"/>
            <a:ext cx="6296904" cy="1019317"/>
          </a:xfrm>
          <a:prstGeom prst="rect">
            <a:avLst/>
          </a:prstGeom>
        </p:spPr>
      </p:pic>
      <p:pic>
        <p:nvPicPr>
          <p:cNvPr id="11" name="Imagen 10">
            <a:extLst>
              <a:ext uri="{FF2B5EF4-FFF2-40B4-BE49-F238E27FC236}">
                <a16:creationId xmlns:a16="http://schemas.microsoft.com/office/drawing/2014/main" id="{E104D916-FE49-70FF-F18A-9A224F859C4A}"/>
              </a:ext>
            </a:extLst>
          </p:cNvPr>
          <p:cNvPicPr>
            <a:picLocks noChangeAspect="1"/>
          </p:cNvPicPr>
          <p:nvPr/>
        </p:nvPicPr>
        <p:blipFill>
          <a:blip r:embed="rId4"/>
          <a:stretch>
            <a:fillRect/>
          </a:stretch>
        </p:blipFill>
        <p:spPr>
          <a:xfrm>
            <a:off x="1185390" y="3778735"/>
            <a:ext cx="6773220" cy="552527"/>
          </a:xfrm>
          <a:prstGeom prst="rect">
            <a:avLst/>
          </a:prstGeom>
        </p:spPr>
      </p:pic>
      <p:sp>
        <p:nvSpPr>
          <p:cNvPr id="14" name="Google Shape;172;p18">
            <a:extLst>
              <a:ext uri="{FF2B5EF4-FFF2-40B4-BE49-F238E27FC236}">
                <a16:creationId xmlns:a16="http://schemas.microsoft.com/office/drawing/2014/main" id="{FD77CAA0-2DE0-9C6F-B1ED-DB6519525738}"/>
              </a:ext>
            </a:extLst>
          </p:cNvPr>
          <p:cNvSpPr txBox="1"/>
          <p:nvPr/>
        </p:nvSpPr>
        <p:spPr>
          <a:xfrm>
            <a:off x="389992" y="517540"/>
            <a:ext cx="8155697" cy="101563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AR" sz="1800" dirty="0">
                <a:solidFill>
                  <a:schemeClr val="bg1"/>
                </a:solidFill>
                <a:latin typeface="Lato"/>
                <a:ea typeface="Lato"/>
                <a:cs typeface="Lato"/>
                <a:sym typeface="Lato"/>
              </a:rPr>
              <a:t>Veamos otros ejemplos sobre el mismo arreglo de </a:t>
            </a:r>
            <a:r>
              <a:rPr lang="es-AR" sz="1800" dirty="0" err="1">
                <a:solidFill>
                  <a:schemeClr val="bg1"/>
                </a:solidFill>
                <a:latin typeface="Lato"/>
                <a:ea typeface="Lato"/>
                <a:cs typeface="Lato"/>
                <a:sym typeface="Lato"/>
              </a:rPr>
              <a:t>Objects</a:t>
            </a:r>
            <a:r>
              <a:rPr lang="es-AR" sz="1800" dirty="0">
                <a:solidFill>
                  <a:schemeClr val="bg1"/>
                </a:solidFill>
                <a:latin typeface="Lato"/>
                <a:ea typeface="Lato"/>
                <a:cs typeface="Lato"/>
                <a:sym typeface="Lato"/>
              </a:rPr>
              <a:t> de antes, en el cual se guardó una instancia de la clase </a:t>
            </a:r>
            <a:r>
              <a:rPr lang="es-AR" sz="1800" dirty="0" err="1">
                <a:solidFill>
                  <a:schemeClr val="bg1"/>
                </a:solidFill>
                <a:latin typeface="Lato"/>
                <a:ea typeface="Lato"/>
                <a:cs typeface="Lato"/>
                <a:sym typeface="Lato"/>
              </a:rPr>
              <a:t>Object</a:t>
            </a:r>
            <a:r>
              <a:rPr lang="es-AR" sz="1800" dirty="0">
                <a:solidFill>
                  <a:schemeClr val="bg1"/>
                </a:solidFill>
                <a:latin typeface="Lato"/>
                <a:ea typeface="Lato"/>
                <a:cs typeface="Lato"/>
                <a:sym typeface="Lato"/>
              </a:rPr>
              <a:t> en la posición 0 y una instancia de perro en la posición 1:</a:t>
            </a:r>
            <a:endParaRPr sz="1800" dirty="0">
              <a:solidFill>
                <a:schemeClr val="bg1"/>
              </a:solidFill>
              <a:latin typeface="Lato"/>
              <a:ea typeface="Lato"/>
              <a:cs typeface="Lato"/>
              <a:sym typeface="Lato"/>
            </a:endParaRPr>
          </a:p>
        </p:txBody>
      </p:sp>
    </p:spTree>
    <p:extLst>
      <p:ext uri="{BB962C8B-B14F-4D97-AF65-F5344CB8AC3E}">
        <p14:creationId xmlns:p14="http://schemas.microsoft.com/office/powerpoint/2010/main" val="317967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p:nvPr/>
        </p:nvSpPr>
        <p:spPr>
          <a:xfrm>
            <a:off x="376703" y="982907"/>
            <a:ext cx="7900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dirty="0">
                <a:solidFill>
                  <a:srgbClr val="E69138"/>
                </a:solidFill>
                <a:latin typeface="Lato"/>
                <a:ea typeface="Lato"/>
                <a:cs typeface="Lato"/>
                <a:sym typeface="Lato"/>
              </a:rPr>
              <a:t>TEMAS A DESARROLLAR</a:t>
            </a:r>
            <a:endParaRPr sz="2600" dirty="0">
              <a:solidFill>
                <a:srgbClr val="E69138"/>
              </a:solidFill>
              <a:latin typeface="Lato"/>
              <a:ea typeface="Lato"/>
              <a:cs typeface="Lato"/>
              <a:sym typeface="Lato"/>
            </a:endParaRPr>
          </a:p>
        </p:txBody>
      </p:sp>
      <p:sp>
        <p:nvSpPr>
          <p:cNvPr id="145" name="Google Shape;145;p14"/>
          <p:cNvSpPr txBox="1"/>
          <p:nvPr/>
        </p:nvSpPr>
        <p:spPr>
          <a:xfrm>
            <a:off x="376703" y="1976083"/>
            <a:ext cx="7900500" cy="2646848"/>
          </a:xfrm>
          <a:prstGeom prst="rect">
            <a:avLst/>
          </a:prstGeom>
          <a:noFill/>
          <a:ln>
            <a:noFill/>
          </a:ln>
        </p:spPr>
        <p:txBody>
          <a:bodyPr spcFirstLastPara="1" wrap="square" lIns="91425" tIns="91425" rIns="91425" bIns="91425" anchor="t" anchorCtr="0">
            <a:spAutoFit/>
          </a:bodyPr>
          <a:lstStyle/>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Clase </a:t>
            </a:r>
            <a:r>
              <a:rPr lang="es-419" sz="1600" dirty="0" err="1">
                <a:solidFill>
                  <a:schemeClr val="lt1"/>
                </a:solidFill>
                <a:latin typeface="Lato"/>
                <a:ea typeface="Lato"/>
                <a:cs typeface="Lato"/>
                <a:sym typeface="Lato"/>
              </a:rPr>
              <a:t>Object</a:t>
            </a:r>
            <a:r>
              <a:rPr lang="es-419" sz="1600" dirty="0">
                <a:solidFill>
                  <a:schemeClr val="lt1"/>
                </a:solidFill>
                <a:latin typeface="Lato"/>
                <a:ea typeface="Lato"/>
                <a:cs typeface="Lato"/>
                <a:sym typeface="Lato"/>
              </a:rPr>
              <a:t>.</a:t>
            </a:r>
            <a:endParaRPr sz="1600" dirty="0">
              <a:solidFill>
                <a:schemeClr val="lt1"/>
              </a:solidFill>
              <a:latin typeface="Lato"/>
              <a:ea typeface="Lato"/>
              <a:cs typeface="Lato"/>
              <a:sym typeface="Lato"/>
            </a:endParaRPr>
          </a:p>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Sobreescritura de métodos de la clase </a:t>
            </a:r>
            <a:r>
              <a:rPr lang="es-419" sz="1600" dirty="0" err="1">
                <a:solidFill>
                  <a:schemeClr val="lt1"/>
                </a:solidFill>
                <a:latin typeface="Lato"/>
                <a:ea typeface="Lato"/>
                <a:cs typeface="Lato"/>
                <a:sym typeface="Lato"/>
              </a:rPr>
              <a:t>Object</a:t>
            </a:r>
            <a:endParaRPr lang="es-419" sz="1600" dirty="0">
              <a:solidFill>
                <a:schemeClr val="lt1"/>
              </a:solidFill>
              <a:latin typeface="Lato"/>
              <a:ea typeface="Lato"/>
              <a:cs typeface="Lato"/>
              <a:sym typeface="Lato"/>
            </a:endParaRPr>
          </a:p>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Polimorfismo con la clase </a:t>
            </a:r>
            <a:r>
              <a:rPr lang="es-419" sz="1600" dirty="0" err="1">
                <a:solidFill>
                  <a:schemeClr val="lt1"/>
                </a:solidFill>
                <a:latin typeface="Lato"/>
                <a:ea typeface="Lato"/>
                <a:cs typeface="Lato"/>
                <a:sym typeface="Lato"/>
              </a:rPr>
              <a:t>Object</a:t>
            </a:r>
            <a:endParaRPr lang="es-419" sz="1600" dirty="0">
              <a:solidFill>
                <a:schemeClr val="lt1"/>
              </a:solidFill>
              <a:latin typeface="Lato"/>
              <a:ea typeface="Lato"/>
              <a:cs typeface="Lato"/>
              <a:sym typeface="Lato"/>
            </a:endParaRPr>
          </a:p>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Casting</a:t>
            </a:r>
          </a:p>
          <a:p>
            <a:pPr marL="457200" lvl="0" indent="-330200" algn="l" rtl="0">
              <a:lnSpc>
                <a:spcPct val="200000"/>
              </a:lnSpc>
              <a:spcBef>
                <a:spcPts val="0"/>
              </a:spcBef>
              <a:spcAft>
                <a:spcPts val="0"/>
              </a:spcAft>
              <a:buClr>
                <a:schemeClr val="lt1"/>
              </a:buClr>
              <a:buSzPts val="1600"/>
              <a:buFont typeface="Lato"/>
              <a:buChar char="●"/>
            </a:pPr>
            <a:r>
              <a:rPr lang="es-419" sz="1600" dirty="0" err="1">
                <a:solidFill>
                  <a:schemeClr val="lt1"/>
                </a:solidFill>
                <a:latin typeface="Lato"/>
                <a:ea typeface="Lato"/>
                <a:cs typeface="Lato"/>
                <a:sym typeface="Lato"/>
              </a:rPr>
              <a:t>Instanceof</a:t>
            </a:r>
            <a:r>
              <a:rPr lang="es-419" sz="1600" dirty="0">
                <a:solidFill>
                  <a:schemeClr val="lt1"/>
                </a:solidFill>
                <a:latin typeface="Lato"/>
                <a:ea typeface="Lato"/>
                <a:cs typeface="Lato"/>
                <a:sym typeface="Lato"/>
              </a:rPr>
              <a:t>.</a:t>
            </a:r>
            <a:endParaRPr sz="1600" dirty="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3" name="Imagen 2">
            <a:extLst>
              <a:ext uri="{FF2B5EF4-FFF2-40B4-BE49-F238E27FC236}">
                <a16:creationId xmlns:a16="http://schemas.microsoft.com/office/drawing/2014/main" id="{F317030D-C904-48F0-8A28-75DD61CC8C91}"/>
              </a:ext>
            </a:extLst>
          </p:cNvPr>
          <p:cNvPicPr>
            <a:picLocks noChangeAspect="1"/>
          </p:cNvPicPr>
          <p:nvPr/>
        </p:nvPicPr>
        <p:blipFill>
          <a:blip r:embed="rId3"/>
          <a:stretch>
            <a:fillRect/>
          </a:stretch>
        </p:blipFill>
        <p:spPr>
          <a:xfrm>
            <a:off x="304202" y="1970347"/>
            <a:ext cx="8535591" cy="2867425"/>
          </a:xfrm>
          <a:prstGeom prst="rect">
            <a:avLst/>
          </a:prstGeom>
        </p:spPr>
      </p:pic>
      <p:sp>
        <p:nvSpPr>
          <p:cNvPr id="4" name="Google Shape;172;p18">
            <a:extLst>
              <a:ext uri="{FF2B5EF4-FFF2-40B4-BE49-F238E27FC236}">
                <a16:creationId xmlns:a16="http://schemas.microsoft.com/office/drawing/2014/main" id="{2978A089-D7C3-48AB-B891-9EDA51FF350B}"/>
              </a:ext>
            </a:extLst>
          </p:cNvPr>
          <p:cNvSpPr txBox="1"/>
          <p:nvPr/>
        </p:nvSpPr>
        <p:spPr>
          <a:xfrm>
            <a:off x="304202" y="407328"/>
            <a:ext cx="8535591" cy="123107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2000" b="1" i="1" dirty="0">
                <a:solidFill>
                  <a:srgbClr val="FFFF00"/>
                </a:solidFill>
                <a:latin typeface="Lato"/>
                <a:ea typeface="Lato"/>
                <a:cs typeface="Lato"/>
                <a:sym typeface="Lato"/>
              </a:rPr>
              <a:t>Por qué en algunos casos del ejemplo compila y en otros no? </a:t>
            </a:r>
          </a:p>
          <a:p>
            <a:pPr marL="0" lvl="0" indent="0" algn="just" rtl="0">
              <a:spcBef>
                <a:spcPts val="0"/>
              </a:spcBef>
              <a:spcAft>
                <a:spcPts val="0"/>
              </a:spcAft>
              <a:buNone/>
            </a:pPr>
            <a:endParaRPr lang="es-419" sz="800" b="1" i="1" dirty="0">
              <a:solidFill>
                <a:srgbClr val="FFFF00"/>
              </a:solidFill>
              <a:latin typeface="Lato"/>
              <a:ea typeface="Lato"/>
              <a:cs typeface="Lato"/>
              <a:sym typeface="Lato"/>
            </a:endParaRPr>
          </a:p>
          <a:p>
            <a:pPr marL="0" lvl="0" indent="0" algn="just" rtl="0">
              <a:spcBef>
                <a:spcPts val="0"/>
              </a:spcBef>
              <a:spcAft>
                <a:spcPts val="0"/>
              </a:spcAft>
              <a:buNone/>
            </a:pPr>
            <a:r>
              <a:rPr lang="es-ES" sz="2000" i="1" dirty="0">
                <a:solidFill>
                  <a:srgbClr val="FFFF00"/>
                </a:solidFill>
                <a:latin typeface="Lato"/>
                <a:ea typeface="Lato"/>
                <a:cs typeface="Lato"/>
              </a:rPr>
              <a:t>El problema de tener todo polimórficamente como </a:t>
            </a:r>
            <a:r>
              <a:rPr lang="es-ES" sz="2000" i="1" dirty="0" err="1">
                <a:solidFill>
                  <a:srgbClr val="FFFF00"/>
                </a:solidFill>
                <a:latin typeface="Lato"/>
                <a:ea typeface="Lato"/>
                <a:cs typeface="Lato"/>
              </a:rPr>
              <a:t>Object</a:t>
            </a:r>
            <a:r>
              <a:rPr lang="es-ES" sz="2000" i="1" dirty="0">
                <a:solidFill>
                  <a:srgbClr val="FFFF00"/>
                </a:solidFill>
                <a:latin typeface="Lato"/>
                <a:ea typeface="Lato"/>
                <a:cs typeface="Lato"/>
              </a:rPr>
              <a:t> es que lo que queremos almacenar tiene a perder su verdadera esencia.</a:t>
            </a:r>
            <a:endParaRPr sz="2000" i="1" dirty="0">
              <a:solidFill>
                <a:srgbClr val="FFFF00"/>
              </a:solidFill>
              <a:latin typeface="Lato"/>
              <a:ea typeface="Lato"/>
              <a:cs typeface="Lato"/>
              <a:sym typeface="Lato"/>
            </a:endParaRPr>
          </a:p>
        </p:txBody>
      </p:sp>
    </p:spTree>
    <p:extLst>
      <p:ext uri="{BB962C8B-B14F-4D97-AF65-F5344CB8AC3E}">
        <p14:creationId xmlns:p14="http://schemas.microsoft.com/office/powerpoint/2010/main" val="13538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19"/>
          <p:cNvSpPr txBox="1"/>
          <p:nvPr/>
        </p:nvSpPr>
        <p:spPr>
          <a:xfrm>
            <a:off x="203592" y="178939"/>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69138"/>
                </a:solidFill>
                <a:latin typeface="Lato"/>
                <a:ea typeface="Lato"/>
                <a:cs typeface="Lato"/>
                <a:sym typeface="Lato"/>
              </a:rPr>
              <a:t>Referencias Polimórficas:</a:t>
            </a:r>
            <a:endParaRPr sz="2400" b="1" u="sng" dirty="0">
              <a:solidFill>
                <a:srgbClr val="E69138"/>
              </a:solidFill>
              <a:latin typeface="Lato"/>
              <a:ea typeface="Lato"/>
              <a:cs typeface="Lato"/>
              <a:sym typeface="Lato"/>
            </a:endParaRPr>
          </a:p>
        </p:txBody>
      </p:sp>
      <p:pic>
        <p:nvPicPr>
          <p:cNvPr id="5" name="Imagen 4">
            <a:extLst>
              <a:ext uri="{FF2B5EF4-FFF2-40B4-BE49-F238E27FC236}">
                <a16:creationId xmlns:a16="http://schemas.microsoft.com/office/drawing/2014/main" id="{B0B32F63-233B-8FD7-126F-BE7E59FCED75}"/>
              </a:ext>
            </a:extLst>
          </p:cNvPr>
          <p:cNvPicPr>
            <a:picLocks noChangeAspect="1"/>
          </p:cNvPicPr>
          <p:nvPr/>
        </p:nvPicPr>
        <p:blipFill>
          <a:blip r:embed="rId3"/>
          <a:stretch>
            <a:fillRect/>
          </a:stretch>
        </p:blipFill>
        <p:spPr>
          <a:xfrm>
            <a:off x="499683" y="955232"/>
            <a:ext cx="8046006" cy="3820058"/>
          </a:xfrm>
          <a:prstGeom prst="rect">
            <a:avLst/>
          </a:prstGeom>
        </p:spPr>
      </p:pic>
    </p:spTree>
    <p:extLst>
      <p:ext uri="{BB962C8B-B14F-4D97-AF65-F5344CB8AC3E}">
        <p14:creationId xmlns:p14="http://schemas.microsoft.com/office/powerpoint/2010/main" val="3185046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19"/>
          <p:cNvSpPr txBox="1"/>
          <p:nvPr/>
        </p:nvSpPr>
        <p:spPr>
          <a:xfrm>
            <a:off x="203592" y="147760"/>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69138"/>
                </a:solidFill>
                <a:latin typeface="Lato"/>
                <a:ea typeface="Lato"/>
                <a:cs typeface="Lato"/>
                <a:sym typeface="Lato"/>
              </a:rPr>
              <a:t>Referencias Polimórficas:</a:t>
            </a:r>
            <a:endParaRPr sz="2400" b="1" u="sng" dirty="0">
              <a:solidFill>
                <a:srgbClr val="E69138"/>
              </a:solidFill>
              <a:latin typeface="Lato"/>
              <a:ea typeface="Lato"/>
              <a:cs typeface="Lato"/>
              <a:sym typeface="Lato"/>
            </a:endParaRPr>
          </a:p>
        </p:txBody>
      </p:sp>
      <p:pic>
        <p:nvPicPr>
          <p:cNvPr id="3" name="Imagen 2">
            <a:extLst>
              <a:ext uri="{FF2B5EF4-FFF2-40B4-BE49-F238E27FC236}">
                <a16:creationId xmlns:a16="http://schemas.microsoft.com/office/drawing/2014/main" id="{4D444AA5-9C32-9602-878B-8869E46E221B}"/>
              </a:ext>
            </a:extLst>
          </p:cNvPr>
          <p:cNvPicPr>
            <a:picLocks noChangeAspect="1"/>
          </p:cNvPicPr>
          <p:nvPr/>
        </p:nvPicPr>
        <p:blipFill>
          <a:blip r:embed="rId3"/>
          <a:stretch>
            <a:fillRect/>
          </a:stretch>
        </p:blipFill>
        <p:spPr>
          <a:xfrm>
            <a:off x="360483" y="1089527"/>
            <a:ext cx="8423033" cy="3629229"/>
          </a:xfrm>
          <a:prstGeom prst="rect">
            <a:avLst/>
          </a:prstGeom>
        </p:spPr>
      </p:pic>
    </p:spTree>
    <p:extLst>
      <p:ext uri="{BB962C8B-B14F-4D97-AF65-F5344CB8AC3E}">
        <p14:creationId xmlns:p14="http://schemas.microsoft.com/office/powerpoint/2010/main" val="339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19"/>
          <p:cNvSpPr txBox="1"/>
          <p:nvPr/>
        </p:nvSpPr>
        <p:spPr>
          <a:xfrm>
            <a:off x="214881" y="224094"/>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69138"/>
                </a:solidFill>
                <a:latin typeface="Lato"/>
                <a:ea typeface="Lato"/>
                <a:cs typeface="Lato"/>
                <a:sym typeface="Lato"/>
              </a:rPr>
              <a:t>Referencias Polimórficas - Casting</a:t>
            </a:r>
            <a:endParaRPr sz="2400" b="1" u="sng" dirty="0">
              <a:solidFill>
                <a:srgbClr val="E69138"/>
              </a:solidFill>
              <a:latin typeface="Lato"/>
              <a:ea typeface="Lato"/>
              <a:cs typeface="Lato"/>
              <a:sym typeface="Lato"/>
            </a:endParaRPr>
          </a:p>
        </p:txBody>
      </p:sp>
      <p:sp>
        <p:nvSpPr>
          <p:cNvPr id="2" name="Google Shape;179;p19">
            <a:extLst>
              <a:ext uri="{FF2B5EF4-FFF2-40B4-BE49-F238E27FC236}">
                <a16:creationId xmlns:a16="http://schemas.microsoft.com/office/drawing/2014/main" id="{EAFABE8C-3B00-0F68-CD38-DC7DA2ABFE30}"/>
              </a:ext>
            </a:extLst>
          </p:cNvPr>
          <p:cNvSpPr txBox="1"/>
          <p:nvPr/>
        </p:nvSpPr>
        <p:spPr>
          <a:xfrm>
            <a:off x="214881" y="1048996"/>
            <a:ext cx="8274363"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Se denomina proceso de casting a la “conversión” de una referencia de un tipo a otro</a:t>
            </a:r>
            <a:endParaRPr sz="2000"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5" name="Imagen 4">
            <a:extLst>
              <a:ext uri="{FF2B5EF4-FFF2-40B4-BE49-F238E27FC236}">
                <a16:creationId xmlns:a16="http://schemas.microsoft.com/office/drawing/2014/main" id="{D6AECAAC-12D7-F5A6-C109-2621E7D8A757}"/>
              </a:ext>
            </a:extLst>
          </p:cNvPr>
          <p:cNvPicPr>
            <a:picLocks noChangeAspect="1"/>
          </p:cNvPicPr>
          <p:nvPr/>
        </p:nvPicPr>
        <p:blipFill>
          <a:blip r:embed="rId3"/>
          <a:stretch>
            <a:fillRect/>
          </a:stretch>
        </p:blipFill>
        <p:spPr>
          <a:xfrm>
            <a:off x="2193650" y="1984805"/>
            <a:ext cx="5212962" cy="2921273"/>
          </a:xfrm>
          <a:prstGeom prst="rect">
            <a:avLst/>
          </a:prstGeom>
        </p:spPr>
      </p:pic>
    </p:spTree>
    <p:extLst>
      <p:ext uri="{BB962C8B-B14F-4D97-AF65-F5344CB8AC3E}">
        <p14:creationId xmlns:p14="http://schemas.microsoft.com/office/powerpoint/2010/main" val="1257270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19"/>
          <p:cNvSpPr txBox="1"/>
          <p:nvPr/>
        </p:nvSpPr>
        <p:spPr>
          <a:xfrm>
            <a:off x="214881" y="224094"/>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69138"/>
                </a:solidFill>
                <a:latin typeface="Lato"/>
                <a:ea typeface="Lato"/>
                <a:cs typeface="Lato"/>
                <a:sym typeface="Lato"/>
              </a:rPr>
              <a:t>Referencias Polimórficas - Casting</a:t>
            </a:r>
            <a:endParaRPr sz="2400" b="1" u="sng" dirty="0">
              <a:solidFill>
                <a:srgbClr val="E69138"/>
              </a:solidFill>
              <a:latin typeface="Lato"/>
              <a:ea typeface="Lato"/>
              <a:cs typeface="Lato"/>
              <a:sym typeface="Lato"/>
            </a:endParaRPr>
          </a:p>
        </p:txBody>
      </p:sp>
      <p:sp>
        <p:nvSpPr>
          <p:cNvPr id="2" name="Google Shape;179;p19">
            <a:extLst>
              <a:ext uri="{FF2B5EF4-FFF2-40B4-BE49-F238E27FC236}">
                <a16:creationId xmlns:a16="http://schemas.microsoft.com/office/drawing/2014/main" id="{EAFABE8C-3B00-0F68-CD38-DC7DA2ABFE30}"/>
              </a:ext>
            </a:extLst>
          </p:cNvPr>
          <p:cNvSpPr txBox="1"/>
          <p:nvPr/>
        </p:nvSpPr>
        <p:spPr>
          <a:xfrm>
            <a:off x="214881" y="1048996"/>
            <a:ext cx="8274363" cy="80018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IMPORTANTE!! Debemos estar seguros de que lo que estamos “casteando” pertenece a la clase de conversión.</a:t>
            </a:r>
            <a:endParaRPr sz="2000"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4" name="Imagen 3">
            <a:extLst>
              <a:ext uri="{FF2B5EF4-FFF2-40B4-BE49-F238E27FC236}">
                <a16:creationId xmlns:a16="http://schemas.microsoft.com/office/drawing/2014/main" id="{7B4359FA-87A8-EAEC-F2D0-3724AC97C957}"/>
              </a:ext>
            </a:extLst>
          </p:cNvPr>
          <p:cNvPicPr>
            <a:picLocks noChangeAspect="1"/>
          </p:cNvPicPr>
          <p:nvPr/>
        </p:nvPicPr>
        <p:blipFill>
          <a:blip r:embed="rId3"/>
          <a:stretch>
            <a:fillRect/>
          </a:stretch>
        </p:blipFill>
        <p:spPr>
          <a:xfrm>
            <a:off x="767314" y="2020710"/>
            <a:ext cx="7861051" cy="3014139"/>
          </a:xfrm>
          <a:prstGeom prst="rect">
            <a:avLst/>
          </a:prstGeom>
        </p:spPr>
      </p:pic>
    </p:spTree>
    <p:extLst>
      <p:ext uri="{BB962C8B-B14F-4D97-AF65-F5344CB8AC3E}">
        <p14:creationId xmlns:p14="http://schemas.microsoft.com/office/powerpoint/2010/main" val="3945312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19"/>
          <p:cNvSpPr txBox="1"/>
          <p:nvPr/>
        </p:nvSpPr>
        <p:spPr>
          <a:xfrm>
            <a:off x="214881" y="224094"/>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69138"/>
                </a:solidFill>
                <a:latin typeface="Lato"/>
                <a:ea typeface="Lato"/>
                <a:cs typeface="Lato"/>
                <a:sym typeface="Lato"/>
              </a:rPr>
              <a:t>Casting - </a:t>
            </a:r>
            <a:r>
              <a:rPr lang="es-ES" sz="2400" b="1" u="sng" dirty="0" err="1">
                <a:solidFill>
                  <a:srgbClr val="E69138"/>
                </a:solidFill>
                <a:latin typeface="Lato"/>
                <a:ea typeface="Lato"/>
                <a:cs typeface="Lato"/>
              </a:rPr>
              <a:t>instanceof</a:t>
            </a:r>
            <a:endParaRPr sz="2400" b="1" u="sng" dirty="0">
              <a:solidFill>
                <a:srgbClr val="E69138"/>
              </a:solidFill>
              <a:latin typeface="Lato"/>
              <a:ea typeface="Lato"/>
              <a:cs typeface="Lato"/>
              <a:sym typeface="Lato"/>
            </a:endParaRPr>
          </a:p>
        </p:txBody>
      </p:sp>
      <p:sp>
        <p:nvSpPr>
          <p:cNvPr id="2" name="Google Shape;179;p19">
            <a:extLst>
              <a:ext uri="{FF2B5EF4-FFF2-40B4-BE49-F238E27FC236}">
                <a16:creationId xmlns:a16="http://schemas.microsoft.com/office/drawing/2014/main" id="{EAFABE8C-3B00-0F68-CD38-DC7DA2ABFE30}"/>
              </a:ext>
            </a:extLst>
          </p:cNvPr>
          <p:cNvSpPr txBox="1"/>
          <p:nvPr/>
        </p:nvSpPr>
        <p:spPr>
          <a:xfrm>
            <a:off x="214881" y="1048996"/>
            <a:ext cx="8274363" cy="80018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Para asegurarnos del casting correcto, se puede utilizar el operador </a:t>
            </a:r>
            <a:r>
              <a:rPr lang="es-ES" sz="2000" dirty="0" err="1">
                <a:solidFill>
                  <a:srgbClr val="FFFF00"/>
                </a:solidFill>
                <a:latin typeface="Lato" panose="020F0502020204030203" pitchFamily="34" charset="0"/>
                <a:ea typeface="Lato" panose="020F0502020204030203" pitchFamily="34" charset="0"/>
                <a:cs typeface="Lato" panose="020F0502020204030203" pitchFamily="34" charset="0"/>
              </a:rPr>
              <a:t>instanceof</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a:t>
            </a:r>
            <a:endParaRPr sz="2000"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5" name="Imagen 4">
            <a:extLst>
              <a:ext uri="{FF2B5EF4-FFF2-40B4-BE49-F238E27FC236}">
                <a16:creationId xmlns:a16="http://schemas.microsoft.com/office/drawing/2014/main" id="{1EE005EE-4B70-DC65-3BFC-AA71875BF6EC}"/>
              </a:ext>
            </a:extLst>
          </p:cNvPr>
          <p:cNvPicPr>
            <a:picLocks noChangeAspect="1"/>
          </p:cNvPicPr>
          <p:nvPr/>
        </p:nvPicPr>
        <p:blipFill>
          <a:blip r:embed="rId3"/>
          <a:stretch>
            <a:fillRect/>
          </a:stretch>
        </p:blipFill>
        <p:spPr>
          <a:xfrm>
            <a:off x="1803546" y="1849185"/>
            <a:ext cx="5707388" cy="3213619"/>
          </a:xfrm>
          <a:prstGeom prst="rect">
            <a:avLst/>
          </a:prstGeom>
        </p:spPr>
      </p:pic>
    </p:spTree>
    <p:extLst>
      <p:ext uri="{BB962C8B-B14F-4D97-AF65-F5344CB8AC3E}">
        <p14:creationId xmlns:p14="http://schemas.microsoft.com/office/powerpoint/2010/main" val="3739667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19"/>
          <p:cNvSpPr txBox="1"/>
          <p:nvPr/>
        </p:nvSpPr>
        <p:spPr>
          <a:xfrm>
            <a:off x="214881" y="224094"/>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69138"/>
                </a:solidFill>
                <a:latin typeface="Lato"/>
                <a:ea typeface="Lato"/>
                <a:cs typeface="Lato"/>
                <a:sym typeface="Lato"/>
              </a:rPr>
              <a:t>Casting - </a:t>
            </a:r>
            <a:r>
              <a:rPr lang="es-ES" sz="2400" b="1" u="sng" dirty="0" err="1">
                <a:solidFill>
                  <a:srgbClr val="E69138"/>
                </a:solidFill>
                <a:latin typeface="Lato"/>
                <a:ea typeface="Lato"/>
                <a:cs typeface="Lato"/>
              </a:rPr>
              <a:t>instanceof</a:t>
            </a:r>
            <a:endParaRPr sz="2400" b="1" u="sng" dirty="0">
              <a:solidFill>
                <a:srgbClr val="E69138"/>
              </a:solidFill>
              <a:latin typeface="Lato"/>
              <a:ea typeface="Lato"/>
              <a:cs typeface="Lato"/>
              <a:sym typeface="Lato"/>
            </a:endParaRPr>
          </a:p>
        </p:txBody>
      </p:sp>
      <p:sp>
        <p:nvSpPr>
          <p:cNvPr id="2" name="Google Shape;179;p19">
            <a:extLst>
              <a:ext uri="{FF2B5EF4-FFF2-40B4-BE49-F238E27FC236}">
                <a16:creationId xmlns:a16="http://schemas.microsoft.com/office/drawing/2014/main" id="{EAFABE8C-3B00-0F68-CD38-DC7DA2ABFE30}"/>
              </a:ext>
            </a:extLst>
          </p:cNvPr>
          <p:cNvSpPr txBox="1"/>
          <p:nvPr/>
        </p:nvSpPr>
        <p:spPr>
          <a:xfrm>
            <a:off x="214881" y="1048996"/>
            <a:ext cx="8274363" cy="80018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Para asegurarnos del casting correcto, se puede utilizar el operador </a:t>
            </a:r>
            <a:r>
              <a:rPr lang="es-ES" sz="2000" dirty="0" err="1">
                <a:solidFill>
                  <a:srgbClr val="FFFF00"/>
                </a:solidFill>
                <a:latin typeface="Lato" panose="020F0502020204030203" pitchFamily="34" charset="0"/>
                <a:ea typeface="Lato" panose="020F0502020204030203" pitchFamily="34" charset="0"/>
                <a:cs typeface="Lato" panose="020F0502020204030203" pitchFamily="34" charset="0"/>
              </a:rPr>
              <a:t>instanceof</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a:t>
            </a:r>
            <a:endParaRPr sz="2000"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5" name="Imagen 4">
            <a:extLst>
              <a:ext uri="{FF2B5EF4-FFF2-40B4-BE49-F238E27FC236}">
                <a16:creationId xmlns:a16="http://schemas.microsoft.com/office/drawing/2014/main" id="{1EE005EE-4B70-DC65-3BFC-AA71875BF6EC}"/>
              </a:ext>
            </a:extLst>
          </p:cNvPr>
          <p:cNvPicPr>
            <a:picLocks noChangeAspect="1"/>
          </p:cNvPicPr>
          <p:nvPr/>
        </p:nvPicPr>
        <p:blipFill>
          <a:blip r:embed="rId3"/>
          <a:stretch>
            <a:fillRect/>
          </a:stretch>
        </p:blipFill>
        <p:spPr>
          <a:xfrm>
            <a:off x="1803546" y="1849185"/>
            <a:ext cx="5707388" cy="3213619"/>
          </a:xfrm>
          <a:prstGeom prst="rect">
            <a:avLst/>
          </a:prstGeom>
        </p:spPr>
      </p:pic>
    </p:spTree>
    <p:extLst>
      <p:ext uri="{BB962C8B-B14F-4D97-AF65-F5344CB8AC3E}">
        <p14:creationId xmlns:p14="http://schemas.microsoft.com/office/powerpoint/2010/main" val="362062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5"/>
          <p:cNvPicPr preferRelativeResize="0"/>
          <p:nvPr/>
        </p:nvPicPr>
        <p:blipFill>
          <a:blip r:embed="rId3">
            <a:alphaModFix/>
          </a:blip>
          <a:stretch>
            <a:fillRect/>
          </a:stretch>
        </p:blipFill>
        <p:spPr>
          <a:xfrm>
            <a:off x="1815762" y="2144175"/>
            <a:ext cx="5772575" cy="2886275"/>
          </a:xfrm>
          <a:prstGeom prst="rect">
            <a:avLst/>
          </a:prstGeom>
          <a:noFill/>
          <a:ln>
            <a:noFill/>
          </a:ln>
        </p:spPr>
      </p:pic>
      <p:sp>
        <p:nvSpPr>
          <p:cNvPr id="151" name="Google Shape;151;p15"/>
          <p:cNvSpPr txBox="1"/>
          <p:nvPr/>
        </p:nvSpPr>
        <p:spPr>
          <a:xfrm>
            <a:off x="180875" y="113050"/>
            <a:ext cx="6511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E69138"/>
                </a:solidFill>
                <a:latin typeface="Lato"/>
                <a:ea typeface="Lato"/>
                <a:cs typeface="Lato"/>
                <a:sym typeface="Lato"/>
              </a:rPr>
              <a:t>Clase </a:t>
            </a:r>
            <a:r>
              <a:rPr lang="es-419" sz="2600" b="1" u="sng" dirty="0" err="1">
                <a:solidFill>
                  <a:srgbClr val="E69138"/>
                </a:solidFill>
                <a:latin typeface="Lato"/>
                <a:ea typeface="Lato"/>
                <a:cs typeface="Lato"/>
                <a:sym typeface="Lato"/>
              </a:rPr>
              <a:t>Object</a:t>
            </a:r>
            <a:endParaRPr sz="2600" b="1" u="sng" dirty="0">
              <a:solidFill>
                <a:srgbClr val="E69138"/>
              </a:solidFill>
              <a:latin typeface="Lato"/>
              <a:ea typeface="Lato"/>
              <a:cs typeface="Lato"/>
              <a:sym typeface="Lato"/>
            </a:endParaRPr>
          </a:p>
        </p:txBody>
      </p:sp>
      <p:sp>
        <p:nvSpPr>
          <p:cNvPr id="152" name="Google Shape;152;p15"/>
          <p:cNvSpPr txBox="1"/>
          <p:nvPr/>
        </p:nvSpPr>
        <p:spPr>
          <a:xfrm>
            <a:off x="260100" y="698050"/>
            <a:ext cx="8883900" cy="116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600" dirty="0">
                <a:solidFill>
                  <a:schemeClr val="lt1"/>
                </a:solidFill>
                <a:latin typeface="Lato"/>
                <a:ea typeface="Lato"/>
                <a:cs typeface="Lato"/>
                <a:sym typeface="Lato"/>
              </a:rPr>
              <a:t>La clase </a:t>
            </a:r>
            <a:r>
              <a:rPr lang="es-419" sz="1600" dirty="0" err="1">
                <a:solidFill>
                  <a:schemeClr val="lt1"/>
                </a:solidFill>
                <a:latin typeface="Lato"/>
                <a:ea typeface="Lato"/>
                <a:cs typeface="Lato"/>
                <a:sym typeface="Lato"/>
              </a:rPr>
              <a:t>Object</a:t>
            </a:r>
            <a:r>
              <a:rPr lang="es-419" sz="1600" dirty="0">
                <a:solidFill>
                  <a:schemeClr val="lt1"/>
                </a:solidFill>
                <a:latin typeface="Lato"/>
                <a:ea typeface="Lato"/>
                <a:cs typeface="Lato"/>
                <a:sym typeface="Lato"/>
              </a:rPr>
              <a:t> es la clase padre de todas las clases. Esto significa que todas las clases en Java directa o indirectamente heredan de la clase </a:t>
            </a:r>
            <a:r>
              <a:rPr lang="es-419" sz="1600" dirty="0" err="1">
                <a:solidFill>
                  <a:schemeClr val="lt1"/>
                </a:solidFill>
                <a:latin typeface="Lato"/>
                <a:ea typeface="Lato"/>
                <a:cs typeface="Lato"/>
                <a:sym typeface="Lato"/>
              </a:rPr>
              <a:t>Object</a:t>
            </a:r>
            <a:r>
              <a:rPr lang="es-419" sz="1600" dirty="0">
                <a:solidFill>
                  <a:schemeClr val="lt1"/>
                </a:solidFill>
                <a:latin typeface="Lato"/>
                <a:ea typeface="Lato"/>
                <a:cs typeface="Lato"/>
                <a:sym typeface="Lato"/>
              </a:rPr>
              <a:t>. Esta clase define algunos métodos que están disponibles en todas las clases en Java.</a:t>
            </a:r>
            <a:endParaRPr sz="1600" dirty="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p:nvPr/>
        </p:nvSpPr>
        <p:spPr>
          <a:xfrm>
            <a:off x="163350" y="34439"/>
            <a:ext cx="8817300" cy="5170616"/>
          </a:xfrm>
          <a:prstGeom prst="rect">
            <a:avLst/>
          </a:prstGeom>
          <a:noFill/>
          <a:ln>
            <a:noFill/>
          </a:ln>
        </p:spPr>
        <p:txBody>
          <a:bodyPr spcFirstLastPara="1" wrap="square" lIns="91425" tIns="91425" rIns="91425" bIns="91425" anchor="t" anchorCtr="0">
            <a:spAutoFit/>
          </a:bodyPr>
          <a:lstStyle/>
          <a:p>
            <a:pPr marL="457200" lvl="0" indent="-330200" algn="l" rtl="0">
              <a:lnSpc>
                <a:spcPct val="200000"/>
              </a:lnSpc>
              <a:spcBef>
                <a:spcPts val="0"/>
              </a:spcBef>
              <a:spcAft>
                <a:spcPts val="0"/>
              </a:spcAft>
              <a:buClr>
                <a:schemeClr val="lt1"/>
              </a:buClr>
              <a:buSzPts val="1600"/>
              <a:buFont typeface="Lato"/>
              <a:buChar char="●"/>
            </a:pPr>
            <a:r>
              <a:rPr lang="es-419" sz="1800" b="1" dirty="0" err="1">
                <a:solidFill>
                  <a:srgbClr val="FFFF00"/>
                </a:solidFill>
                <a:latin typeface="Lato"/>
                <a:ea typeface="Lato"/>
                <a:cs typeface="Lato"/>
                <a:sym typeface="Lato"/>
              </a:rPr>
              <a:t>equals</a:t>
            </a:r>
            <a:r>
              <a:rPr lang="es-419" sz="1800" b="1" dirty="0">
                <a:solidFill>
                  <a:srgbClr val="FFFF00"/>
                </a:solidFill>
                <a:latin typeface="Lato"/>
                <a:ea typeface="Lato"/>
                <a:cs typeface="Lato"/>
                <a:sym typeface="Lato"/>
              </a:rPr>
              <a:t>(</a:t>
            </a:r>
            <a:r>
              <a:rPr lang="es-419" sz="1800" b="1" dirty="0" err="1">
                <a:solidFill>
                  <a:srgbClr val="FFFF00"/>
                </a:solidFill>
                <a:latin typeface="Lato"/>
                <a:ea typeface="Lato"/>
                <a:cs typeface="Lato"/>
                <a:sym typeface="Lato"/>
              </a:rPr>
              <a:t>Object</a:t>
            </a:r>
            <a:r>
              <a:rPr lang="es-419" sz="1800" b="1" dirty="0">
                <a:solidFill>
                  <a:srgbClr val="FFFF00"/>
                </a:solidFill>
                <a:latin typeface="Lato"/>
                <a:ea typeface="Lato"/>
                <a:cs typeface="Lato"/>
                <a:sym typeface="Lato"/>
              </a:rPr>
              <a:t> </a:t>
            </a:r>
            <a:r>
              <a:rPr lang="es-419" sz="1800" b="1" dirty="0" err="1">
                <a:solidFill>
                  <a:srgbClr val="FFFF00"/>
                </a:solidFill>
                <a:latin typeface="Lato"/>
                <a:ea typeface="Lato"/>
                <a:cs typeface="Lato"/>
                <a:sym typeface="Lato"/>
              </a:rPr>
              <a:t>obj</a:t>
            </a:r>
            <a:r>
              <a:rPr lang="es-419" sz="1800" b="1" dirty="0">
                <a:solidFill>
                  <a:srgbClr val="FFFF00"/>
                </a:solidFill>
                <a:latin typeface="Lato"/>
                <a:ea typeface="Lato"/>
                <a:cs typeface="Lato"/>
                <a:sym typeface="Lato"/>
              </a:rPr>
              <a:t>)</a:t>
            </a:r>
            <a:r>
              <a:rPr lang="es-419" sz="1800" b="1" dirty="0">
                <a:solidFill>
                  <a:schemeClr val="lt1"/>
                </a:solidFill>
                <a:latin typeface="Lato"/>
                <a:ea typeface="Lato"/>
                <a:cs typeface="Lato"/>
                <a:sym typeface="Lato"/>
              </a:rPr>
              <a:t>: </a:t>
            </a:r>
            <a:r>
              <a:rPr lang="es-419" sz="1600" dirty="0">
                <a:solidFill>
                  <a:schemeClr val="lt1"/>
                </a:solidFill>
                <a:latin typeface="Lato"/>
                <a:ea typeface="Lato"/>
                <a:cs typeface="Lato"/>
                <a:sym typeface="Lato"/>
              </a:rPr>
              <a:t>Compara dos objetos para ver si son iguales. Por defecto, este método compara la referencia de objeto, lo que significa que devuelve true sólo si las dos variables se refieren al mismo objeto. Pero este método puede ser sobrescrito en una clase hija para realizar una comparación de contenido.</a:t>
            </a:r>
          </a:p>
          <a:p>
            <a:pPr marL="127000" lvl="0" algn="l" rtl="0">
              <a:lnSpc>
                <a:spcPct val="200000"/>
              </a:lnSpc>
              <a:spcBef>
                <a:spcPts val="0"/>
              </a:spcBef>
              <a:spcAft>
                <a:spcPts val="0"/>
              </a:spcAft>
              <a:buClr>
                <a:schemeClr val="lt1"/>
              </a:buClr>
              <a:buSzPts val="1600"/>
            </a:pPr>
            <a:endParaRPr sz="1200" dirty="0">
              <a:solidFill>
                <a:schemeClr val="lt1"/>
              </a:solidFill>
              <a:latin typeface="Lato"/>
              <a:ea typeface="Lato"/>
              <a:cs typeface="Lato"/>
              <a:sym typeface="Lato"/>
            </a:endParaRPr>
          </a:p>
          <a:p>
            <a:pPr marL="457200" lvl="0" indent="-330200" algn="l" rtl="0">
              <a:lnSpc>
                <a:spcPct val="200000"/>
              </a:lnSpc>
              <a:spcBef>
                <a:spcPts val="0"/>
              </a:spcBef>
              <a:spcAft>
                <a:spcPts val="0"/>
              </a:spcAft>
              <a:buClr>
                <a:schemeClr val="lt1"/>
              </a:buClr>
              <a:buSzPts val="1600"/>
              <a:buFont typeface="Lato"/>
              <a:buChar char="●"/>
            </a:pPr>
            <a:r>
              <a:rPr lang="es-419" sz="1800" b="1" dirty="0" err="1">
                <a:solidFill>
                  <a:srgbClr val="FFFF00"/>
                </a:solidFill>
                <a:latin typeface="Lato"/>
                <a:ea typeface="Lato"/>
                <a:cs typeface="Lato"/>
                <a:sym typeface="Lato"/>
              </a:rPr>
              <a:t>hashCode</a:t>
            </a:r>
            <a:r>
              <a:rPr lang="es-419" sz="1800" b="1" dirty="0">
                <a:solidFill>
                  <a:srgbClr val="FFFF00"/>
                </a:solidFill>
                <a:latin typeface="Lato"/>
                <a:ea typeface="Lato"/>
                <a:cs typeface="Lato"/>
                <a:sym typeface="Lato"/>
              </a:rPr>
              <a:t>()</a:t>
            </a:r>
            <a:r>
              <a:rPr lang="es-419" sz="1800" b="1" dirty="0">
                <a:solidFill>
                  <a:schemeClr val="lt1"/>
                </a:solidFill>
                <a:latin typeface="Lato"/>
                <a:ea typeface="Lato"/>
                <a:cs typeface="Lato"/>
                <a:sym typeface="Lato"/>
              </a:rPr>
              <a:t>: </a:t>
            </a:r>
            <a:r>
              <a:rPr lang="es-419" sz="1600" dirty="0">
                <a:solidFill>
                  <a:schemeClr val="lt1"/>
                </a:solidFill>
                <a:latin typeface="Lato"/>
                <a:ea typeface="Lato"/>
                <a:cs typeface="Lato"/>
                <a:sym typeface="Lato"/>
              </a:rPr>
              <a:t>Devuelve un código hash único para un objeto. El código hash es un número entero que se utiliza para identificar de manera única un objeto en una tabla hash.</a:t>
            </a:r>
          </a:p>
          <a:p>
            <a:pPr marL="127000" lvl="0" algn="l" rtl="0">
              <a:lnSpc>
                <a:spcPct val="200000"/>
              </a:lnSpc>
              <a:spcBef>
                <a:spcPts val="0"/>
              </a:spcBef>
              <a:spcAft>
                <a:spcPts val="0"/>
              </a:spcAft>
              <a:buClr>
                <a:schemeClr val="lt1"/>
              </a:buClr>
              <a:buSzPts val="1600"/>
            </a:pPr>
            <a:endParaRPr sz="1200" dirty="0">
              <a:solidFill>
                <a:schemeClr val="lt1"/>
              </a:solidFill>
              <a:latin typeface="Lato"/>
              <a:ea typeface="Lato"/>
              <a:cs typeface="Lato"/>
              <a:sym typeface="Lato"/>
            </a:endParaRPr>
          </a:p>
          <a:p>
            <a:pPr marL="457200" lvl="0" indent="-330200" algn="l" rtl="0">
              <a:lnSpc>
                <a:spcPct val="200000"/>
              </a:lnSpc>
              <a:spcBef>
                <a:spcPts val="0"/>
              </a:spcBef>
              <a:spcAft>
                <a:spcPts val="0"/>
              </a:spcAft>
              <a:buClr>
                <a:schemeClr val="lt1"/>
              </a:buClr>
              <a:buSzPts val="1600"/>
              <a:buFont typeface="Lato"/>
              <a:buChar char="●"/>
            </a:pPr>
            <a:r>
              <a:rPr lang="es-419" sz="1800" b="1" dirty="0" err="1">
                <a:solidFill>
                  <a:srgbClr val="FFFF00"/>
                </a:solidFill>
                <a:latin typeface="Lato"/>
                <a:ea typeface="Lato"/>
                <a:cs typeface="Lato"/>
                <a:sym typeface="Lato"/>
              </a:rPr>
              <a:t>toString</a:t>
            </a:r>
            <a:r>
              <a:rPr lang="es-419" sz="1800" b="1" dirty="0">
                <a:solidFill>
                  <a:srgbClr val="FFFF00"/>
                </a:solidFill>
                <a:latin typeface="Lato"/>
                <a:ea typeface="Lato"/>
                <a:cs typeface="Lato"/>
                <a:sym typeface="Lato"/>
              </a:rPr>
              <a:t>()</a:t>
            </a:r>
            <a:r>
              <a:rPr lang="es-419" sz="1800" b="1" dirty="0">
                <a:solidFill>
                  <a:schemeClr val="lt1"/>
                </a:solidFill>
                <a:latin typeface="Lato"/>
                <a:ea typeface="Lato"/>
                <a:cs typeface="Lato"/>
                <a:sym typeface="Lato"/>
              </a:rPr>
              <a:t>: </a:t>
            </a:r>
            <a:r>
              <a:rPr lang="es-419" sz="1600" dirty="0">
                <a:solidFill>
                  <a:schemeClr val="lt1"/>
                </a:solidFill>
                <a:latin typeface="Lato"/>
                <a:ea typeface="Lato"/>
                <a:cs typeface="Lato"/>
                <a:sym typeface="Lato"/>
              </a:rPr>
              <a:t>Devuelve una representación en cadena de un objeto. Este método puede ser sobrescrito en una clase hija para proporcionar una representación más útil del objeto.</a:t>
            </a:r>
            <a:endParaRPr sz="1600" dirty="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E69138"/>
                </a:solidFill>
                <a:latin typeface="Lato"/>
                <a:ea typeface="Lato"/>
                <a:cs typeface="Lato"/>
                <a:sym typeface="Lato"/>
              </a:rPr>
              <a:t>El método </a:t>
            </a:r>
            <a:r>
              <a:rPr lang="es-419" sz="2600" b="1" u="sng" dirty="0" err="1">
                <a:solidFill>
                  <a:srgbClr val="E69138"/>
                </a:solidFill>
                <a:latin typeface="Lato"/>
                <a:ea typeface="Lato"/>
                <a:cs typeface="Lato"/>
                <a:sym typeface="Lato"/>
              </a:rPr>
              <a:t>equals</a:t>
            </a:r>
            <a:r>
              <a:rPr lang="es-419" sz="2600" b="1" u="sng" dirty="0">
                <a:solidFill>
                  <a:srgbClr val="E69138"/>
                </a:solidFill>
                <a:latin typeface="Lato"/>
                <a:ea typeface="Lato"/>
                <a:cs typeface="Lato"/>
                <a:sym typeface="Lato"/>
              </a:rPr>
              <a:t>(): </a:t>
            </a:r>
            <a:r>
              <a:rPr lang="es-419" sz="2600" b="1" dirty="0">
                <a:solidFill>
                  <a:srgbClr val="FFFF00"/>
                </a:solidFill>
                <a:latin typeface="Lato"/>
                <a:ea typeface="Lato"/>
                <a:cs typeface="Lato"/>
                <a:sym typeface="Lato"/>
              </a:rPr>
              <a:t>Qué establece su contrato</a:t>
            </a:r>
            <a:endParaRPr sz="26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8F10F9EC-EB7B-61B9-7059-F4A20527404E}"/>
              </a:ext>
            </a:extLst>
          </p:cNvPr>
          <p:cNvPicPr>
            <a:picLocks noChangeAspect="1"/>
          </p:cNvPicPr>
          <p:nvPr/>
        </p:nvPicPr>
        <p:blipFill>
          <a:blip r:embed="rId3"/>
          <a:stretch>
            <a:fillRect/>
          </a:stretch>
        </p:blipFill>
        <p:spPr>
          <a:xfrm>
            <a:off x="255702" y="857010"/>
            <a:ext cx="8632596" cy="4060415"/>
          </a:xfrm>
          <a:prstGeom prst="rect">
            <a:avLst/>
          </a:prstGeom>
          <a:ln w="57150">
            <a:solidFill>
              <a:srgbClr val="FFFF00"/>
            </a:solidFill>
          </a:ln>
        </p:spPr>
      </p:pic>
    </p:spTree>
    <p:extLst>
      <p:ext uri="{BB962C8B-B14F-4D97-AF65-F5344CB8AC3E}">
        <p14:creationId xmlns:p14="http://schemas.microsoft.com/office/powerpoint/2010/main" val="200102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E69138"/>
                </a:solidFill>
                <a:latin typeface="Lato"/>
                <a:ea typeface="Lato"/>
                <a:cs typeface="Lato"/>
                <a:sym typeface="Lato"/>
              </a:rPr>
              <a:t>El método </a:t>
            </a:r>
            <a:r>
              <a:rPr lang="es-419" sz="2600" b="1" dirty="0" err="1">
                <a:solidFill>
                  <a:srgbClr val="E69138"/>
                </a:solidFill>
                <a:latin typeface="Lato"/>
                <a:ea typeface="Lato"/>
                <a:cs typeface="Lato"/>
                <a:sym typeface="Lato"/>
              </a:rPr>
              <a:t>equals</a:t>
            </a:r>
            <a:r>
              <a:rPr lang="es-419" sz="2600" b="1" dirty="0">
                <a:solidFill>
                  <a:srgbClr val="E69138"/>
                </a:solidFill>
                <a:latin typeface="Lato"/>
                <a:ea typeface="Lato"/>
                <a:cs typeface="Lato"/>
                <a:sym typeface="Lato"/>
              </a:rPr>
              <a:t>(): </a:t>
            </a:r>
            <a:r>
              <a:rPr lang="es-419" sz="2600" b="1" dirty="0">
                <a:solidFill>
                  <a:srgbClr val="FFFF00"/>
                </a:solidFill>
                <a:latin typeface="Lato"/>
                <a:ea typeface="Lato"/>
                <a:cs typeface="Lato"/>
                <a:sym typeface="Lato"/>
              </a:rPr>
              <a:t>Cuándo usarlo</a:t>
            </a:r>
            <a:endParaRPr sz="26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8B18D1B4-270D-021E-D7C2-297461CBCC02}"/>
              </a:ext>
            </a:extLst>
          </p:cNvPr>
          <p:cNvPicPr>
            <a:picLocks noChangeAspect="1"/>
          </p:cNvPicPr>
          <p:nvPr/>
        </p:nvPicPr>
        <p:blipFill>
          <a:blip r:embed="rId3"/>
          <a:stretch>
            <a:fillRect/>
          </a:stretch>
        </p:blipFill>
        <p:spPr>
          <a:xfrm>
            <a:off x="661077" y="3415202"/>
            <a:ext cx="7783011" cy="1543265"/>
          </a:xfrm>
          <a:prstGeom prst="rect">
            <a:avLst/>
          </a:prstGeom>
          <a:ln w="38100">
            <a:solidFill>
              <a:srgbClr val="FFFF00"/>
            </a:solidFill>
          </a:ln>
        </p:spPr>
      </p:pic>
      <p:pic>
        <p:nvPicPr>
          <p:cNvPr id="5" name="Imagen 4">
            <a:extLst>
              <a:ext uri="{FF2B5EF4-FFF2-40B4-BE49-F238E27FC236}">
                <a16:creationId xmlns:a16="http://schemas.microsoft.com/office/drawing/2014/main" id="{1DD198F6-277F-2F89-A4B3-EE13CB727BFF}"/>
              </a:ext>
            </a:extLst>
          </p:cNvPr>
          <p:cNvPicPr>
            <a:picLocks noChangeAspect="1"/>
          </p:cNvPicPr>
          <p:nvPr/>
        </p:nvPicPr>
        <p:blipFill>
          <a:blip r:embed="rId4"/>
          <a:stretch>
            <a:fillRect/>
          </a:stretch>
        </p:blipFill>
        <p:spPr>
          <a:xfrm>
            <a:off x="661077" y="971142"/>
            <a:ext cx="7582958" cy="2076740"/>
          </a:xfrm>
          <a:prstGeom prst="rect">
            <a:avLst/>
          </a:prstGeom>
          <a:ln w="38100">
            <a:solidFill>
              <a:srgbClr val="FFFF00"/>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E69138"/>
                </a:solidFill>
                <a:latin typeface="Lato"/>
                <a:ea typeface="Lato"/>
                <a:cs typeface="Lato"/>
                <a:sym typeface="Lato"/>
              </a:rPr>
              <a:t>Repasemos qué es la sobreescritura de métodos…</a:t>
            </a:r>
            <a:endParaRPr sz="2600" b="1" dirty="0">
              <a:solidFill>
                <a:srgbClr val="E69138"/>
              </a:solidFill>
              <a:latin typeface="Lato"/>
              <a:ea typeface="Lato"/>
              <a:cs typeface="Lato"/>
              <a:sym typeface="Lato"/>
            </a:endParaRPr>
          </a:p>
        </p:txBody>
      </p:sp>
      <p:sp>
        <p:nvSpPr>
          <p:cNvPr id="163" name="Google Shape;163;p17"/>
          <p:cNvSpPr txBox="1"/>
          <p:nvPr/>
        </p:nvSpPr>
        <p:spPr>
          <a:xfrm>
            <a:off x="293900" y="904375"/>
            <a:ext cx="8794800" cy="3877954"/>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419" sz="1600" dirty="0">
                <a:solidFill>
                  <a:schemeClr val="lt1"/>
                </a:solidFill>
                <a:latin typeface="Lato"/>
                <a:ea typeface="Lato"/>
                <a:cs typeface="Lato"/>
                <a:sym typeface="Lato"/>
              </a:rPr>
              <a:t>Es un concepto que permite que una clase </a:t>
            </a:r>
            <a:r>
              <a:rPr lang="es-419" sz="1600" b="1" dirty="0">
                <a:solidFill>
                  <a:srgbClr val="FF0000"/>
                </a:solidFill>
                <a:latin typeface="Lato"/>
                <a:ea typeface="Lato"/>
                <a:cs typeface="Lato"/>
                <a:sym typeface="Lato"/>
              </a:rPr>
              <a:t>hija</a:t>
            </a:r>
            <a:r>
              <a:rPr lang="es-419" sz="1600" dirty="0">
                <a:solidFill>
                  <a:schemeClr val="lt1"/>
                </a:solidFill>
                <a:latin typeface="Lato"/>
                <a:ea typeface="Lato"/>
                <a:cs typeface="Lato"/>
                <a:sym typeface="Lato"/>
              </a:rPr>
              <a:t> proporcione su </a:t>
            </a:r>
            <a:r>
              <a:rPr lang="es-419" sz="1600" b="1" dirty="0">
                <a:solidFill>
                  <a:srgbClr val="FF0000"/>
                </a:solidFill>
                <a:latin typeface="Lato"/>
                <a:ea typeface="Lato"/>
                <a:cs typeface="Lato"/>
                <a:sym typeface="Lato"/>
              </a:rPr>
              <a:t>propia implementación </a:t>
            </a:r>
            <a:r>
              <a:rPr lang="es-419" sz="1600" dirty="0">
                <a:solidFill>
                  <a:schemeClr val="lt1"/>
                </a:solidFill>
                <a:latin typeface="Lato"/>
                <a:ea typeface="Lato"/>
                <a:cs typeface="Lato"/>
                <a:sym typeface="Lato"/>
              </a:rPr>
              <a:t>de un método que ya está definido en la clase </a:t>
            </a:r>
            <a:r>
              <a:rPr lang="es-419" sz="1600" b="1" dirty="0">
                <a:solidFill>
                  <a:srgbClr val="FF0000"/>
                </a:solidFill>
                <a:latin typeface="Lato"/>
                <a:ea typeface="Lato"/>
                <a:cs typeface="Lato"/>
                <a:sym typeface="Lato"/>
              </a:rPr>
              <a:t>padre</a:t>
            </a:r>
            <a:r>
              <a:rPr lang="es-419" sz="1600" dirty="0">
                <a:solidFill>
                  <a:schemeClr val="lt1"/>
                </a:solidFill>
                <a:latin typeface="Lato"/>
                <a:ea typeface="Lato"/>
                <a:cs typeface="Lato"/>
                <a:sym typeface="Lato"/>
              </a:rPr>
              <a:t>.</a:t>
            </a:r>
          </a:p>
          <a:p>
            <a:pPr marL="0" lvl="0" indent="0" algn="l" rtl="0">
              <a:lnSpc>
                <a:spcPct val="200000"/>
              </a:lnSpc>
              <a:spcBef>
                <a:spcPts val="0"/>
              </a:spcBef>
              <a:spcAft>
                <a:spcPts val="0"/>
              </a:spcAft>
              <a:buNone/>
            </a:pPr>
            <a:endParaRPr sz="1200" dirty="0">
              <a:solidFill>
                <a:schemeClr val="lt1"/>
              </a:solidFill>
              <a:latin typeface="Lato"/>
              <a:ea typeface="Lato"/>
              <a:cs typeface="Lato"/>
              <a:sym typeface="Lato"/>
            </a:endParaRPr>
          </a:p>
          <a:p>
            <a:pPr marL="0" lvl="0" indent="0" algn="l" rtl="0">
              <a:lnSpc>
                <a:spcPct val="200000"/>
              </a:lnSpc>
              <a:spcBef>
                <a:spcPts val="0"/>
              </a:spcBef>
              <a:spcAft>
                <a:spcPts val="0"/>
              </a:spcAft>
              <a:buNone/>
            </a:pPr>
            <a:r>
              <a:rPr lang="es-419" sz="1600" dirty="0">
                <a:solidFill>
                  <a:schemeClr val="lt1"/>
                </a:solidFill>
                <a:latin typeface="Lato"/>
                <a:ea typeface="Lato"/>
                <a:cs typeface="Lato"/>
                <a:sym typeface="Lato"/>
              </a:rPr>
              <a:t>La firma del método, que incluye el nombre del método, los tipos de parámetros y el tipo de retorno, </a:t>
            </a:r>
            <a:r>
              <a:rPr lang="es-419" sz="1600" b="1" dirty="0">
                <a:solidFill>
                  <a:srgbClr val="FF0000"/>
                </a:solidFill>
                <a:latin typeface="Lato"/>
                <a:ea typeface="Lato"/>
                <a:cs typeface="Lato"/>
                <a:sym typeface="Lato"/>
              </a:rPr>
              <a:t>debe ser la misma </a:t>
            </a:r>
            <a:r>
              <a:rPr lang="es-419" sz="1600" dirty="0">
                <a:solidFill>
                  <a:schemeClr val="lt1"/>
                </a:solidFill>
                <a:latin typeface="Lato"/>
                <a:ea typeface="Lato"/>
                <a:cs typeface="Lato"/>
                <a:sym typeface="Lato"/>
              </a:rPr>
              <a:t>en ambas clases.</a:t>
            </a:r>
          </a:p>
          <a:p>
            <a:pPr marL="0" lvl="0" indent="0" algn="l" rtl="0">
              <a:lnSpc>
                <a:spcPct val="200000"/>
              </a:lnSpc>
              <a:spcBef>
                <a:spcPts val="0"/>
              </a:spcBef>
              <a:spcAft>
                <a:spcPts val="0"/>
              </a:spcAft>
              <a:buNone/>
            </a:pPr>
            <a:endParaRPr sz="1200" dirty="0">
              <a:solidFill>
                <a:schemeClr val="lt1"/>
              </a:solidFill>
              <a:latin typeface="Lato"/>
              <a:ea typeface="Lato"/>
              <a:cs typeface="Lato"/>
              <a:sym typeface="Lato"/>
            </a:endParaRPr>
          </a:p>
          <a:p>
            <a:pPr marL="0" lvl="0" indent="0" algn="l" rtl="0">
              <a:lnSpc>
                <a:spcPct val="200000"/>
              </a:lnSpc>
              <a:spcBef>
                <a:spcPts val="0"/>
              </a:spcBef>
              <a:spcAft>
                <a:spcPts val="0"/>
              </a:spcAft>
              <a:buNone/>
            </a:pPr>
            <a:r>
              <a:rPr lang="es-419" sz="1600" dirty="0">
                <a:solidFill>
                  <a:schemeClr val="lt1"/>
                </a:solidFill>
                <a:latin typeface="Lato"/>
                <a:ea typeface="Lato"/>
                <a:cs typeface="Lato"/>
                <a:sym typeface="Lato"/>
              </a:rPr>
              <a:t>Cuando se llama al método en un objeto de la clase hija, </a:t>
            </a:r>
            <a:r>
              <a:rPr lang="es-419" sz="1600" u="sng" dirty="0">
                <a:solidFill>
                  <a:schemeClr val="lt1"/>
                </a:solidFill>
                <a:latin typeface="Lato"/>
                <a:ea typeface="Lato"/>
                <a:cs typeface="Lato"/>
                <a:sym typeface="Lato"/>
              </a:rPr>
              <a:t>la implementación de la clase hija se ejecutará en lugar de la implementación de la clase padre</a:t>
            </a:r>
            <a:r>
              <a:rPr lang="es-419" sz="1600" dirty="0">
                <a:solidFill>
                  <a:schemeClr val="lt1"/>
                </a:solidFill>
                <a:latin typeface="Lato"/>
                <a:ea typeface="Lato"/>
                <a:cs typeface="Lato"/>
                <a:sym typeface="Lato"/>
              </a:rPr>
              <a:t>.</a:t>
            </a:r>
            <a:endParaRPr sz="1600" dirty="0">
              <a:solidFill>
                <a:schemeClr val="lt1"/>
              </a:solidFill>
              <a:latin typeface="Lato"/>
              <a:ea typeface="Lato"/>
              <a:cs typeface="Lato"/>
              <a:sym typeface="Lato"/>
            </a:endParaRPr>
          </a:p>
        </p:txBody>
      </p:sp>
    </p:spTree>
    <p:extLst>
      <p:ext uri="{BB962C8B-B14F-4D97-AF65-F5344CB8AC3E}">
        <p14:creationId xmlns:p14="http://schemas.microsoft.com/office/powerpoint/2010/main" val="297460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p:nvPr/>
        </p:nvSpPr>
        <p:spPr>
          <a:xfrm>
            <a:off x="45226" y="113725"/>
            <a:ext cx="30408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dirty="0">
                <a:solidFill>
                  <a:srgbClr val="E69138"/>
                </a:solidFill>
                <a:latin typeface="Lato"/>
                <a:ea typeface="Lato"/>
                <a:cs typeface="Lato"/>
                <a:sym typeface="Lato"/>
              </a:rPr>
              <a:t>Sobreescritura del método </a:t>
            </a:r>
            <a:r>
              <a:rPr lang="es-419" sz="2600" b="1" dirty="0" err="1">
                <a:solidFill>
                  <a:srgbClr val="E69138"/>
                </a:solidFill>
                <a:latin typeface="Lato"/>
                <a:ea typeface="Lato"/>
                <a:cs typeface="Lato"/>
                <a:sym typeface="Lato"/>
              </a:rPr>
              <a:t>equals</a:t>
            </a:r>
            <a:endParaRPr sz="2600" b="1" dirty="0">
              <a:solidFill>
                <a:srgbClr val="E69138"/>
              </a:solidFill>
              <a:latin typeface="Lato"/>
              <a:ea typeface="Lato"/>
              <a:cs typeface="Lato"/>
              <a:sym typeface="Lato"/>
            </a:endParaRPr>
          </a:p>
        </p:txBody>
      </p:sp>
      <p:sp>
        <p:nvSpPr>
          <p:cNvPr id="169" name="Google Shape;169;p18"/>
          <p:cNvSpPr txBox="1"/>
          <p:nvPr/>
        </p:nvSpPr>
        <p:spPr>
          <a:xfrm>
            <a:off x="3594775" y="4544400"/>
            <a:ext cx="530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i="1" dirty="0">
                <a:solidFill>
                  <a:schemeClr val="lt1"/>
                </a:solidFill>
                <a:latin typeface="Lato"/>
                <a:ea typeface="Lato"/>
                <a:cs typeface="Lato"/>
                <a:sym typeface="Lato"/>
              </a:rPr>
              <a:t>La notación </a:t>
            </a:r>
            <a:r>
              <a:rPr lang="es-419" b="1" i="1" dirty="0">
                <a:solidFill>
                  <a:srgbClr val="FF0000"/>
                </a:solidFill>
                <a:latin typeface="Lato"/>
                <a:ea typeface="Lato"/>
                <a:cs typeface="Lato"/>
                <a:sym typeface="Lato"/>
              </a:rPr>
              <a:t>@override </a:t>
            </a:r>
            <a:r>
              <a:rPr lang="es-419" i="1" dirty="0">
                <a:solidFill>
                  <a:schemeClr val="lt1"/>
                </a:solidFill>
                <a:latin typeface="Lato"/>
                <a:ea typeface="Lato"/>
                <a:cs typeface="Lato"/>
                <a:sym typeface="Lato"/>
              </a:rPr>
              <a:t>indica que el método está siendo sobrescrito</a:t>
            </a:r>
            <a:endParaRPr i="1" dirty="0">
              <a:solidFill>
                <a:schemeClr val="lt1"/>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67825" y="2314776"/>
            <a:ext cx="3040800" cy="891268"/>
          </a:xfrm>
          <a:prstGeom prst="rect">
            <a:avLst/>
          </a:prstGeom>
          <a:noFill/>
          <a:ln w="12700">
            <a:solidFill>
              <a:srgbClr val="FFFF00"/>
            </a:solidFill>
          </a:ln>
        </p:spPr>
      </p:pic>
      <p:pic>
        <p:nvPicPr>
          <p:cNvPr id="171" name="Google Shape;171;p18"/>
          <p:cNvPicPr preferRelativeResize="0"/>
          <p:nvPr/>
        </p:nvPicPr>
        <p:blipFill>
          <a:blip r:embed="rId4">
            <a:alphaModFix/>
          </a:blip>
          <a:stretch>
            <a:fillRect/>
          </a:stretch>
        </p:blipFill>
        <p:spPr>
          <a:xfrm>
            <a:off x="3086026" y="431693"/>
            <a:ext cx="6057974" cy="4112707"/>
          </a:xfrm>
          <a:prstGeom prst="rect">
            <a:avLst/>
          </a:prstGeom>
          <a:noFill/>
          <a:ln w="19050">
            <a:solidFill>
              <a:srgbClr val="FFFF00"/>
            </a:solidFill>
          </a:ln>
        </p:spPr>
      </p:pic>
      <p:sp>
        <p:nvSpPr>
          <p:cNvPr id="172" name="Google Shape;172;p18"/>
          <p:cNvSpPr txBox="1"/>
          <p:nvPr/>
        </p:nvSpPr>
        <p:spPr>
          <a:xfrm>
            <a:off x="254275" y="1506750"/>
            <a:ext cx="2667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i="1" dirty="0">
                <a:solidFill>
                  <a:srgbClr val="FFFF00"/>
                </a:solidFill>
                <a:latin typeface="Lato"/>
                <a:ea typeface="Lato"/>
                <a:cs typeface="Lato"/>
                <a:sym typeface="Lato"/>
              </a:rPr>
              <a:t>Método </a:t>
            </a:r>
            <a:r>
              <a:rPr lang="es-419" sz="1800" i="1" dirty="0" err="1">
                <a:solidFill>
                  <a:srgbClr val="FFFF00"/>
                </a:solidFill>
                <a:latin typeface="Lato"/>
                <a:ea typeface="Lato"/>
                <a:cs typeface="Lato"/>
                <a:sym typeface="Lato"/>
              </a:rPr>
              <a:t>equals</a:t>
            </a:r>
            <a:r>
              <a:rPr lang="es-419" sz="1800" i="1" dirty="0">
                <a:solidFill>
                  <a:srgbClr val="FFFF00"/>
                </a:solidFill>
                <a:latin typeface="Lato"/>
                <a:ea typeface="Lato"/>
                <a:cs typeface="Lato"/>
                <a:sym typeface="Lato"/>
              </a:rPr>
              <a:t> en la clase </a:t>
            </a:r>
            <a:r>
              <a:rPr lang="es-419" sz="1800" i="1" dirty="0" err="1">
                <a:solidFill>
                  <a:srgbClr val="FFFF00"/>
                </a:solidFill>
                <a:latin typeface="Lato"/>
                <a:ea typeface="Lato"/>
                <a:cs typeface="Lato"/>
                <a:sym typeface="Lato"/>
              </a:rPr>
              <a:t>Object</a:t>
            </a:r>
            <a:endParaRPr sz="1800" i="1" dirty="0">
              <a:solidFill>
                <a:srgbClr val="FFFF00"/>
              </a:solidFill>
              <a:latin typeface="Lato"/>
              <a:ea typeface="Lato"/>
              <a:cs typeface="Lato"/>
              <a:sym typeface="Lato"/>
            </a:endParaRPr>
          </a:p>
        </p:txBody>
      </p:sp>
      <p:sp>
        <p:nvSpPr>
          <p:cNvPr id="173" name="Google Shape;173;p18"/>
          <p:cNvSpPr txBox="1"/>
          <p:nvPr/>
        </p:nvSpPr>
        <p:spPr>
          <a:xfrm>
            <a:off x="4379912" y="836"/>
            <a:ext cx="4516763"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b="1" i="1" dirty="0">
                <a:solidFill>
                  <a:srgbClr val="FFFF00"/>
                </a:solidFill>
                <a:latin typeface="Lato"/>
                <a:ea typeface="Lato"/>
                <a:cs typeface="Lato"/>
                <a:sym typeface="Lato"/>
              </a:rPr>
              <a:t>Método </a:t>
            </a:r>
            <a:r>
              <a:rPr lang="es-419" sz="1600" b="1" i="1" dirty="0" err="1">
                <a:solidFill>
                  <a:srgbClr val="FFFF00"/>
                </a:solidFill>
                <a:latin typeface="Lato"/>
                <a:ea typeface="Lato"/>
                <a:cs typeface="Lato"/>
                <a:sym typeface="Lato"/>
              </a:rPr>
              <a:t>equals</a:t>
            </a:r>
            <a:r>
              <a:rPr lang="es-419" sz="1600" b="1" i="1" dirty="0">
                <a:solidFill>
                  <a:srgbClr val="FFFF00"/>
                </a:solidFill>
                <a:latin typeface="Lato"/>
                <a:ea typeface="Lato"/>
                <a:cs typeface="Lato"/>
                <a:sym typeface="Lato"/>
              </a:rPr>
              <a:t> sobrescrito en la clase Persona</a:t>
            </a:r>
            <a:endParaRPr sz="1600" b="1" i="1" dirty="0">
              <a:solidFill>
                <a:srgbClr val="FFFF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200" b="1" dirty="0">
                <a:solidFill>
                  <a:srgbClr val="FFFF00"/>
                </a:solidFill>
                <a:latin typeface="Lato"/>
                <a:ea typeface="Lato"/>
                <a:cs typeface="Lato"/>
                <a:sym typeface="Lato"/>
              </a:rPr>
              <a:t>Otro ejemplo de sobreescritura del método </a:t>
            </a:r>
            <a:r>
              <a:rPr lang="es-419" sz="2200" b="1" dirty="0" err="1">
                <a:solidFill>
                  <a:srgbClr val="FFFF00"/>
                </a:solidFill>
                <a:latin typeface="Lato"/>
                <a:ea typeface="Lato"/>
                <a:cs typeface="Lato"/>
                <a:sym typeface="Lato"/>
              </a:rPr>
              <a:t>equals</a:t>
            </a:r>
            <a:r>
              <a:rPr lang="es-419" sz="2200" b="1" dirty="0">
                <a:solidFill>
                  <a:srgbClr val="FFFF00"/>
                </a:solidFill>
                <a:latin typeface="Lato"/>
                <a:ea typeface="Lato"/>
                <a:cs typeface="Lato"/>
                <a:sym typeface="Lato"/>
              </a:rPr>
              <a:t>() :</a:t>
            </a:r>
            <a:endParaRPr sz="22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3B34553B-7557-F974-05B5-D163EB5BB8B2}"/>
              </a:ext>
            </a:extLst>
          </p:cNvPr>
          <p:cNvPicPr>
            <a:picLocks noChangeAspect="1"/>
          </p:cNvPicPr>
          <p:nvPr/>
        </p:nvPicPr>
        <p:blipFill>
          <a:blip r:embed="rId3"/>
          <a:stretch>
            <a:fillRect/>
          </a:stretch>
        </p:blipFill>
        <p:spPr>
          <a:xfrm>
            <a:off x="448908" y="810820"/>
            <a:ext cx="8150189" cy="4143953"/>
          </a:xfrm>
          <a:prstGeom prst="rect">
            <a:avLst/>
          </a:prstGeom>
          <a:ln w="57150">
            <a:solidFill>
              <a:srgbClr val="FFFF00"/>
            </a:solidFill>
          </a:ln>
        </p:spPr>
      </p:pic>
    </p:spTree>
    <p:extLst>
      <p:ext uri="{BB962C8B-B14F-4D97-AF65-F5344CB8AC3E}">
        <p14:creationId xmlns:p14="http://schemas.microsoft.com/office/powerpoint/2010/main" val="218708604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625</Words>
  <Application>Microsoft Office PowerPoint</Application>
  <PresentationFormat>Presentación en pantalla (16:9)</PresentationFormat>
  <Paragraphs>57</Paragraphs>
  <Slides>26</Slides>
  <Notes>26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Montserrat</vt:lpstr>
      <vt:lpstr>Lato</vt:lpstr>
      <vt:lpstr>Arial</vt:lpstr>
      <vt:lpstr>Focus</vt:lpstr>
      <vt:lpstr>Programación II Desarrollo en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Carolina Archuby</cp:lastModifiedBy>
  <cp:revision>15</cp:revision>
  <dcterms:modified xsi:type="dcterms:W3CDTF">2024-08-09T03:51:20Z</dcterms:modified>
</cp:coreProperties>
</file>