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5" r:id="rId3"/>
    <p:sldId id="274" r:id="rId4"/>
    <p:sldId id="276" r:id="rId5"/>
    <p:sldId id="277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4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8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3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09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23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1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571750"/>
            <a:ext cx="7900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8.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La clase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B5CFAB6C-9E72-5585-C308-ADE20B68819A}"/>
              </a:ext>
            </a:extLst>
          </p:cNvPr>
          <p:cNvSpPr txBox="1"/>
          <p:nvPr/>
        </p:nvSpPr>
        <p:spPr>
          <a:xfrm>
            <a:off x="486402" y="327905"/>
            <a:ext cx="79005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La clase “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”.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AC444C8D-C4C5-4792-854A-B4AE21B21937}"/>
              </a:ext>
            </a:extLst>
          </p:cNvPr>
          <p:cNvSpPr txBox="1"/>
          <p:nvPr/>
        </p:nvSpPr>
        <p:spPr>
          <a:xfrm>
            <a:off x="362225" y="1248326"/>
            <a:ext cx="7900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rgbClr val="FFFF00"/>
                </a:solidFill>
              </a:rPr>
              <a:t>palabra reservada “</a:t>
            </a:r>
            <a:r>
              <a:rPr lang="es-ES" sz="2000" dirty="0" err="1">
                <a:solidFill>
                  <a:srgbClr val="FFFF00"/>
                </a:solidFill>
              </a:rPr>
              <a:t>enum</a:t>
            </a:r>
            <a:r>
              <a:rPr lang="es-ES" sz="2000" dirty="0">
                <a:solidFill>
                  <a:srgbClr val="FFFF00"/>
                </a:solidFill>
              </a:rPr>
              <a:t>” </a:t>
            </a:r>
            <a:r>
              <a:rPr lang="es-ES" sz="2000" dirty="0">
                <a:solidFill>
                  <a:schemeClr val="bg1"/>
                </a:solidFill>
              </a:rPr>
              <a:t>representa un </a:t>
            </a:r>
            <a:r>
              <a:rPr lang="es-ES" sz="2000" b="1" dirty="0">
                <a:solidFill>
                  <a:srgbClr val="FF0000"/>
                </a:solidFill>
              </a:rPr>
              <a:t>tipo especial de clase </a:t>
            </a:r>
            <a:r>
              <a:rPr lang="es-ES" sz="2000" dirty="0">
                <a:solidFill>
                  <a:schemeClr val="bg1"/>
                </a:solidFill>
              </a:rPr>
              <a:t>que siempre extiende de </a:t>
            </a:r>
            <a:r>
              <a:rPr lang="es-ES" sz="2000" dirty="0" err="1">
                <a:solidFill>
                  <a:schemeClr val="bg1"/>
                </a:solidFill>
              </a:rPr>
              <a:t>java.lang.Enum</a:t>
            </a:r>
            <a:r>
              <a:rPr lang="es-ES" sz="2000" dirty="0">
                <a:solidFill>
                  <a:schemeClr val="bg1"/>
                </a:solidFill>
              </a:rPr>
              <a:t> y en la cual </a:t>
            </a:r>
            <a:r>
              <a:rPr lang="es-ES" sz="2000" b="1" dirty="0">
                <a:solidFill>
                  <a:srgbClr val="FF0000"/>
                </a:solidFill>
              </a:rPr>
              <a:t>se restringe los posibles valores que puede tomar una variable.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0ACF2B-14CF-D214-91FA-A79D260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20" y="3451114"/>
            <a:ext cx="3539354" cy="1415742"/>
          </a:xfrm>
          <a:prstGeom prst="rect">
            <a:avLst/>
          </a:prstGeom>
        </p:spPr>
      </p:pic>
      <p:sp>
        <p:nvSpPr>
          <p:cNvPr id="6" name="Google Shape;144;p14">
            <a:extLst>
              <a:ext uri="{FF2B5EF4-FFF2-40B4-BE49-F238E27FC236}">
                <a16:creationId xmlns:a16="http://schemas.microsoft.com/office/drawing/2014/main" id="{21DC17A9-D67D-B2C4-B68D-1D3C0D1CA17F}"/>
              </a:ext>
            </a:extLst>
          </p:cNvPr>
          <p:cNvSpPr txBox="1"/>
          <p:nvPr/>
        </p:nvSpPr>
        <p:spPr>
          <a:xfrm>
            <a:off x="486402" y="2668490"/>
            <a:ext cx="7900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Ejemplo de clase “</a:t>
            </a:r>
            <a:r>
              <a:rPr lang="es-419" sz="2000" u="sng" dirty="0" err="1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enum</a:t>
            </a:r>
            <a:r>
              <a:rPr lang="es-419" sz="2000" u="sng" dirty="0">
                <a:solidFill>
                  <a:srgbClr val="FFFF00"/>
                </a:solidFill>
                <a:latin typeface="+mj-lt"/>
                <a:ea typeface="Lato"/>
                <a:cs typeface="Lato"/>
                <a:sym typeface="Lato"/>
              </a:rPr>
              <a:t>”:</a:t>
            </a:r>
            <a:endParaRPr sz="2000" u="sng" dirty="0">
              <a:solidFill>
                <a:srgbClr val="FFFF00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5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del uso de la 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39646" y="1072039"/>
            <a:ext cx="5880531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Al restringir los posibles valores que puede tomar una variable…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Documenta por adelantado la lista de valores aceptados.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Hace el código más legible.</a:t>
            </a:r>
          </a:p>
          <a:p>
            <a:pPr marL="457200" indent="-330200" algn="just"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Ayuda a reducir los errores en el código.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Permite verificación en tiempo de compilación.</a:t>
            </a:r>
          </a:p>
          <a:p>
            <a:pPr marL="457200" indent="-330200" algn="just"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Permite algunos usos especiales interesantes.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Evita el comportamiento inesperado si es que se reciben valores no válidos.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38842-8FBC-BA17-A3A7-ECDF059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30" y="2802184"/>
            <a:ext cx="2783569" cy="23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Uso de la 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61734" y="1248326"/>
            <a:ext cx="842053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Por convención, </a:t>
            </a:r>
            <a:r>
              <a:rPr lang="es-ES" sz="2000" dirty="0">
                <a:solidFill>
                  <a:srgbClr val="FFFF00"/>
                </a:solidFill>
              </a:rPr>
              <a:t>los nombres de los valores que puede tomar se escriben en letras mayúsculas </a:t>
            </a:r>
            <a:r>
              <a:rPr lang="es-ES" sz="2000" dirty="0">
                <a:solidFill>
                  <a:schemeClr val="bg1"/>
                </a:solidFill>
              </a:rPr>
              <a:t>para recordarnos que son valores fijos (que en cierto modo podemos ver como constantes). 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Una vez declarado el tipo enumerado, todavía </a:t>
            </a:r>
            <a:r>
              <a:rPr lang="es-ES" sz="2000" b="1" dirty="0">
                <a:solidFill>
                  <a:srgbClr val="FFFF00"/>
                </a:solidFill>
              </a:rPr>
              <a:t>no existen variables hasta que no las creemos explícitamente</a:t>
            </a:r>
            <a:r>
              <a:rPr lang="es-ES" sz="2000" dirty="0">
                <a:solidFill>
                  <a:schemeClr val="bg1"/>
                </a:solidFill>
              </a:rPr>
              <a:t>: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EB418-77A1-B689-1166-C441373E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42" y="3752279"/>
            <a:ext cx="535379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Uso de la 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, continuación: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39646" y="1072039"/>
            <a:ext cx="842053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Un tipo enumerado </a:t>
            </a:r>
            <a:r>
              <a:rPr lang="es-ES" sz="2000" b="1" dirty="0">
                <a:solidFill>
                  <a:srgbClr val="FFFF00"/>
                </a:solidFill>
              </a:rPr>
              <a:t>puede ser declarado dentro o fuera de una clase, pero no dentro de un método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Por tanto, no podemos declarar un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dentro de un método </a:t>
            </a:r>
            <a:r>
              <a:rPr lang="es-ES" sz="2000" dirty="0" err="1">
                <a:solidFill>
                  <a:schemeClr val="bg1"/>
                </a:solidFill>
              </a:rPr>
              <a:t>main</a:t>
            </a:r>
            <a:r>
              <a:rPr lang="es-ES" sz="2000" dirty="0">
                <a:solidFill>
                  <a:schemeClr val="bg1"/>
                </a:solidFill>
              </a:rPr>
              <a:t>; si lo hacemos, nos saltará el error de compilación “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types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must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not</a:t>
            </a:r>
            <a:r>
              <a:rPr lang="es-ES" sz="2000" dirty="0">
                <a:solidFill>
                  <a:schemeClr val="bg1"/>
                </a:solidFill>
              </a:rPr>
              <a:t> be local” (los tipos enumerados no deben ser locales a un método).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=&gt; </a:t>
            </a:r>
            <a:r>
              <a:rPr lang="es-ES" sz="2000" b="1" dirty="0">
                <a:solidFill>
                  <a:srgbClr val="FFFF00"/>
                </a:solidFill>
              </a:rPr>
              <a:t>Declararemos un tipo enumerado como una clase aparte o dentro de otra, pero fuera de cualquier método o constructor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92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215468" y="225372"/>
            <a:ext cx="385319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Ejemplo de uso de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declarado dentro de una clase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F1890D-A315-3531-9E35-017CA92D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68" y="1190096"/>
            <a:ext cx="4115374" cy="3856037"/>
          </a:xfrm>
          <a:prstGeom prst="rect">
            <a:avLst/>
          </a:prstGeom>
        </p:spPr>
      </p:pic>
      <p:sp>
        <p:nvSpPr>
          <p:cNvPr id="7" name="Google Shape;145;p14">
            <a:extLst>
              <a:ext uri="{FF2B5EF4-FFF2-40B4-BE49-F238E27FC236}">
                <a16:creationId xmlns:a16="http://schemas.microsoft.com/office/drawing/2014/main" id="{AD03D68B-2A5E-4CDB-4D01-955942463FED}"/>
              </a:ext>
            </a:extLst>
          </p:cNvPr>
          <p:cNvSpPr txBox="1"/>
          <p:nvPr/>
        </p:nvSpPr>
        <p:spPr>
          <a:xfrm>
            <a:off x="5075335" y="225371"/>
            <a:ext cx="326151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Ejemplo de uso de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como una clase aparte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B01E3F-7A77-FA50-B6B7-B915F126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160" y="1540051"/>
            <a:ext cx="4172532" cy="28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Uso de la 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, continuación: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39646" y="1072039"/>
            <a:ext cx="8420532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b="1" dirty="0">
                <a:solidFill>
                  <a:srgbClr val="FFFF00"/>
                </a:solidFill>
              </a:rPr>
              <a:t>Se dispone automáticamente de métodos especiales, como por ejemplo el método </a:t>
            </a:r>
            <a:r>
              <a:rPr lang="es-ES" sz="2000" b="1" dirty="0" err="1">
                <a:solidFill>
                  <a:srgbClr val="FFFF00"/>
                </a:solidFill>
              </a:rPr>
              <a:t>values</a:t>
            </a:r>
            <a:r>
              <a:rPr lang="es-ES" sz="2000" b="1" dirty="0">
                <a:solidFill>
                  <a:srgbClr val="FFFF00"/>
                </a:solidFill>
              </a:rPr>
              <a:t>()</a:t>
            </a:r>
            <a:r>
              <a:rPr lang="es-ES" sz="2000" dirty="0">
                <a:solidFill>
                  <a:schemeClr val="bg1"/>
                </a:solidFill>
              </a:rPr>
              <a:t>, que el compilador agrega automáticamente cuando se crea un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Este método devuelve un array conteniendo todos los valores del enumerado en el orden en que son declarados.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Un tipo enumerado </a:t>
            </a:r>
            <a:r>
              <a:rPr lang="es-ES" sz="2000" b="1" dirty="0">
                <a:solidFill>
                  <a:srgbClr val="FFFF00"/>
                </a:solidFill>
              </a:rPr>
              <a:t>puede añadir campos constantes al objeto enumerado y recuperar esos campos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Para ello se usa un constructor especial para tipos enumerados.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1080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215468" y="225372"/>
            <a:ext cx="687395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Ejemplo de uso de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con constructor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E5F0B-3C64-EAAB-DF92-B57BD399F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6" y="812800"/>
            <a:ext cx="8911208" cy="4249393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8045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Uso de la clase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, operador ==: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339646" y="1072039"/>
            <a:ext cx="8420532" cy="370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Usando el tipo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nos aseguramos que sólo exista una instancia de la constante en la JVM, por lo tanto se puede usar el operador “==” para comparar dos variables del mismo tipo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4699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b="1" dirty="0">
                <a:solidFill>
                  <a:srgbClr val="FFFF00"/>
                </a:solidFill>
              </a:rPr>
              <a:t>Seguridad en tiempo de ejecución</a:t>
            </a:r>
            <a:r>
              <a:rPr lang="es-ES" sz="2000" dirty="0">
                <a:solidFill>
                  <a:schemeClr val="bg1"/>
                </a:solidFill>
              </a:rPr>
              <a:t>: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En la opción 1) si el status de pizza es </a:t>
            </a:r>
            <a:r>
              <a:rPr lang="es-ES" sz="2000" dirty="0" err="1">
                <a:solidFill>
                  <a:schemeClr val="bg1"/>
                </a:solidFill>
              </a:rPr>
              <a:t>null</a:t>
            </a:r>
            <a:r>
              <a:rPr lang="es-ES" sz="2000" dirty="0">
                <a:solidFill>
                  <a:schemeClr val="bg1"/>
                </a:solidFill>
              </a:rPr>
              <a:t>, obtendremos una excepción del tipo </a:t>
            </a:r>
            <a:r>
              <a:rPr lang="es-ES" sz="2000" dirty="0" err="1">
                <a:solidFill>
                  <a:schemeClr val="bg1"/>
                </a:solidFill>
              </a:rPr>
              <a:t>NullPointerException</a:t>
            </a:r>
            <a:r>
              <a:rPr lang="es-ES" sz="2000" dirty="0">
                <a:solidFill>
                  <a:schemeClr val="bg1"/>
                </a:solidFill>
              </a:rPr>
              <a:t>. No así en la opción 2)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B74E10-EEE8-82F3-6DF8-A02D23CB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37" y="3141446"/>
            <a:ext cx="6933738" cy="6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229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461</Words>
  <Application>Microsoft Office PowerPoint</Application>
  <PresentationFormat>Presentación en pantalla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Symbol</vt:lpstr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9</cp:revision>
  <dcterms:modified xsi:type="dcterms:W3CDTF">2024-08-09T05:03:47Z</dcterms:modified>
</cp:coreProperties>
</file>