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80" r:id="rId14"/>
    <p:sldId id="270" r:id="rId15"/>
    <p:sldId id="281" r:id="rId16"/>
    <p:sldId id="269" r:id="rId17"/>
    <p:sldId id="275" r:id="rId18"/>
    <p:sldId id="283" r:id="rId19"/>
    <p:sldId id="282" r:id="rId20"/>
    <p:sldId id="276" r:id="rId21"/>
    <p:sldId id="277" r:id="rId22"/>
    <p:sldId id="272" r:id="rId23"/>
    <p:sldId id="273" r:id="rId24"/>
    <p:sldId id="274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29374c16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29374c16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29374c16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29374c16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29374c16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29374c16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942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29374c16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29374c16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633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29374c16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29374c16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865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56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58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29374c1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29374c1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946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013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453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01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21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29374c1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29374c1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29374c1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29374c1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9374c16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29374c16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29374c16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29374c16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29374c16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29374c16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29374c1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29374c16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29374c16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29374c16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480501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9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Interfaces. Comparable.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462300" y="551225"/>
            <a:ext cx="8219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Pros: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● No nos tenemos que preocupar por los rinocerontes o los lobos.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● Los métodos están en las clases a las que pertenecen.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● El gato y el perro implementan su comportamiento sin que los demás animales se enteren.</a:t>
            </a:r>
            <a:endParaRPr sz="16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62300" y="2670350"/>
            <a:ext cx="8106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Contras:</a:t>
            </a:r>
            <a:endParaRPr sz="1600" dirty="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● Hay que definir un contrato sobre las acciones que una mascota puede realizar.</a:t>
            </a:r>
            <a:endParaRPr sz="1600" dirty="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● No estamos usando polimorfismo. No podemos usar Animal como tipo polimórfico. Porque no vamos a poder llamar un método de una mascota en un Animal.</a:t>
            </a:r>
            <a:endParaRPr sz="1600" dirty="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79022"/>
            <a:ext cx="8963378" cy="495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298774" y="0"/>
            <a:ext cx="7964694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¿Y ahora?</a:t>
            </a:r>
            <a:endParaRPr sz="27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Una forma de tener el comportamiento de mascotas solo en las clases necesarias.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Una forma de tomar ventaja del polimorfismo.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Una forma de garantizar que todos los métodos definidos poseen la misma signatura, un  “contrato”.</a:t>
            </a:r>
          </a:p>
          <a:p>
            <a:pPr algn="ctr"/>
            <a:r>
              <a:rPr lang="es-419" sz="27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</a:p>
          <a:p>
            <a:pPr algn="ctr"/>
            <a:endParaRPr lang="es-419" sz="27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s-419" sz="2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¡</a:t>
            </a:r>
            <a:r>
              <a:rPr lang="es-419" sz="27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Las interfaces!!!</a:t>
            </a:r>
            <a:endParaRPr sz="27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FDA8BB-D258-55F8-BEDA-AB307805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56" y="3014132"/>
            <a:ext cx="2531343" cy="21271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17689" y="291605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Interfaces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17689" y="1178750"/>
            <a:ext cx="8421511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¿QUÉ SON??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8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=&gt; Una interfaz es un tipo de referencia similar a una clase abstracta que define un </a:t>
            </a:r>
            <a:r>
              <a:rPr lang="es-419" sz="1800" b="1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conjunto de </a:t>
            </a:r>
            <a:r>
              <a:rPr lang="es-419" sz="1800" b="1" u="sng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métodos</a:t>
            </a:r>
            <a:r>
              <a:rPr lang="es-419" sz="1800" b="1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 sin implementación y </a:t>
            </a:r>
            <a:r>
              <a:rPr lang="es-419" sz="1800" b="1" u="sng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constantes</a:t>
            </a:r>
            <a:r>
              <a:rPr lang="es-419" sz="1800" b="1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que una clase puede implementar.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=&gt; 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Una interfaz es una especie de plantilla para la construcción de clases.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+mj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+mj-lt"/>
              </a:rPr>
              <a:t>=&gt; Normalmente una interfaz se compone de un conjunto de declaraciones de cabeceras </a:t>
            </a:r>
            <a:r>
              <a:rPr lang="es-ES" sz="1800" dirty="0">
                <a:solidFill>
                  <a:schemeClr val="bg1"/>
                </a:solidFill>
              </a:rPr>
              <a:t>de métodos (sin implementar, de forma similar a un método abstracto) que especifican un protocolo de comportamiento para una o varias clases. Pero también puede emplearse para declarar constantes que luego puedan ser utilizadas por otras clases.</a:t>
            </a: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2196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361244" y="122271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Interfaces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61244" y="742325"/>
            <a:ext cx="8421511" cy="440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¿Cómo se usan?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chemeClr val="lt1"/>
                </a:solidFill>
                <a:latin typeface="+mj-lt"/>
                <a:ea typeface="Lato"/>
                <a:cs typeface="Lato"/>
              </a:rPr>
              <a:t>La declaración de una interfaz es similar a una clase, aunque emplea la palabra reservada 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"</a:t>
            </a:r>
            <a:r>
              <a:rPr lang="es-419" sz="1800" b="1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interface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" en lugar de "</a:t>
            </a:r>
            <a:r>
              <a:rPr lang="es-419" sz="1800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class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", no incluye la declaración de variables, y los métodos que se definen en la interfaz </a:t>
            </a:r>
            <a:r>
              <a:rPr lang="es-419" sz="1800" b="1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no tienen cuerpo 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(es decir, no se implementan, sólo incluyen las cabeceras).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=&gt; 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Las clases que </a:t>
            </a:r>
            <a:r>
              <a:rPr lang="es-419" sz="1800" b="1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implementan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 una interfaz deben proporcionar una implementación para todos los métodos definidos en la interfaz. 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o bien declararse como clase </a:t>
            </a:r>
            <a:r>
              <a:rPr lang="es-ES" sz="1800" dirty="0" err="1">
                <a:solidFill>
                  <a:schemeClr val="bg1"/>
                </a:solidFill>
                <a:latin typeface="+mj-lt"/>
              </a:rPr>
              <a:t>abstract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 Para implementar una interfaz en una clase, se usa la palabra clave "</a:t>
            </a:r>
            <a:r>
              <a:rPr lang="es-419" sz="1800" b="1" dirty="0" err="1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implements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" en la declaración de la clase, seguida del nombre de la interfaz.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chemeClr val="lt1"/>
              </a:solidFill>
              <a:latin typeface="+mj-lt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419" sz="1800" b="1" dirty="0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=&gt; </a:t>
            </a:r>
            <a:r>
              <a:rPr lang="es-ES" sz="1800" dirty="0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  <a:t>U</a:t>
            </a:r>
            <a:r>
              <a:rPr lang="es-ES" sz="1800" dirty="0">
                <a:solidFill>
                  <a:schemeClr val="bg1"/>
                </a:solidFill>
                <a:latin typeface="+mj-lt"/>
              </a:rPr>
              <a:t>na clase puede implementar una o varias interfaces.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27">
            <a:extLst>
              <a:ext uri="{FF2B5EF4-FFF2-40B4-BE49-F238E27FC236}">
                <a16:creationId xmlns:a16="http://schemas.microsoft.com/office/drawing/2014/main" id="{599B8106-7A6B-CD30-3855-AB3AAAA860C2}"/>
              </a:ext>
            </a:extLst>
          </p:cNvPr>
          <p:cNvSpPr txBox="1"/>
          <p:nvPr/>
        </p:nvSpPr>
        <p:spPr>
          <a:xfrm>
            <a:off x="474133" y="210677"/>
            <a:ext cx="320833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Y ahora solucionemos el problema de las mascotas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 una interfaz: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0468B8-3149-198B-06AD-2CB3383F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" y="1804880"/>
            <a:ext cx="3039007" cy="230427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B01588A-02A3-19AB-4E46-B42346FFD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53" y="2833511"/>
            <a:ext cx="5551848" cy="230998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DB3ED30-4C5A-6847-71D6-715A95889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178" y="0"/>
            <a:ext cx="4955821" cy="28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0" y="152400"/>
            <a:ext cx="87347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14489" y="128155"/>
            <a:ext cx="60929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Otro ejemplo de uso de interfaces</a:t>
            </a:r>
            <a:endParaRPr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ED827F-CD35-7F5B-7C7F-6497F1E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74" y="844984"/>
            <a:ext cx="3852616" cy="117695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BDB79DD-C1D7-4FCF-22FC-99C5B4F51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375" y="1852604"/>
            <a:ext cx="534427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2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03200" y="254313"/>
            <a:ext cx="851182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Y otro ejemplo de uso de interfaces para declaración de constantes</a:t>
            </a:r>
            <a:endParaRPr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1A7BDE-DF87-7E98-8642-EB78813F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18" y="2103301"/>
            <a:ext cx="527758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3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338667" y="144850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Interfaces vs Clases abstractas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61244" y="803881"/>
            <a:ext cx="8421511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+mn-lt"/>
                <a:ea typeface="Lato"/>
                <a:cs typeface="Lato"/>
                <a:sym typeface="Lato"/>
              </a:rPr>
              <a:t>=&gt; </a:t>
            </a:r>
            <a:r>
              <a:rPr lang="es-ES" sz="1800" dirty="0">
                <a:solidFill>
                  <a:schemeClr val="bg1"/>
                </a:solidFill>
                <a:latin typeface="+mn-lt"/>
              </a:rPr>
              <a:t>Todos los métodos de una interfaz se declaran implícitamente como abstractos y públicos.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00"/>
                </a:solidFill>
                <a:latin typeface="+mn-lt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+mn-lt"/>
              </a:rPr>
              <a:t> Una clase abstracta no puede implementar los métodos declarados como abstractos, una interfaz no puede implementar ningún método (ya que todos son abstractos).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00"/>
                </a:solidFill>
                <a:latin typeface="+mn-lt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+mn-lt"/>
              </a:rPr>
              <a:t> Una interfaz no declara variables de instancia.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00"/>
                </a:solidFill>
                <a:latin typeface="+mn-lt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+mn-lt"/>
              </a:rPr>
              <a:t> Una clase puede implementar varias interfaces, pero sólo puede tener una clase ascendiente directa.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00"/>
                </a:solidFill>
                <a:latin typeface="+mn-lt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+mn-lt"/>
              </a:rPr>
              <a:t> Una clase abstracta pertenece a una jerarquía de clases mientras que una interfaz no pertenece a una jerarquía de clases. En consecuencia, clases sin relación de herencia pueden implementar la misma interfaz</a:t>
            </a:r>
            <a:endParaRPr sz="1800" dirty="0">
              <a:solidFill>
                <a:schemeClr val="bg1"/>
              </a:solidFill>
              <a:latin typeface="+mn-lt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7128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4613"/>
            <a:ext cx="8839200" cy="447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17689" y="415783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Jerarquía entre interfaces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17689" y="1178750"/>
            <a:ext cx="8421511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00"/>
                </a:solidFill>
              </a:rPr>
              <a:t>=&gt;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La jerarquía entre interfaces </a:t>
            </a:r>
            <a:r>
              <a:rPr lang="es-ES" sz="2000" b="1" dirty="0">
                <a:solidFill>
                  <a:srgbClr val="FFFF00"/>
                </a:solidFill>
              </a:rPr>
              <a:t>permite la herencia simple y múltiple</a:t>
            </a:r>
            <a:r>
              <a:rPr lang="es-ES" sz="2000" dirty="0">
                <a:solidFill>
                  <a:schemeClr val="bg1"/>
                </a:solidFill>
              </a:rPr>
              <a:t>. Es decir, tanto la declaración de una clase, como la de una interfaz pueden incluir la implementación de otras interfaces.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FF0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Los identificadores de las interfaces se separan por comas. Por ejemplo, la interfaz Una implementa otras dos interfaces: Dos y Tres.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8E20BD-4268-F3BC-FDBF-B3EE479E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183" y="3471629"/>
            <a:ext cx="6001588" cy="9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8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982133" y="263441"/>
            <a:ext cx="6920089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FF00"/>
                </a:solidFill>
              </a:rPr>
              <a:t>Analizando todo lo visto…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FF00"/>
                </a:solidFill>
              </a:rPr>
              <a:t>¿Qué nos permite hacer las interfaces que la herencia no?...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FF00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FF00"/>
                </a:solidFill>
              </a:rPr>
              <a:t>Piensen 2 minutos…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2800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rgbClr val="FFFF00"/>
                </a:solidFill>
              </a:rPr>
              <a:t>Entonces...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2800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dirty="0">
                <a:solidFill>
                  <a:srgbClr val="F5860B"/>
                </a:solidFill>
              </a:rPr>
              <a:t>¿clase abstracta o interfaz?</a:t>
            </a:r>
            <a:endParaRPr sz="3600" b="1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004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28978" y="297374"/>
            <a:ext cx="609293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Interfaz comparable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28978" y="1079255"/>
            <a:ext cx="8286044" cy="421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 implementar esta interfaz en una clase estamos indicando que las instancias de dicha clase poseen un orden natural.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u="sng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u="sng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2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Contrato: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 contrato de este método especifica que debe devolver lo siguiente: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Entero negativo si el objeto es menor al especificado por parámetro.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Cero si el objeto es igual al especificado por parámetro.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Entero positivo si el objeto es mayor al especificado por parámetro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2CA81B-FEDF-1C8A-C407-E7D3450C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506" y="1939152"/>
            <a:ext cx="3620988" cy="9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51809" y="123283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Interfaz comparable: 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ejemplo 1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1C621A-DE36-5DFD-F3F3-14588F44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4" y="708283"/>
            <a:ext cx="808354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20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51809" y="123283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Interfaz comparable: 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ejemplo 2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6E73FA-BBC3-2912-0EA4-9D6F9F6A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1" y="708283"/>
            <a:ext cx="9068679" cy="43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413"/>
            <a:ext cx="8839200" cy="472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274473-6ACC-F48D-00B5-B3771B37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40" y="312691"/>
            <a:ext cx="2387560" cy="8036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5" y="152400"/>
            <a:ext cx="86952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98" y="941564"/>
            <a:ext cx="5505803" cy="37842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2D9621-4217-77E0-535C-C2F5E577A851}"/>
              </a:ext>
            </a:extLst>
          </p:cNvPr>
          <p:cNvSpPr txBox="1"/>
          <p:nvPr/>
        </p:nvSpPr>
        <p:spPr>
          <a:xfrm>
            <a:off x="767643" y="406400"/>
            <a:ext cx="722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>
                <a:solidFill>
                  <a:srgbClr val="FFFF00"/>
                </a:solidFill>
              </a:rPr>
              <a:t>Houston… </a:t>
            </a:r>
            <a:r>
              <a:rPr lang="es-AR" sz="1800" dirty="0" err="1">
                <a:solidFill>
                  <a:srgbClr val="FFFF00"/>
                </a:solidFill>
              </a:rPr>
              <a:t>We</a:t>
            </a:r>
            <a:r>
              <a:rPr lang="es-AR" sz="1800" dirty="0">
                <a:solidFill>
                  <a:srgbClr val="FFFF00"/>
                </a:solidFill>
              </a:rPr>
              <a:t> </a:t>
            </a:r>
            <a:r>
              <a:rPr lang="es-AR" sz="1800" dirty="0" err="1">
                <a:solidFill>
                  <a:srgbClr val="FFFF00"/>
                </a:solidFill>
              </a:rPr>
              <a:t>have</a:t>
            </a:r>
            <a:r>
              <a:rPr lang="es-AR" sz="1800" dirty="0">
                <a:solidFill>
                  <a:srgbClr val="FFFF00"/>
                </a:solidFill>
              </a:rPr>
              <a:t> a </a:t>
            </a:r>
            <a:r>
              <a:rPr lang="es-AR" sz="1800" dirty="0" err="1">
                <a:solidFill>
                  <a:srgbClr val="FFFF00"/>
                </a:solidFill>
              </a:rPr>
              <a:t>problem</a:t>
            </a:r>
            <a:r>
              <a:rPr lang="es-AR" sz="1800" dirty="0">
                <a:solidFill>
                  <a:srgbClr val="FFFF00"/>
                </a:solidFill>
              </a:rPr>
              <a:t>… ¿Los lobos son amigables?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10" y="1309510"/>
            <a:ext cx="5747103" cy="34014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211D509-D832-C067-7053-99CEE89440FA}"/>
              </a:ext>
            </a:extLst>
          </p:cNvPr>
          <p:cNvSpPr txBox="1"/>
          <p:nvPr/>
        </p:nvSpPr>
        <p:spPr>
          <a:xfrm>
            <a:off x="767644" y="406400"/>
            <a:ext cx="52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>
                <a:solidFill>
                  <a:srgbClr val="FFFF00"/>
                </a:solidFill>
              </a:rPr>
              <a:t>¿Los rinocerontes son amigables?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063"/>
            <a:ext cx="8839200" cy="482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288" y="1117600"/>
            <a:ext cx="7089422" cy="38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655957B-F0C9-DE9C-03AE-1CFF4BF782AE}"/>
              </a:ext>
            </a:extLst>
          </p:cNvPr>
          <p:cNvSpPr txBox="1"/>
          <p:nvPr/>
        </p:nvSpPr>
        <p:spPr>
          <a:xfrm>
            <a:off x="694266" y="324513"/>
            <a:ext cx="775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>
                <a:solidFill>
                  <a:srgbClr val="FFFF00"/>
                </a:solidFill>
              </a:rPr>
              <a:t>Houston… </a:t>
            </a:r>
            <a:r>
              <a:rPr lang="es-AR" sz="1800" dirty="0" err="1">
                <a:solidFill>
                  <a:srgbClr val="FFFF00"/>
                </a:solidFill>
              </a:rPr>
              <a:t>We</a:t>
            </a:r>
            <a:r>
              <a:rPr lang="es-AR" sz="1800" dirty="0">
                <a:solidFill>
                  <a:srgbClr val="FFFF00"/>
                </a:solidFill>
              </a:rPr>
              <a:t> </a:t>
            </a:r>
            <a:r>
              <a:rPr lang="es-AR" sz="1800" dirty="0" err="1">
                <a:solidFill>
                  <a:srgbClr val="FFFF00"/>
                </a:solidFill>
              </a:rPr>
              <a:t>have</a:t>
            </a:r>
            <a:r>
              <a:rPr lang="es-AR" sz="1800" dirty="0">
                <a:solidFill>
                  <a:srgbClr val="FFFF00"/>
                </a:solidFill>
              </a:rPr>
              <a:t> </a:t>
            </a:r>
            <a:r>
              <a:rPr lang="es-AR" sz="1800" dirty="0" err="1">
                <a:solidFill>
                  <a:srgbClr val="FFFF00"/>
                </a:solidFill>
              </a:rPr>
              <a:t>an</a:t>
            </a:r>
            <a:r>
              <a:rPr lang="es-AR" sz="1800" dirty="0">
                <a:solidFill>
                  <a:srgbClr val="FFFF00"/>
                </a:solidFill>
              </a:rPr>
              <a:t> </a:t>
            </a:r>
            <a:r>
              <a:rPr lang="es-AR" sz="1800" dirty="0" err="1">
                <a:solidFill>
                  <a:srgbClr val="FFFF00"/>
                </a:solidFill>
              </a:rPr>
              <a:t>another</a:t>
            </a:r>
            <a:r>
              <a:rPr lang="es-AR" sz="1800" dirty="0">
                <a:solidFill>
                  <a:srgbClr val="FFFF00"/>
                </a:solidFill>
              </a:rPr>
              <a:t> </a:t>
            </a:r>
            <a:r>
              <a:rPr lang="es-AR" sz="1800" dirty="0" err="1">
                <a:solidFill>
                  <a:srgbClr val="FFFF00"/>
                </a:solidFill>
              </a:rPr>
              <a:t>problem</a:t>
            </a:r>
            <a:r>
              <a:rPr lang="es-AR" sz="1800" dirty="0">
                <a:solidFill>
                  <a:srgbClr val="FFFF00"/>
                </a:solidFill>
              </a:rPr>
              <a:t>… ¿Y si los rinocerontes quieren traer una pelota?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69267C-9ACB-6E7C-9480-95D009BE4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325240">
            <a:off x="5791263" y="2387093"/>
            <a:ext cx="1061094" cy="9506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293A77-DAEF-6D05-B27C-FB1A4CD93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035278">
            <a:off x="5419369" y="2239465"/>
            <a:ext cx="653684" cy="5704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80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742</Words>
  <Application>Microsoft Office PowerPoint</Application>
  <PresentationFormat>Presentación en pantalla (16:9)</PresentationFormat>
  <Paragraphs>86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Montserrat</vt:lpstr>
      <vt:lpstr>Lato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20</cp:revision>
  <dcterms:modified xsi:type="dcterms:W3CDTF">2024-08-09T05:45:03Z</dcterms:modified>
</cp:coreProperties>
</file>