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c148bc30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c148bc30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0d62923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0d62923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0d629237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f0d62923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0d629237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0d629237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0d62923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0d62923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0d629237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f0d629237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0d629237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f0d629237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0d629237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0d629237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0d62923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f0d62923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0d629237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f0d629237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0d629237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0d629237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0d629237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0d629237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c148bc3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c148bc3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c148bc30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c148bc30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c148bc30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c148bc30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c148bc30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c148bc30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c148bc30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c148bc30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c148bc30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c148bc30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c148bc30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c148bc30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413" y="4137675"/>
            <a:ext cx="2301175" cy="749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5" name="Google Shape;135;p13"/>
          <p:cNvSpPr txBox="1"/>
          <p:nvPr>
            <p:ph idx="4294967295" type="title"/>
          </p:nvPr>
        </p:nvSpPr>
        <p:spPr>
          <a:xfrm>
            <a:off x="371200" y="667700"/>
            <a:ext cx="56607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Base de Datos I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Structured Query Language (SQL)</a:t>
            </a:r>
            <a:endParaRPr sz="3000"/>
          </a:p>
        </p:txBody>
      </p:sp>
      <p:sp>
        <p:nvSpPr>
          <p:cNvPr id="136" name="Google Shape;136;p13"/>
          <p:cNvSpPr txBox="1"/>
          <p:nvPr/>
        </p:nvSpPr>
        <p:spPr>
          <a:xfrm>
            <a:off x="439800" y="2890500"/>
            <a:ext cx="5282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Clase N° 2</a:t>
            </a:r>
            <a:endParaRPr sz="23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Normalización de tablas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3950200"/>
            <a:ext cx="7900500" cy="400200"/>
          </a:xfrm>
          <a:prstGeom prst="rect">
            <a:avLst/>
          </a:prstGeom>
          <a:noFill/>
          <a:ln>
            <a:noFill/>
          </a:ln>
          <a:effectLst>
            <a:outerShdw blurRad="414338" rotWithShape="0" algn="bl" dir="5400000" dist="76200">
              <a:srgbClr val="0B5394">
                <a:alpha val="54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Profesor: Eduardo Mónaco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439800" y="2336400"/>
            <a:ext cx="790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UNIDAD 1: Modelo de Bases de Datos</a:t>
            </a:r>
            <a:endParaRPr sz="24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3725" y="1471050"/>
            <a:ext cx="3510451" cy="228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/>
        </p:nvSpPr>
        <p:spPr>
          <a:xfrm>
            <a:off x="264900" y="121300"/>
            <a:ext cx="698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Transformación a Primera Forma Normal (1FN)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264900" y="909775"/>
            <a:ext cx="7629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normalizar esta tabla y que cumpla con 1FN, debemos: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Eliminar grupos repetitivos o </a:t>
            </a:r>
            <a:r>
              <a:rPr b="1" lang="es-419" sz="15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conjuntos de valores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Crear una </a:t>
            </a:r>
            <a:r>
              <a:rPr b="1" lang="es-419" sz="15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clave primaria compuesta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si es necesario: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13" y="2413925"/>
            <a:ext cx="5616065" cy="25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/>
        </p:nvSpPr>
        <p:spPr>
          <a:xfrm>
            <a:off x="264900" y="121300"/>
            <a:ext cx="698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Concepto de Dependencia Funcional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264900" y="909775"/>
            <a:ext cx="8726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dependencia funcional se refiere a una relación entre </a:t>
            </a:r>
            <a:r>
              <a:rPr b="1" lang="es-419" sz="15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dos conjuntos de atributos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 una tabla. Decimos que hay una dependencia funcional de un conjunto de atributos X a un conjunto de atributos Y, denotado como </a:t>
            </a:r>
            <a:r>
              <a:rPr b="1" lang="es-419" sz="15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𝑋→𝑌</a:t>
            </a:r>
            <a:r>
              <a:rPr b="1"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si para cada valor de X en la tabla, existe exactamente un valor de Y. Esto significa que el valor de Y está determinado únicamente por el valor de X.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82100"/>
            <a:ext cx="8839199" cy="159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264900" y="121300"/>
            <a:ext cx="698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Segunda </a:t>
            </a: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forma normal (2FN)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64900" y="909775"/>
            <a:ext cx="8726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tabla está en Segunda Forma Normal (2FN) si cumple con las siguientes condiciones: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Posee </a:t>
            </a:r>
            <a:r>
              <a:rPr b="1"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tablas independientes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para conjuntos de valores que se apliquen a varios registros.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relacionan estas tablas mediante una </a:t>
            </a:r>
            <a:r>
              <a:rPr b="1"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clave externa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213" y="2413925"/>
            <a:ext cx="5616065" cy="25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445800" y="3223625"/>
            <a:ext cx="4126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Tabla normalizada a 1FN </a:t>
            </a:r>
            <a:r>
              <a:rPr lang="es-419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/>
        </p:nvSpPr>
        <p:spPr>
          <a:xfrm>
            <a:off x="264900" y="121300"/>
            <a:ext cx="704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Transformación a Segunda Forma Normal (2FN)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75" y="1016050"/>
            <a:ext cx="5036156" cy="17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075" y="3053700"/>
            <a:ext cx="3022735" cy="19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 txBox="1"/>
          <p:nvPr/>
        </p:nvSpPr>
        <p:spPr>
          <a:xfrm>
            <a:off x="264900" y="662875"/>
            <a:ext cx="257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Tabla Pedido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5776075" y="2740413"/>
            <a:ext cx="398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Tabla DetallesProductos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/>
        </p:nvSpPr>
        <p:spPr>
          <a:xfrm>
            <a:off x="264900" y="121300"/>
            <a:ext cx="704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Tercera </a:t>
            </a: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Forma Normal (3FN)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264900" y="905513"/>
            <a:ext cx="817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convertir una base de datos de la Segunda Forma Normal (2FN) a la Tercera Forma Normal (3FN), debemos eliminar las </a:t>
            </a:r>
            <a:r>
              <a:rPr b="1" lang="es-419" sz="15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Dependencias Transitivas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Es decir, cada columna </a:t>
            </a:r>
            <a:r>
              <a:rPr b="1" lang="es-419" sz="1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no clave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debe depender únicamente de la </a:t>
            </a:r>
            <a:r>
              <a:rPr b="1" lang="es-419" sz="1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clave primaria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no de otra columna no clave.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00" y="2212950"/>
            <a:ext cx="4540776" cy="15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549" y="2072250"/>
            <a:ext cx="2948775" cy="18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5884800" y="4534600"/>
            <a:ext cx="255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Sistema normalizado en 2FN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/>
        </p:nvSpPr>
        <p:spPr>
          <a:xfrm>
            <a:off x="264900" y="121300"/>
            <a:ext cx="704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Transformación a Tercera Forma Normal (3FN)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264900" y="905513"/>
            <a:ext cx="8179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eliminar las dependencias transitivas, debemos </a:t>
            </a:r>
            <a:r>
              <a:rPr b="1" lang="es-419" sz="1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dividir la tabla en más tablas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para que cada columna no clave dependa </a:t>
            </a:r>
            <a:r>
              <a:rPr b="1" lang="es-419" sz="15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únicamente 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la clave primaria.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6259050" y="4526625"/>
            <a:ext cx="255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Sistema normalizado en 3FN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75" y="2042400"/>
            <a:ext cx="4704549" cy="9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 txBox="1"/>
          <p:nvPr/>
        </p:nvSpPr>
        <p:spPr>
          <a:xfrm>
            <a:off x="154975" y="1712125"/>
            <a:ext cx="412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Tabla Pedido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800" y="2042400"/>
            <a:ext cx="3048306" cy="9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7"/>
          <p:cNvSpPr txBox="1"/>
          <p:nvPr/>
        </p:nvSpPr>
        <p:spPr>
          <a:xfrm>
            <a:off x="5395800" y="1712125"/>
            <a:ext cx="348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Tabla Cliente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975" y="3351700"/>
            <a:ext cx="2995650" cy="179179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90500" y="3040875"/>
            <a:ext cx="412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Tabla DetalleProductos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/>
        </p:nvSpPr>
        <p:spPr>
          <a:xfrm>
            <a:off x="1799100" y="2248500"/>
            <a:ext cx="554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¿Se puede seguir normalizando?</a:t>
            </a:r>
            <a:endParaRPr sz="3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/>
        </p:nvSpPr>
        <p:spPr>
          <a:xfrm>
            <a:off x="2322600" y="2125350"/>
            <a:ext cx="4498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respuesta es </a:t>
            </a:r>
            <a:r>
              <a:rPr b="1" i="1" lang="es-419" sz="23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sí</a:t>
            </a:r>
            <a:r>
              <a:rPr i="1" lang="es-419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Pero no siempre es necesario…</a:t>
            </a:r>
            <a:endParaRPr i="1"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0263"/>
            <a:ext cx="8839200" cy="320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8900"/>
            <a:ext cx="8839200" cy="186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205750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6275" y="1203225"/>
            <a:ext cx="838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Definición y objetivos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Requisitos y reglas.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Primera Forma Normal (1FN)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Segunda Forma Normal (2FN)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Tercera Forma Normal (3FN)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7875"/>
            <a:ext cx="4253250" cy="18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975" y="555190"/>
            <a:ext cx="4296599" cy="192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2288" y="2606850"/>
            <a:ext cx="5559413" cy="23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59775" cy="17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375" y="2652500"/>
            <a:ext cx="3659775" cy="199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7850" y="68125"/>
            <a:ext cx="3805125" cy="19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6213" y="2567013"/>
            <a:ext cx="2468400" cy="21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264900" y="121300"/>
            <a:ext cx="429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¿Qué es la Normalización?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64900" y="816075"/>
            <a:ext cx="844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normalización es el proceso de organizar los datos en una base de datos para reducir la </a:t>
            </a:r>
            <a:r>
              <a:rPr b="1"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redundancia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mejorar la </a:t>
            </a:r>
            <a:r>
              <a:rPr b="1"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integridad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los datos.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64900" y="2056925"/>
            <a:ext cx="62541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Objetivos:</a:t>
            </a:r>
            <a:br>
              <a:rPr lang="es-419" sz="19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</a:br>
            <a:endParaRPr sz="19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Eliminar duplicaciones.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Reducir las anomalías de inserción, actualización y eliminación.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Facilitar la consistencia y mantenimiento de los datos.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000" y="1626626"/>
            <a:ext cx="2395475" cy="23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/>
        </p:nvSpPr>
        <p:spPr>
          <a:xfrm>
            <a:off x="264900" y="121300"/>
            <a:ext cx="463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Beneficios de la Normalización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264900" y="1974338"/>
            <a:ext cx="625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 la eficiencia en el almacenamiento.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Simplifica el mantenimiento de la base de datos.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 las consultas y actualizaciones.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525" y="1198176"/>
            <a:ext cx="2968375" cy="296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/>
        </p:nvSpPr>
        <p:spPr>
          <a:xfrm>
            <a:off x="264900" y="121300"/>
            <a:ext cx="463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Requisitos de la normalización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14750" y="878538"/>
            <a:ext cx="6254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que las tablas de nuestra BD estén normalizadas deben cumplir las siguientes reglas:</a:t>
            </a:r>
            <a:b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Cada tabla debe tener su </a:t>
            </a:r>
            <a:r>
              <a:rPr b="1"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nombre único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puede haber </a:t>
            </a:r>
            <a:r>
              <a:rPr b="1"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dos filas iguales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se permiten los </a:t>
            </a:r>
            <a:r>
              <a:rPr b="1"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duplicados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Todos los datos en una columna deben ser del </a:t>
            </a:r>
            <a:r>
              <a:rPr b="1"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mismo tipo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/>
        </p:nvSpPr>
        <p:spPr>
          <a:xfrm>
            <a:off x="264900" y="121300"/>
            <a:ext cx="502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Reglas o niveles de normalización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214750" y="878550"/>
            <a:ext cx="878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normalizar una base de datos existen principalmente 3 reglas, las cuales se deberían cumplir para evitar redundancias e incoherencias en las dependencias. A estas reglas se les conoce como "</a:t>
            </a:r>
            <a:r>
              <a:rPr b="1"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Forma normal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"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va de la 1 a la 3 y si la base de datos cumple con cada regla se dice que está en la "primera o segunda o tercera forma normal"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963600" y="3431400"/>
            <a:ext cx="528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Aunque son posibles otros niveles de normalización, la tercera forma normal se considera el máximo nivel necesario para la mayoría de las aplicaciones.</a:t>
            </a:r>
            <a:endParaRPr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264900" y="121300"/>
            <a:ext cx="502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Primera forma normal (1FN)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14750" y="878550"/>
            <a:ext cx="878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tabla está en Primera Forma Normal (1FN) si cumple con la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siguiente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condici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Todos los atributos deben tener valores </a:t>
            </a:r>
            <a:r>
              <a:rPr b="1"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atómicos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(indivisibles).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Cada columna debe contener solo valores de un </a:t>
            </a:r>
            <a:r>
              <a:rPr b="1"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único tipo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registros deben ser </a:t>
            </a:r>
            <a:r>
              <a:rPr lang="es-419" sz="160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únicos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1963600" y="3431400"/>
            <a:ext cx="528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Veamos un ejemplo…</a:t>
            </a:r>
            <a:endParaRPr i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/>
        </p:nvSpPr>
        <p:spPr>
          <a:xfrm>
            <a:off x="264900" y="121300"/>
            <a:ext cx="502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Tabla no normalizada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264900" y="847525"/>
            <a:ext cx="846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Supongamos que tenemos una tabla que almacena información sobre pedidos de una tienda en línea. La tabla incluye los siguientes datos: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22200"/>
            <a:ext cx="8839199" cy="234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/>
        </p:nvSpPr>
        <p:spPr>
          <a:xfrm>
            <a:off x="264900" y="121300"/>
            <a:ext cx="627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Problemas con la tabla no normalizada</a:t>
            </a:r>
            <a:endParaRPr sz="2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6077575" y="2013725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264900" y="3487525"/>
            <a:ext cx="8281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Atomización.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tabla no posee un registro único.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Dependencia Parcial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5" y="756450"/>
            <a:ext cx="8804126" cy="23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