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Bangers" charset="1" panose="020B0603050302020204"/>
      <p:regular r:id="rId32"/>
    </p:embeddedFont>
    <p:embeddedFont>
      <p:font typeface="Dreaming Outloud Sans" charset="1" panose="00000500000000000000"/>
      <p:regular r:id="rId33"/>
    </p:embeddedFont>
    <p:embeddedFont>
      <p:font typeface="Dreaming Outloud All Caps" charset="1" panose="00000500000000000000"/>
      <p:regular r:id="rId34"/>
    </p:embeddedFont>
    <p:embeddedFont>
      <p:font typeface="Retropix"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37.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30.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37.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30.gif"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2" Target="../media/image40.jpeg" Type="http://schemas.openxmlformats.org/officeDocument/2006/relationships/image"/><Relationship Id="rId3" Target="../media/image41.pn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50.png" Type="http://schemas.openxmlformats.org/officeDocument/2006/relationships/image"/><Relationship Id="rId16" Target="../media/image51.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50.png" Type="http://schemas.openxmlformats.org/officeDocument/2006/relationships/image"/><Relationship Id="rId16" Target="../media/image51.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50.png" Type="http://schemas.openxmlformats.org/officeDocument/2006/relationships/image"/><Relationship Id="rId16" Target="../media/image51.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4.png" Type="http://schemas.openxmlformats.org/officeDocument/2006/relationships/image"/><Relationship Id="rId12" Target="../media/image29.png" Type="http://schemas.openxmlformats.org/officeDocument/2006/relationships/image"/><Relationship Id="rId2" Target="../media/image3.gif"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4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54.png" Type="http://schemas.openxmlformats.org/officeDocument/2006/relationships/image"/><Relationship Id="rId12" Target="../media/image55.svg" Type="http://schemas.openxmlformats.org/officeDocument/2006/relationships/image"/><Relationship Id="rId13" Target="../media/image56.png" Type="http://schemas.openxmlformats.org/officeDocument/2006/relationships/image"/><Relationship Id="rId14" Target="../media/image57.svg" Type="http://schemas.openxmlformats.org/officeDocument/2006/relationships/image"/><Relationship Id="rId15" Target="../media/image58.png" Type="http://schemas.openxmlformats.org/officeDocument/2006/relationships/image"/><Relationship Id="rId16" Target="../media/image59.svg" Type="http://schemas.openxmlformats.org/officeDocument/2006/relationships/image"/><Relationship Id="rId17" Target="../media/image60.png" Type="http://schemas.openxmlformats.org/officeDocument/2006/relationships/image"/><Relationship Id="rId18" Target="../media/image61.svg" Type="http://schemas.openxmlformats.org/officeDocument/2006/relationships/image"/><Relationship Id="rId19" Target="../media/image4.png" Type="http://schemas.openxmlformats.org/officeDocument/2006/relationships/image"/><Relationship Id="rId2" Target="../media/image3.gif" Type="http://schemas.openxmlformats.org/officeDocument/2006/relationships/image"/><Relationship Id="rId20" Target="../media/image62.png" Type="http://schemas.openxmlformats.org/officeDocument/2006/relationships/image"/><Relationship Id="rId21" Target="../media/image63.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37.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4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26.gif"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26.gif"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29.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27.png" Type="http://schemas.openxmlformats.org/officeDocument/2006/relationships/image"/><Relationship Id="rId14" Target="../media/image28.svg" Type="http://schemas.openxmlformats.org/officeDocument/2006/relationships/image"/><Relationship Id="rId2" Target="../media/image4.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30.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27.png" Type="http://schemas.openxmlformats.org/officeDocument/2006/relationships/image"/><Relationship Id="rId14" Target="../media/image28.svg" Type="http://schemas.openxmlformats.org/officeDocument/2006/relationships/image"/><Relationship Id="rId2" Target="../media/image4.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30.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35.png" Type="http://schemas.openxmlformats.org/officeDocument/2006/relationships/image"/><Relationship Id="rId12" Target="../media/image36.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8905"/>
        </a:solidFill>
      </p:bgPr>
    </p:bg>
    <p:spTree>
      <p:nvGrpSpPr>
        <p:cNvPr id="1" name=""/>
        <p:cNvGrpSpPr/>
        <p:nvPr/>
      </p:nvGrpSpPr>
      <p:grpSpPr>
        <a:xfrm>
          <a:off x="0" y="0"/>
          <a:ext cx="0" cy="0"/>
          <a:chOff x="0" y="0"/>
          <a:chExt cx="0" cy="0"/>
        </a:xfrm>
      </p:grpSpPr>
      <p:sp>
        <p:nvSpPr>
          <p:cNvPr name="Freeform 2" id="2"/>
          <p:cNvSpPr/>
          <p:nvPr/>
        </p:nvSpPr>
        <p:spPr>
          <a:xfrm flipH="false" flipV="false" rot="0">
            <a:off x="0" y="-4583564"/>
            <a:ext cx="18288000" cy="9198507"/>
          </a:xfrm>
          <a:custGeom>
            <a:avLst/>
            <a:gdLst/>
            <a:ahLst/>
            <a:cxnLst/>
            <a:rect r="r" b="b" t="t" l="l"/>
            <a:pathLst>
              <a:path h="9198507" w="18288000">
                <a:moveTo>
                  <a:pt x="0" y="0"/>
                </a:moveTo>
                <a:lnTo>
                  <a:pt x="18288000" y="0"/>
                </a:lnTo>
                <a:lnTo>
                  <a:pt x="18288000" y="9198507"/>
                </a:lnTo>
                <a:lnTo>
                  <a:pt x="0" y="9198507"/>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3" id="3"/>
          <p:cNvPicPr>
            <a:picLocks noChangeAspect="true"/>
          </p:cNvPicPr>
          <p:nvPr/>
        </p:nvPicPr>
        <p:blipFill>
          <a:blip r:embed="rId4"/>
          <a:srcRect l="0" t="0" r="0" b="0"/>
          <a:stretch>
            <a:fillRect/>
          </a:stretch>
        </p:blipFill>
        <p:spPr>
          <a:xfrm flipH="false" flipV="false" rot="8776196">
            <a:off x="14423700" y="506436"/>
            <a:ext cx="4513974" cy="1512181"/>
          </a:xfrm>
          <a:prstGeom prst="rect">
            <a:avLst/>
          </a:prstGeom>
        </p:spPr>
      </p:pic>
      <p:sp>
        <p:nvSpPr>
          <p:cNvPr name="Freeform 4" id="4"/>
          <p:cNvSpPr/>
          <p:nvPr/>
        </p:nvSpPr>
        <p:spPr>
          <a:xfrm flipH="false" flipV="false" rot="-10800000">
            <a:off x="0" y="4614943"/>
            <a:ext cx="18288000" cy="9198507"/>
          </a:xfrm>
          <a:custGeom>
            <a:avLst/>
            <a:gdLst/>
            <a:ahLst/>
            <a:cxnLst/>
            <a:rect r="r" b="b" t="t" l="l"/>
            <a:pathLst>
              <a:path h="9198507" w="18288000">
                <a:moveTo>
                  <a:pt x="0" y="0"/>
                </a:moveTo>
                <a:lnTo>
                  <a:pt x="18288000" y="0"/>
                </a:lnTo>
                <a:lnTo>
                  <a:pt x="18288000" y="9198508"/>
                </a:lnTo>
                <a:lnTo>
                  <a:pt x="0" y="9198508"/>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5" id="5"/>
          <p:cNvPicPr>
            <a:picLocks noChangeAspect="true"/>
          </p:cNvPicPr>
          <p:nvPr/>
        </p:nvPicPr>
        <p:blipFill>
          <a:blip r:embed="rId4"/>
          <a:srcRect l="0" t="0" r="0" b="0"/>
          <a:stretch>
            <a:fillRect/>
          </a:stretch>
        </p:blipFill>
        <p:spPr>
          <a:xfrm flipH="false" flipV="false" rot="-2298890">
            <a:off x="-466067" y="8073480"/>
            <a:ext cx="4513974" cy="1512181"/>
          </a:xfrm>
          <a:prstGeom prst="rect">
            <a:avLst/>
          </a:prstGeom>
        </p:spPr>
      </p:pic>
      <p:sp>
        <p:nvSpPr>
          <p:cNvPr name="Freeform 6" id="6"/>
          <p:cNvSpPr/>
          <p:nvPr/>
        </p:nvSpPr>
        <p:spPr>
          <a:xfrm flipH="true" flipV="false" rot="-1321940">
            <a:off x="14329312" y="7060100"/>
            <a:ext cx="3465107" cy="1606943"/>
          </a:xfrm>
          <a:custGeom>
            <a:avLst/>
            <a:gdLst/>
            <a:ahLst/>
            <a:cxnLst/>
            <a:rect r="r" b="b" t="t" l="l"/>
            <a:pathLst>
              <a:path h="1606943" w="3465107">
                <a:moveTo>
                  <a:pt x="3465107" y="0"/>
                </a:moveTo>
                <a:lnTo>
                  <a:pt x="0" y="0"/>
                </a:lnTo>
                <a:lnTo>
                  <a:pt x="0" y="1606943"/>
                </a:lnTo>
                <a:lnTo>
                  <a:pt x="3465107" y="1606943"/>
                </a:lnTo>
                <a:lnTo>
                  <a:pt x="3465107" y="0"/>
                </a:lnTo>
                <a:close/>
              </a:path>
            </a:pathLst>
          </a:custGeom>
          <a:blipFill>
            <a:blip r:embed="rId5"/>
            <a:stretch>
              <a:fillRect l="0" t="0" r="0" b="0"/>
            </a:stretch>
          </a:blipFill>
        </p:spPr>
      </p:sp>
      <p:sp>
        <p:nvSpPr>
          <p:cNvPr name="Freeform 7" id="7"/>
          <p:cNvSpPr/>
          <p:nvPr/>
        </p:nvSpPr>
        <p:spPr>
          <a:xfrm flipH="false" flipV="false" rot="1492681">
            <a:off x="1149162" y="7677317"/>
            <a:ext cx="2355093" cy="1092174"/>
          </a:xfrm>
          <a:custGeom>
            <a:avLst/>
            <a:gdLst/>
            <a:ahLst/>
            <a:cxnLst/>
            <a:rect r="r" b="b" t="t" l="l"/>
            <a:pathLst>
              <a:path h="1092174" w="2355093">
                <a:moveTo>
                  <a:pt x="0" y="0"/>
                </a:moveTo>
                <a:lnTo>
                  <a:pt x="2355093" y="0"/>
                </a:lnTo>
                <a:lnTo>
                  <a:pt x="2355093" y="1092174"/>
                </a:lnTo>
                <a:lnTo>
                  <a:pt x="0" y="1092174"/>
                </a:lnTo>
                <a:lnTo>
                  <a:pt x="0" y="0"/>
                </a:lnTo>
                <a:close/>
              </a:path>
            </a:pathLst>
          </a:custGeom>
          <a:blipFill>
            <a:blip r:embed="rId5"/>
            <a:stretch>
              <a:fillRect l="0" t="0" r="0" b="0"/>
            </a:stretch>
          </a:blipFill>
        </p:spPr>
      </p:sp>
      <p:sp>
        <p:nvSpPr>
          <p:cNvPr name="Freeform 8" id="8"/>
          <p:cNvSpPr/>
          <p:nvPr/>
        </p:nvSpPr>
        <p:spPr>
          <a:xfrm flipH="false" flipV="false" rot="-547205">
            <a:off x="14882758" y="1066391"/>
            <a:ext cx="2138122" cy="991554"/>
          </a:xfrm>
          <a:custGeom>
            <a:avLst/>
            <a:gdLst/>
            <a:ahLst/>
            <a:cxnLst/>
            <a:rect r="r" b="b" t="t" l="l"/>
            <a:pathLst>
              <a:path h="991554" w="2138122">
                <a:moveTo>
                  <a:pt x="0" y="0"/>
                </a:moveTo>
                <a:lnTo>
                  <a:pt x="2138122" y="0"/>
                </a:lnTo>
                <a:lnTo>
                  <a:pt x="2138122" y="991554"/>
                </a:lnTo>
                <a:lnTo>
                  <a:pt x="0" y="991554"/>
                </a:lnTo>
                <a:lnTo>
                  <a:pt x="0" y="0"/>
                </a:lnTo>
                <a:close/>
              </a:path>
            </a:pathLst>
          </a:custGeom>
          <a:blipFill>
            <a:blip r:embed="rId5"/>
            <a:stretch>
              <a:fillRect l="0" t="0" r="0" b="0"/>
            </a:stretch>
          </a:blipFill>
        </p:spPr>
      </p:sp>
      <p:sp>
        <p:nvSpPr>
          <p:cNvPr name="Freeform 9" id="9"/>
          <p:cNvSpPr/>
          <p:nvPr/>
        </p:nvSpPr>
        <p:spPr>
          <a:xfrm flipH="true" flipV="false" rot="821536">
            <a:off x="859680" y="1416521"/>
            <a:ext cx="3470004" cy="1609214"/>
          </a:xfrm>
          <a:custGeom>
            <a:avLst/>
            <a:gdLst/>
            <a:ahLst/>
            <a:cxnLst/>
            <a:rect r="r" b="b" t="t" l="l"/>
            <a:pathLst>
              <a:path h="1609214" w="3470004">
                <a:moveTo>
                  <a:pt x="3470004" y="0"/>
                </a:moveTo>
                <a:lnTo>
                  <a:pt x="0" y="0"/>
                </a:lnTo>
                <a:lnTo>
                  <a:pt x="0" y="1609214"/>
                </a:lnTo>
                <a:lnTo>
                  <a:pt x="3470004" y="1609214"/>
                </a:lnTo>
                <a:lnTo>
                  <a:pt x="3470004" y="0"/>
                </a:lnTo>
                <a:close/>
              </a:path>
            </a:pathLst>
          </a:custGeom>
          <a:blipFill>
            <a:blip r:embed="rId5"/>
            <a:stretch>
              <a:fillRect l="0" t="0" r="0" b="0"/>
            </a:stretch>
          </a:blipFill>
        </p:spPr>
      </p:sp>
      <p:sp>
        <p:nvSpPr>
          <p:cNvPr name="Freeform 10" id="10"/>
          <p:cNvSpPr/>
          <p:nvPr/>
        </p:nvSpPr>
        <p:spPr>
          <a:xfrm flipH="false" flipV="false" rot="0">
            <a:off x="7117095" y="186817"/>
            <a:ext cx="2820725" cy="3153249"/>
          </a:xfrm>
          <a:custGeom>
            <a:avLst/>
            <a:gdLst/>
            <a:ahLst/>
            <a:cxnLst/>
            <a:rect r="r" b="b" t="t" l="l"/>
            <a:pathLst>
              <a:path h="3153249" w="2820725">
                <a:moveTo>
                  <a:pt x="0" y="0"/>
                </a:moveTo>
                <a:lnTo>
                  <a:pt x="2820724" y="0"/>
                </a:lnTo>
                <a:lnTo>
                  <a:pt x="2820724" y="3153249"/>
                </a:lnTo>
                <a:lnTo>
                  <a:pt x="0" y="3153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219474">
            <a:off x="1739887" y="1117516"/>
            <a:ext cx="1538868" cy="6994856"/>
          </a:xfrm>
          <a:custGeom>
            <a:avLst/>
            <a:gdLst/>
            <a:ahLst/>
            <a:cxnLst/>
            <a:rect r="r" b="b" t="t" l="l"/>
            <a:pathLst>
              <a:path h="6994856" w="1538868">
                <a:moveTo>
                  <a:pt x="0" y="0"/>
                </a:moveTo>
                <a:lnTo>
                  <a:pt x="1538868" y="0"/>
                </a:lnTo>
                <a:lnTo>
                  <a:pt x="1538868" y="6994855"/>
                </a:lnTo>
                <a:lnTo>
                  <a:pt x="0" y="6994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342241" y="1120465"/>
            <a:ext cx="12020305" cy="8479779"/>
          </a:xfrm>
          <a:custGeom>
            <a:avLst/>
            <a:gdLst/>
            <a:ahLst/>
            <a:cxnLst/>
            <a:rect r="r" b="b" t="t" l="l"/>
            <a:pathLst>
              <a:path h="8479779" w="12020305">
                <a:moveTo>
                  <a:pt x="0" y="0"/>
                </a:moveTo>
                <a:lnTo>
                  <a:pt x="12020304" y="0"/>
                </a:lnTo>
                <a:lnTo>
                  <a:pt x="12020304" y="8479778"/>
                </a:lnTo>
                <a:lnTo>
                  <a:pt x="0" y="84797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true" rot="5228391">
            <a:off x="15182052" y="589057"/>
            <a:ext cx="1539534" cy="6997884"/>
          </a:xfrm>
          <a:custGeom>
            <a:avLst/>
            <a:gdLst/>
            <a:ahLst/>
            <a:cxnLst/>
            <a:rect r="r" b="b" t="t" l="l"/>
            <a:pathLst>
              <a:path h="6997884" w="1539534">
                <a:moveTo>
                  <a:pt x="0" y="6997884"/>
                </a:moveTo>
                <a:lnTo>
                  <a:pt x="1539534" y="6997884"/>
                </a:lnTo>
                <a:lnTo>
                  <a:pt x="1539534" y="0"/>
                </a:lnTo>
                <a:lnTo>
                  <a:pt x="0" y="0"/>
                </a:lnTo>
                <a:lnTo>
                  <a:pt x="0" y="699788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7674118">
            <a:off x="14649470" y="2791832"/>
            <a:ext cx="3579929" cy="3646223"/>
          </a:xfrm>
          <a:custGeom>
            <a:avLst/>
            <a:gdLst/>
            <a:ahLst/>
            <a:cxnLst/>
            <a:rect r="r" b="b" t="t" l="l"/>
            <a:pathLst>
              <a:path h="3646223" w="3579929">
                <a:moveTo>
                  <a:pt x="3579928" y="0"/>
                </a:moveTo>
                <a:lnTo>
                  <a:pt x="0" y="0"/>
                </a:lnTo>
                <a:lnTo>
                  <a:pt x="0" y="3646223"/>
                </a:lnTo>
                <a:lnTo>
                  <a:pt x="3579928" y="3646223"/>
                </a:lnTo>
                <a:lnTo>
                  <a:pt x="357992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true" rot="2700000">
            <a:off x="70598" y="3320388"/>
            <a:ext cx="3579929" cy="3646223"/>
          </a:xfrm>
          <a:custGeom>
            <a:avLst/>
            <a:gdLst/>
            <a:ahLst/>
            <a:cxnLst/>
            <a:rect r="r" b="b" t="t" l="l"/>
            <a:pathLst>
              <a:path h="3646223" w="3579929">
                <a:moveTo>
                  <a:pt x="3579929" y="3646224"/>
                </a:moveTo>
                <a:lnTo>
                  <a:pt x="0" y="3646224"/>
                </a:lnTo>
                <a:lnTo>
                  <a:pt x="0" y="0"/>
                </a:lnTo>
                <a:lnTo>
                  <a:pt x="3579929" y="0"/>
                </a:lnTo>
                <a:lnTo>
                  <a:pt x="3579929" y="3646224"/>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980613">
            <a:off x="3231620" y="594810"/>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980613">
            <a:off x="17340936" y="164928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980613">
            <a:off x="4112186" y="8487959"/>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980613">
            <a:off x="13795783" y="8916689"/>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980613">
            <a:off x="17929353" y="6805687"/>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980613">
            <a:off x="-358647" y="723441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2" id="22"/>
          <p:cNvSpPr txBox="true"/>
          <p:nvPr/>
        </p:nvSpPr>
        <p:spPr>
          <a:xfrm rot="0">
            <a:off x="4820460" y="3890661"/>
            <a:ext cx="7885086" cy="3341950"/>
          </a:xfrm>
          <a:prstGeom prst="rect">
            <a:avLst/>
          </a:prstGeom>
        </p:spPr>
        <p:txBody>
          <a:bodyPr anchor="t" rtlCol="false" tIns="0" lIns="0" bIns="0" rIns="0">
            <a:spAutoFit/>
          </a:bodyPr>
          <a:lstStyle/>
          <a:p>
            <a:pPr algn="ctr">
              <a:lnSpc>
                <a:spcPts val="8459"/>
              </a:lnSpc>
            </a:pPr>
            <a:r>
              <a:rPr lang="en-US" sz="10574" spc="-21">
                <a:solidFill>
                  <a:srgbClr val="FFDE50"/>
                </a:solidFill>
                <a:latin typeface="Bangers"/>
                <a:ea typeface="Bangers"/>
                <a:cs typeface="Bangers"/>
                <a:sym typeface="Bangers"/>
              </a:rPr>
              <a:t>desarrollo de juego de dragon ball</a:t>
            </a:r>
          </a:p>
        </p:txBody>
      </p:sp>
      <p:sp>
        <p:nvSpPr>
          <p:cNvPr name="Freeform 23" id="23"/>
          <p:cNvSpPr/>
          <p:nvPr/>
        </p:nvSpPr>
        <p:spPr>
          <a:xfrm flipH="false" flipV="false" rot="0">
            <a:off x="12288168" y="600729"/>
            <a:ext cx="1924174" cy="1528843"/>
          </a:xfrm>
          <a:custGeom>
            <a:avLst/>
            <a:gdLst/>
            <a:ahLst/>
            <a:cxnLst/>
            <a:rect r="r" b="b" t="t" l="l"/>
            <a:pathLst>
              <a:path h="1528843" w="1924174">
                <a:moveTo>
                  <a:pt x="0" y="0"/>
                </a:moveTo>
                <a:lnTo>
                  <a:pt x="1924174" y="0"/>
                </a:lnTo>
                <a:lnTo>
                  <a:pt x="1924174" y="1528843"/>
                </a:lnTo>
                <a:lnTo>
                  <a:pt x="0" y="1528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0">
            <a:off x="7565370" y="8493878"/>
            <a:ext cx="1924174" cy="1528843"/>
          </a:xfrm>
          <a:custGeom>
            <a:avLst/>
            <a:gdLst/>
            <a:ahLst/>
            <a:cxnLst/>
            <a:rect r="r" b="b" t="t" l="l"/>
            <a:pathLst>
              <a:path h="1528843" w="1924174">
                <a:moveTo>
                  <a:pt x="1924174" y="0"/>
                </a:moveTo>
                <a:lnTo>
                  <a:pt x="0" y="0"/>
                </a:lnTo>
                <a:lnTo>
                  <a:pt x="0" y="1528844"/>
                </a:lnTo>
                <a:lnTo>
                  <a:pt x="1924174" y="1528844"/>
                </a:lnTo>
                <a:lnTo>
                  <a:pt x="192417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75041" y="0"/>
            <a:ext cx="4727371" cy="10238638"/>
          </a:xfrm>
          <a:custGeom>
            <a:avLst/>
            <a:gdLst/>
            <a:ahLst/>
            <a:cxnLst/>
            <a:rect r="r" b="b" t="t" l="l"/>
            <a:pathLst>
              <a:path h="10238638" w="4727371">
                <a:moveTo>
                  <a:pt x="0" y="0"/>
                </a:moveTo>
                <a:lnTo>
                  <a:pt x="4727371" y="0"/>
                </a:lnTo>
                <a:lnTo>
                  <a:pt x="4727371" y="10238638"/>
                </a:lnTo>
                <a:lnTo>
                  <a:pt x="0" y="10238638"/>
                </a:lnTo>
                <a:lnTo>
                  <a:pt x="0" y="0"/>
                </a:lnTo>
                <a:close/>
              </a:path>
            </a:pathLst>
          </a:custGeom>
          <a:blipFill>
            <a:blip r:embed="rId2"/>
            <a:stretch>
              <a:fillRect l="0" t="0" r="0" b="0"/>
            </a:stretch>
          </a:blipFill>
        </p:spPr>
      </p:sp>
      <p:sp>
        <p:nvSpPr>
          <p:cNvPr name="Freeform 3" id="3"/>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06330" y="3702521"/>
            <a:ext cx="4798173" cy="5555779"/>
          </a:xfrm>
          <a:custGeom>
            <a:avLst/>
            <a:gdLst/>
            <a:ahLst/>
            <a:cxnLst/>
            <a:rect r="r" b="b" t="t" l="l"/>
            <a:pathLst>
              <a:path h="5555779" w="4798173">
                <a:moveTo>
                  <a:pt x="0" y="0"/>
                </a:moveTo>
                <a:lnTo>
                  <a:pt x="4798173" y="0"/>
                </a:lnTo>
                <a:lnTo>
                  <a:pt x="4798173" y="5555779"/>
                </a:lnTo>
                <a:lnTo>
                  <a:pt x="0" y="55557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702247" y="7551201"/>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recibir_daño</a:t>
            </a:r>
          </a:p>
        </p:txBody>
      </p:sp>
      <p:sp>
        <p:nvSpPr>
          <p:cNvPr name="TextBox 7" id="7"/>
          <p:cNvSpPr txBox="true"/>
          <p:nvPr/>
        </p:nvSpPr>
        <p:spPr>
          <a:xfrm rot="0">
            <a:off x="1702247" y="8464966"/>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usar_habilidad</a:t>
            </a:r>
          </a:p>
        </p:txBody>
      </p:sp>
      <p:sp>
        <p:nvSpPr>
          <p:cNvPr name="TextBox 8" id="8"/>
          <p:cNvSpPr txBox="true"/>
          <p:nvPr/>
        </p:nvSpPr>
        <p:spPr>
          <a:xfrm rot="0">
            <a:off x="6500420" y="4616937"/>
            <a:ext cx="11019529"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Permite al personaje realizar un ataque básico, infligiendo daño al enemigo si tiene suficiente ki.</a:t>
            </a:r>
          </a:p>
        </p:txBody>
      </p:sp>
      <p:sp>
        <p:nvSpPr>
          <p:cNvPr name="TextBox 9" id="9"/>
          <p:cNvSpPr txBox="true"/>
          <p:nvPr/>
        </p:nvSpPr>
        <p:spPr>
          <a:xfrm rot="0">
            <a:off x="6500420" y="5539719"/>
            <a:ext cx="11019529"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Incrementa el ki del personaje hasta su máximo, con un efecto visual de carga.</a:t>
            </a:r>
          </a:p>
        </p:txBody>
      </p:sp>
      <p:sp>
        <p:nvSpPr>
          <p:cNvPr name="TextBox 10" id="10"/>
          <p:cNvSpPr txBox="true"/>
          <p:nvPr/>
        </p:nvSpPr>
        <p:spPr>
          <a:xfrm rot="0">
            <a:off x="6500420" y="6462501"/>
            <a:ext cx="9837344"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Cambia el estado del personaje a defensivo, reduciendo el daño recibido en el siguiente turno.</a:t>
            </a:r>
          </a:p>
        </p:txBody>
      </p:sp>
      <p:sp>
        <p:nvSpPr>
          <p:cNvPr name="TextBox 11" id="11"/>
          <p:cNvSpPr txBox="true"/>
          <p:nvPr/>
        </p:nvSpPr>
        <p:spPr>
          <a:xfrm rot="0">
            <a:off x="6500420" y="7461483"/>
            <a:ext cx="8877709"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Maneja la recepción de daño, considerando el estado defensivo.</a:t>
            </a:r>
          </a:p>
        </p:txBody>
      </p:sp>
      <p:sp>
        <p:nvSpPr>
          <p:cNvPr name="TextBox 12" id="12"/>
          <p:cNvSpPr txBox="true"/>
          <p:nvPr/>
        </p:nvSpPr>
        <p:spPr>
          <a:xfrm rot="0">
            <a:off x="6500420" y="8384265"/>
            <a:ext cx="8623772" cy="1265682"/>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Permite al personaje usar una habilidad, verificando requisitos de transformación y costo de ki.</a:t>
            </a:r>
          </a:p>
        </p:txBody>
      </p:sp>
      <p:sp>
        <p:nvSpPr>
          <p:cNvPr name="TextBox 13" id="13"/>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1</a:t>
            </a:r>
          </a:p>
        </p:txBody>
      </p:sp>
      <p:sp>
        <p:nvSpPr>
          <p:cNvPr name="TextBox 14" id="14"/>
          <p:cNvSpPr txBox="true"/>
          <p:nvPr/>
        </p:nvSpPr>
        <p:spPr>
          <a:xfrm rot="0">
            <a:off x="5537652" y="767719"/>
            <a:ext cx="7722490" cy="1450174"/>
          </a:xfrm>
          <a:prstGeom prst="rect">
            <a:avLst/>
          </a:prstGeom>
        </p:spPr>
        <p:txBody>
          <a:bodyPr anchor="t" rtlCol="false" tIns="0" lIns="0" bIns="0" rIns="0">
            <a:spAutoFit/>
          </a:bodyPr>
          <a:lstStyle/>
          <a:p>
            <a:pPr algn="ctr">
              <a:lnSpc>
                <a:spcPts val="5386"/>
              </a:lnSpc>
            </a:pPr>
            <a:r>
              <a:rPr lang="en-US" sz="6732" spc="-13">
                <a:solidFill>
                  <a:srgbClr val="FFCC00"/>
                </a:solidFill>
                <a:latin typeface="Bangers"/>
                <a:ea typeface="Bangers"/>
                <a:cs typeface="Bangers"/>
                <a:sym typeface="Bangers"/>
              </a:rPr>
              <a:t>creación y modelado de personajes</a:t>
            </a:r>
          </a:p>
        </p:txBody>
      </p:sp>
      <p:sp>
        <p:nvSpPr>
          <p:cNvPr name="TextBox 15" id="15"/>
          <p:cNvSpPr txBox="true"/>
          <p:nvPr/>
        </p:nvSpPr>
        <p:spPr>
          <a:xfrm rot="0">
            <a:off x="3905417" y="2313140"/>
            <a:ext cx="4508952" cy="1170306"/>
          </a:xfrm>
          <a:prstGeom prst="rect">
            <a:avLst/>
          </a:prstGeom>
        </p:spPr>
        <p:txBody>
          <a:bodyPr anchor="t" rtlCol="false" tIns="0" lIns="0" bIns="0" rIns="0">
            <a:spAutoFit/>
          </a:bodyPr>
          <a:lstStyle/>
          <a:p>
            <a:pPr algn="ctr">
              <a:lnSpc>
                <a:spcPts val="9519"/>
              </a:lnSpc>
            </a:pPr>
            <a:r>
              <a:rPr lang="en-US" sz="6799" spc="802">
                <a:solidFill>
                  <a:srgbClr val="000000"/>
                </a:solidFill>
                <a:latin typeface="Dreaming Outloud All Caps"/>
                <a:ea typeface="Dreaming Outloud All Caps"/>
                <a:cs typeface="Dreaming Outloud All Caps"/>
                <a:sym typeface="Dreaming Outloud All Caps"/>
              </a:rPr>
              <a:t>métodos</a:t>
            </a:r>
          </a:p>
        </p:txBody>
      </p:sp>
      <p:sp>
        <p:nvSpPr>
          <p:cNvPr name="TextBox 16" id="16"/>
          <p:cNvSpPr txBox="true"/>
          <p:nvPr/>
        </p:nvSpPr>
        <p:spPr>
          <a:xfrm rot="0">
            <a:off x="1702247" y="3783373"/>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mostrar_stats</a:t>
            </a:r>
          </a:p>
        </p:txBody>
      </p:sp>
      <p:sp>
        <p:nvSpPr>
          <p:cNvPr name="TextBox 17" id="17"/>
          <p:cNvSpPr txBox="true"/>
          <p:nvPr/>
        </p:nvSpPr>
        <p:spPr>
          <a:xfrm rot="0">
            <a:off x="1702247" y="4754288"/>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ataque_basico</a:t>
            </a:r>
          </a:p>
        </p:txBody>
      </p:sp>
      <p:sp>
        <p:nvSpPr>
          <p:cNvPr name="TextBox 18" id="18"/>
          <p:cNvSpPr txBox="true"/>
          <p:nvPr/>
        </p:nvSpPr>
        <p:spPr>
          <a:xfrm rot="0">
            <a:off x="1702247" y="5725203"/>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cargar_ki</a:t>
            </a:r>
          </a:p>
        </p:txBody>
      </p:sp>
      <p:sp>
        <p:nvSpPr>
          <p:cNvPr name="TextBox 19" id="19"/>
          <p:cNvSpPr txBox="true"/>
          <p:nvPr/>
        </p:nvSpPr>
        <p:spPr>
          <a:xfrm rot="0">
            <a:off x="1702247" y="6638202"/>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defender</a:t>
            </a:r>
          </a:p>
        </p:txBody>
      </p:sp>
      <p:sp>
        <p:nvSpPr>
          <p:cNvPr name="TextBox 20" id="20"/>
          <p:cNvSpPr txBox="true"/>
          <p:nvPr/>
        </p:nvSpPr>
        <p:spPr>
          <a:xfrm rot="0">
            <a:off x="6500420" y="3653165"/>
            <a:ext cx="11019529" cy="589915"/>
          </a:xfrm>
          <a:prstGeom prst="rect">
            <a:avLst/>
          </a:prstGeom>
        </p:spPr>
        <p:txBody>
          <a:bodyPr anchor="t" rtlCol="false" tIns="0" lIns="0" bIns="0" rIns="0">
            <a:spAutoFit/>
          </a:bodyPr>
          <a:lstStyle/>
          <a:p>
            <a:pPr algn="l">
              <a:lnSpc>
                <a:spcPts val="4759"/>
              </a:lnSpc>
            </a:pPr>
            <a:r>
              <a:rPr lang="en-US" sz="3399">
                <a:solidFill>
                  <a:srgbClr val="000000"/>
                </a:solidFill>
                <a:latin typeface="Dreaming Outloud Sans"/>
                <a:ea typeface="Dreaming Outloud Sans"/>
                <a:cs typeface="Dreaming Outloud Sans"/>
                <a:sym typeface="Dreaming Outloud Sans"/>
              </a:rPr>
              <a:t>Muestra las estadísticas actuales del personaje.</a:t>
            </a:r>
          </a:p>
        </p:txBody>
      </p:sp>
      <p:pic>
        <p:nvPicPr>
          <p:cNvPr name="Picture 21" id="21"/>
          <p:cNvPicPr>
            <a:picLocks noChangeAspect="true"/>
          </p:cNvPicPr>
          <p:nvPr/>
        </p:nvPicPr>
        <p:blipFill>
          <a:blip r:embed="rId9"/>
          <a:srcRect l="0" t="0" r="0" b="0"/>
          <a:stretch>
            <a:fillRect/>
          </a:stretch>
        </p:blipFill>
        <p:spPr>
          <a:xfrm flipH="false" flipV="false" rot="0">
            <a:off x="14709080" y="5907550"/>
            <a:ext cx="3226458" cy="3620494"/>
          </a:xfrm>
          <a:prstGeom prst="rect">
            <a:avLst/>
          </a:prstGeom>
        </p:spPr>
      </p:pic>
      <p:sp>
        <p:nvSpPr>
          <p:cNvPr name="Freeform 22" id="22"/>
          <p:cNvSpPr/>
          <p:nvPr/>
        </p:nvSpPr>
        <p:spPr>
          <a:xfrm flipH="false" flipV="false" rot="0">
            <a:off x="13228184" y="6981056"/>
            <a:ext cx="6766919" cy="3806392"/>
          </a:xfrm>
          <a:custGeom>
            <a:avLst/>
            <a:gdLst/>
            <a:ahLst/>
            <a:cxnLst/>
            <a:rect r="r" b="b" t="t" l="l"/>
            <a:pathLst>
              <a:path h="3806392" w="6766919">
                <a:moveTo>
                  <a:pt x="0" y="0"/>
                </a:moveTo>
                <a:lnTo>
                  <a:pt x="6766918" y="0"/>
                </a:lnTo>
                <a:lnTo>
                  <a:pt x="6766918" y="3806391"/>
                </a:lnTo>
                <a:lnTo>
                  <a:pt x="0" y="3806391"/>
                </a:lnTo>
                <a:lnTo>
                  <a:pt x="0" y="0"/>
                </a:lnTo>
                <a:close/>
              </a:path>
            </a:pathLst>
          </a:custGeom>
          <a:blipFill>
            <a:blip r:embed="rId10"/>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75041" y="0"/>
            <a:ext cx="4727371" cy="10238638"/>
          </a:xfrm>
          <a:custGeom>
            <a:avLst/>
            <a:gdLst/>
            <a:ahLst/>
            <a:cxnLst/>
            <a:rect r="r" b="b" t="t" l="l"/>
            <a:pathLst>
              <a:path h="10238638" w="4727371">
                <a:moveTo>
                  <a:pt x="0" y="0"/>
                </a:moveTo>
                <a:lnTo>
                  <a:pt x="4727371" y="0"/>
                </a:lnTo>
                <a:lnTo>
                  <a:pt x="4727371" y="10238638"/>
                </a:lnTo>
                <a:lnTo>
                  <a:pt x="0" y="10238638"/>
                </a:lnTo>
                <a:lnTo>
                  <a:pt x="0" y="0"/>
                </a:lnTo>
                <a:close/>
              </a:path>
            </a:pathLst>
          </a:custGeom>
          <a:blipFill>
            <a:blip r:embed="rId2"/>
            <a:stretch>
              <a:fillRect l="0" t="0" r="0" b="0"/>
            </a:stretch>
          </a:blipFill>
        </p:spPr>
      </p:sp>
      <p:sp>
        <p:nvSpPr>
          <p:cNvPr name="Freeform 3" id="3"/>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06330" y="3702521"/>
            <a:ext cx="4798173" cy="5555779"/>
          </a:xfrm>
          <a:custGeom>
            <a:avLst/>
            <a:gdLst/>
            <a:ahLst/>
            <a:cxnLst/>
            <a:rect r="r" b="b" t="t" l="l"/>
            <a:pathLst>
              <a:path h="5555779" w="4798173">
                <a:moveTo>
                  <a:pt x="0" y="0"/>
                </a:moveTo>
                <a:lnTo>
                  <a:pt x="4798173" y="0"/>
                </a:lnTo>
                <a:lnTo>
                  <a:pt x="4798173" y="5555779"/>
                </a:lnTo>
                <a:lnTo>
                  <a:pt x="0" y="55557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1</a:t>
            </a:r>
          </a:p>
        </p:txBody>
      </p:sp>
      <p:sp>
        <p:nvSpPr>
          <p:cNvPr name="TextBox 7" id="7"/>
          <p:cNvSpPr txBox="true"/>
          <p:nvPr/>
        </p:nvSpPr>
        <p:spPr>
          <a:xfrm rot="0">
            <a:off x="5537652" y="767719"/>
            <a:ext cx="7722490" cy="1450174"/>
          </a:xfrm>
          <a:prstGeom prst="rect">
            <a:avLst/>
          </a:prstGeom>
        </p:spPr>
        <p:txBody>
          <a:bodyPr anchor="t" rtlCol="false" tIns="0" lIns="0" bIns="0" rIns="0">
            <a:spAutoFit/>
          </a:bodyPr>
          <a:lstStyle/>
          <a:p>
            <a:pPr algn="ctr">
              <a:lnSpc>
                <a:spcPts val="5386"/>
              </a:lnSpc>
            </a:pPr>
            <a:r>
              <a:rPr lang="en-US" sz="6732" spc="-13">
                <a:solidFill>
                  <a:srgbClr val="FFCC00"/>
                </a:solidFill>
                <a:latin typeface="Bangers"/>
                <a:ea typeface="Bangers"/>
                <a:cs typeface="Bangers"/>
                <a:sym typeface="Bangers"/>
              </a:rPr>
              <a:t>creación y modelado de personajes</a:t>
            </a:r>
          </a:p>
        </p:txBody>
      </p:sp>
      <p:sp>
        <p:nvSpPr>
          <p:cNvPr name="TextBox 8" id="8"/>
          <p:cNvSpPr txBox="true"/>
          <p:nvPr/>
        </p:nvSpPr>
        <p:spPr>
          <a:xfrm rot="0">
            <a:off x="1702247" y="3783373"/>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transformarse</a:t>
            </a:r>
          </a:p>
        </p:txBody>
      </p:sp>
      <p:sp>
        <p:nvSpPr>
          <p:cNvPr name="TextBox 9" id="9"/>
          <p:cNvSpPr txBox="true"/>
          <p:nvPr/>
        </p:nvSpPr>
        <p:spPr>
          <a:xfrm rot="0">
            <a:off x="1864935" y="4754288"/>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actualizar_max_exp</a:t>
            </a:r>
          </a:p>
        </p:txBody>
      </p:sp>
      <p:sp>
        <p:nvSpPr>
          <p:cNvPr name="TextBox 10" id="10"/>
          <p:cNvSpPr txBox="true"/>
          <p:nvPr/>
        </p:nvSpPr>
        <p:spPr>
          <a:xfrm rot="0">
            <a:off x="2201674" y="5753778"/>
            <a:ext cx="4124695" cy="528320"/>
          </a:xfrm>
          <a:prstGeom prst="rect">
            <a:avLst/>
          </a:prstGeom>
        </p:spPr>
        <p:txBody>
          <a:bodyPr anchor="t" rtlCol="false" tIns="0" lIns="0" bIns="0" rIns="0">
            <a:spAutoFit/>
          </a:bodyPr>
          <a:lstStyle/>
          <a:p>
            <a:pPr algn="ctr">
              <a:lnSpc>
                <a:spcPts val="4480"/>
              </a:lnSpc>
            </a:pPr>
            <a:r>
              <a:rPr lang="en-US" sz="3200">
                <a:solidFill>
                  <a:srgbClr val="000000"/>
                </a:solidFill>
                <a:latin typeface="Dreaming Outloud Sans"/>
                <a:ea typeface="Dreaming Outloud Sans"/>
                <a:cs typeface="Dreaming Outloud Sans"/>
                <a:sym typeface="Dreaming Outloud Sans"/>
              </a:rPr>
              <a:t>incrementar_atributos</a:t>
            </a:r>
          </a:p>
        </p:txBody>
      </p:sp>
      <p:sp>
        <p:nvSpPr>
          <p:cNvPr name="TextBox 11" id="11"/>
          <p:cNvSpPr txBox="true"/>
          <p:nvPr/>
        </p:nvSpPr>
        <p:spPr>
          <a:xfrm rot="0">
            <a:off x="1702247" y="6638202"/>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calcular_max_ki</a:t>
            </a:r>
          </a:p>
        </p:txBody>
      </p:sp>
      <p:sp>
        <p:nvSpPr>
          <p:cNvPr name="TextBox 12" id="12"/>
          <p:cNvSpPr txBox="true"/>
          <p:nvPr/>
        </p:nvSpPr>
        <p:spPr>
          <a:xfrm rot="0">
            <a:off x="1702247" y="7551201"/>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subir_nivel</a:t>
            </a:r>
          </a:p>
        </p:txBody>
      </p:sp>
      <p:sp>
        <p:nvSpPr>
          <p:cNvPr name="TextBox 13" id="13"/>
          <p:cNvSpPr txBox="true"/>
          <p:nvPr/>
        </p:nvSpPr>
        <p:spPr>
          <a:xfrm rot="0">
            <a:off x="1864935" y="8546190"/>
            <a:ext cx="4798173"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evolucionar_poder</a:t>
            </a:r>
          </a:p>
        </p:txBody>
      </p:sp>
      <p:sp>
        <p:nvSpPr>
          <p:cNvPr name="TextBox 14" id="14"/>
          <p:cNvSpPr txBox="true"/>
          <p:nvPr/>
        </p:nvSpPr>
        <p:spPr>
          <a:xfrm rot="0">
            <a:off x="6500420" y="3581339"/>
            <a:ext cx="11019529" cy="941959"/>
          </a:xfrm>
          <a:prstGeom prst="rect">
            <a:avLst/>
          </a:prstGeom>
        </p:spPr>
        <p:txBody>
          <a:bodyPr anchor="t" rtlCol="false" tIns="0" lIns="0" bIns="0" rIns="0">
            <a:spAutoFit/>
          </a:bodyPr>
          <a:lstStyle/>
          <a:p>
            <a:pPr algn="just">
              <a:lnSpc>
                <a:spcPts val="3637"/>
              </a:lnSpc>
            </a:pPr>
            <a:r>
              <a:rPr lang="en-US" sz="3399">
                <a:solidFill>
                  <a:srgbClr val="000000"/>
                </a:solidFill>
                <a:latin typeface="Dreaming Outloud Sans"/>
                <a:ea typeface="Dreaming Outloud Sans"/>
                <a:cs typeface="Dreaming Outloud Sans"/>
                <a:sym typeface="Dreaming Outloud Sans"/>
              </a:rPr>
              <a:t>Cambia la transformación del personaje, ajustando su nivel de poder según la transformación seleccionada.</a:t>
            </a:r>
          </a:p>
        </p:txBody>
      </p:sp>
      <p:sp>
        <p:nvSpPr>
          <p:cNvPr name="TextBox 15" id="15"/>
          <p:cNvSpPr txBox="true"/>
          <p:nvPr/>
        </p:nvSpPr>
        <p:spPr>
          <a:xfrm rot="0">
            <a:off x="6500420" y="4653334"/>
            <a:ext cx="11348065"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Calcula y actualiza la experiencia máxima necesaria para subir de nivel.</a:t>
            </a:r>
          </a:p>
        </p:txBody>
      </p:sp>
      <p:sp>
        <p:nvSpPr>
          <p:cNvPr name="TextBox 16" id="16"/>
          <p:cNvSpPr txBox="true"/>
          <p:nvPr/>
        </p:nvSpPr>
        <p:spPr>
          <a:xfrm rot="0">
            <a:off x="6500420" y="5576116"/>
            <a:ext cx="11348065"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Aumenta los atributos de velocidad, defensa y fuerza al subir de nivel.</a:t>
            </a:r>
          </a:p>
        </p:txBody>
      </p:sp>
      <p:sp>
        <p:nvSpPr>
          <p:cNvPr name="TextBox 17" id="17"/>
          <p:cNvSpPr txBox="true"/>
          <p:nvPr/>
        </p:nvSpPr>
        <p:spPr>
          <a:xfrm rot="0">
            <a:off x="6500420" y="6498898"/>
            <a:ext cx="9837344" cy="856107"/>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Calcula el máximo de ki basado en el nivel y posibles multiplicadores por transformaciones.</a:t>
            </a:r>
          </a:p>
        </p:txBody>
      </p:sp>
      <p:sp>
        <p:nvSpPr>
          <p:cNvPr name="TextBox 18" id="18"/>
          <p:cNvSpPr txBox="true"/>
          <p:nvPr/>
        </p:nvSpPr>
        <p:spPr>
          <a:xfrm rot="0">
            <a:off x="6500420" y="7421680"/>
            <a:ext cx="10111223" cy="1265682"/>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 Incrementa el nivel del personaje al alcanzar la experiencia necesaria, actualizando atributos y maximizando ki.</a:t>
            </a:r>
          </a:p>
        </p:txBody>
      </p:sp>
      <p:sp>
        <p:nvSpPr>
          <p:cNvPr name="TextBox 19" id="19"/>
          <p:cNvSpPr txBox="true"/>
          <p:nvPr/>
        </p:nvSpPr>
        <p:spPr>
          <a:xfrm rot="0">
            <a:off x="6500420" y="8689065"/>
            <a:ext cx="8994689" cy="1265682"/>
          </a:xfrm>
          <a:prstGeom prst="rect">
            <a:avLst/>
          </a:prstGeom>
        </p:spPr>
        <p:txBody>
          <a:bodyPr anchor="t" rtlCol="false" tIns="0" lIns="0" bIns="0" rIns="0">
            <a:spAutoFit/>
          </a:bodyPr>
          <a:lstStyle/>
          <a:p>
            <a:pPr algn="l">
              <a:lnSpc>
                <a:spcPts val="3263"/>
              </a:lnSpc>
            </a:pPr>
            <a:r>
              <a:rPr lang="en-US" sz="3399">
                <a:solidFill>
                  <a:srgbClr val="000000"/>
                </a:solidFill>
                <a:latin typeface="Dreaming Outloud Sans"/>
                <a:ea typeface="Dreaming Outloud Sans"/>
                <a:cs typeface="Dreaming Outloud Sans"/>
                <a:sym typeface="Dreaming Outloud Sans"/>
              </a:rPr>
              <a:t>Método recursivo que aumenta el nivel de poder del personaje tras ganar combates, ajustando la experiencia y verificando si se debe subir de nivel.</a:t>
            </a:r>
          </a:p>
        </p:txBody>
      </p:sp>
      <p:sp>
        <p:nvSpPr>
          <p:cNvPr name="TextBox 20" id="20"/>
          <p:cNvSpPr txBox="true"/>
          <p:nvPr/>
        </p:nvSpPr>
        <p:spPr>
          <a:xfrm rot="0">
            <a:off x="3905417" y="2313140"/>
            <a:ext cx="4508952" cy="1170306"/>
          </a:xfrm>
          <a:prstGeom prst="rect">
            <a:avLst/>
          </a:prstGeom>
        </p:spPr>
        <p:txBody>
          <a:bodyPr anchor="t" rtlCol="false" tIns="0" lIns="0" bIns="0" rIns="0">
            <a:spAutoFit/>
          </a:bodyPr>
          <a:lstStyle/>
          <a:p>
            <a:pPr algn="ctr">
              <a:lnSpc>
                <a:spcPts val="9519"/>
              </a:lnSpc>
            </a:pPr>
            <a:r>
              <a:rPr lang="en-US" sz="6799" spc="802">
                <a:solidFill>
                  <a:srgbClr val="000000"/>
                </a:solidFill>
                <a:latin typeface="Dreaming Outloud All Caps"/>
                <a:ea typeface="Dreaming Outloud All Caps"/>
                <a:cs typeface="Dreaming Outloud All Caps"/>
                <a:sym typeface="Dreaming Outloud All Caps"/>
              </a:rPr>
              <a:t>métodos</a:t>
            </a:r>
          </a:p>
        </p:txBody>
      </p:sp>
      <p:pic>
        <p:nvPicPr>
          <p:cNvPr name="Picture 21" id="21"/>
          <p:cNvPicPr>
            <a:picLocks noChangeAspect="true"/>
          </p:cNvPicPr>
          <p:nvPr/>
        </p:nvPicPr>
        <p:blipFill>
          <a:blip r:embed="rId9"/>
          <a:srcRect l="0" t="0" r="0" b="0"/>
          <a:stretch>
            <a:fillRect/>
          </a:stretch>
        </p:blipFill>
        <p:spPr>
          <a:xfrm flipH="false" flipV="false" rot="0">
            <a:off x="14709080" y="5907550"/>
            <a:ext cx="3226458" cy="3620494"/>
          </a:xfrm>
          <a:prstGeom prst="rect">
            <a:avLst/>
          </a:prstGeom>
        </p:spPr>
      </p:pic>
      <p:sp>
        <p:nvSpPr>
          <p:cNvPr name="Freeform 22" id="22"/>
          <p:cNvSpPr/>
          <p:nvPr/>
        </p:nvSpPr>
        <p:spPr>
          <a:xfrm flipH="false" flipV="false" rot="0">
            <a:off x="13228184" y="6981056"/>
            <a:ext cx="6766919" cy="3806392"/>
          </a:xfrm>
          <a:custGeom>
            <a:avLst/>
            <a:gdLst/>
            <a:ahLst/>
            <a:cxnLst/>
            <a:rect r="r" b="b" t="t" l="l"/>
            <a:pathLst>
              <a:path h="3806392" w="6766919">
                <a:moveTo>
                  <a:pt x="0" y="0"/>
                </a:moveTo>
                <a:lnTo>
                  <a:pt x="6766918" y="0"/>
                </a:lnTo>
                <a:lnTo>
                  <a:pt x="6766918" y="3806391"/>
                </a:lnTo>
                <a:lnTo>
                  <a:pt x="0" y="3806391"/>
                </a:lnTo>
                <a:lnTo>
                  <a:pt x="0" y="0"/>
                </a:lnTo>
                <a:close/>
              </a:path>
            </a:pathLst>
          </a:custGeom>
          <a:blipFill>
            <a:blip r:embed="rId10"/>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1271849" y="4712955"/>
            <a:ext cx="6709792" cy="4790440"/>
          </a:xfrm>
          <a:prstGeom prst="rect">
            <a:avLst/>
          </a:prstGeom>
        </p:spPr>
        <p:txBody>
          <a:bodyPr anchor="t" rtlCol="false" tIns="0" lIns="0" bIns="0" rIns="0">
            <a:spAutoFit/>
          </a:bodyPr>
          <a:lstStyle/>
          <a:p>
            <a:pPr algn="ctr">
              <a:lnSpc>
                <a:spcPts val="4759"/>
              </a:lnSpc>
            </a:pPr>
            <a:r>
              <a:rPr lang="en-US" sz="3399">
                <a:solidFill>
                  <a:srgbClr val="053D87"/>
                </a:solidFill>
                <a:latin typeface="Dreaming Outloud Sans"/>
                <a:ea typeface="Dreaming Outloud Sans"/>
                <a:cs typeface="Dreaming Outloud Sans"/>
                <a:sym typeface="Dreaming Outloud Sans"/>
              </a:rPr>
              <a:t>La función iniciar_combate inicia un combate entre el jugador y un oponente. Se muestra un mensaje que indica el comienzo del combate y se ejecuta un bucle que continúa hasta que uno de los personajes (jugador u oponente) se queda sin vida.</a:t>
            </a:r>
          </a:p>
        </p:txBody>
      </p:sp>
      <p:sp>
        <p:nvSpPr>
          <p:cNvPr name="Freeform 19" id="19"/>
          <p:cNvSpPr/>
          <p:nvPr/>
        </p:nvSpPr>
        <p:spPr>
          <a:xfrm flipH="false" flipV="false" rot="0">
            <a:off x="1968266" y="3687277"/>
            <a:ext cx="4848260" cy="1101877"/>
          </a:xfrm>
          <a:custGeom>
            <a:avLst/>
            <a:gdLst/>
            <a:ahLst/>
            <a:cxnLst/>
            <a:rect r="r" b="b" t="t" l="l"/>
            <a:pathLst>
              <a:path h="1101877" w="4848260">
                <a:moveTo>
                  <a:pt x="0" y="0"/>
                </a:moveTo>
                <a:lnTo>
                  <a:pt x="4848260" y="0"/>
                </a:lnTo>
                <a:lnTo>
                  <a:pt x="4848260" y="1101878"/>
                </a:lnTo>
                <a:lnTo>
                  <a:pt x="0" y="11018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2</a:t>
            </a:r>
          </a:p>
        </p:txBody>
      </p:sp>
      <p:sp>
        <p:nvSpPr>
          <p:cNvPr name="TextBox 21" id="21"/>
          <p:cNvSpPr txBox="true"/>
          <p:nvPr/>
        </p:nvSpPr>
        <p:spPr>
          <a:xfrm rot="0">
            <a:off x="4327182" y="995363"/>
            <a:ext cx="9906729" cy="1000189"/>
          </a:xfrm>
          <a:prstGeom prst="rect">
            <a:avLst/>
          </a:prstGeom>
        </p:spPr>
        <p:txBody>
          <a:bodyPr anchor="t" rtlCol="false" tIns="0" lIns="0" bIns="0" rIns="0">
            <a:spAutoFit/>
          </a:bodyPr>
          <a:lstStyle/>
          <a:p>
            <a:pPr algn="ctr">
              <a:lnSpc>
                <a:spcPts val="6909"/>
              </a:lnSpc>
            </a:pPr>
            <a:r>
              <a:rPr lang="en-US" sz="8637" spc="-17">
                <a:solidFill>
                  <a:srgbClr val="FFCC00"/>
                </a:solidFill>
                <a:latin typeface="Bangers"/>
                <a:ea typeface="Bangers"/>
                <a:cs typeface="Bangers"/>
                <a:sym typeface="Bangers"/>
              </a:rPr>
              <a:t>gestión de combates</a:t>
            </a:r>
          </a:p>
        </p:txBody>
      </p:sp>
      <p:sp>
        <p:nvSpPr>
          <p:cNvPr name="TextBox 22" id="22"/>
          <p:cNvSpPr txBox="true"/>
          <p:nvPr/>
        </p:nvSpPr>
        <p:spPr>
          <a:xfrm rot="0">
            <a:off x="1271849" y="2497287"/>
            <a:ext cx="15744301" cy="1189990"/>
          </a:xfrm>
          <a:prstGeom prst="rect">
            <a:avLst/>
          </a:prstGeom>
        </p:spPr>
        <p:txBody>
          <a:bodyPr anchor="t" rtlCol="false" tIns="0" lIns="0" bIns="0" rIns="0">
            <a:spAutoFit/>
          </a:bodyPr>
          <a:lstStyle/>
          <a:p>
            <a:pPr algn="ctr">
              <a:lnSpc>
                <a:spcPts val="4759"/>
              </a:lnSpc>
            </a:pPr>
            <a:r>
              <a:rPr lang="en-US" sz="3399">
                <a:solidFill>
                  <a:srgbClr val="053D87"/>
                </a:solidFill>
                <a:latin typeface="Dreaming Outloud Sans"/>
                <a:ea typeface="Dreaming Outloud Sans"/>
                <a:cs typeface="Dreaming Outloud Sans"/>
                <a:sym typeface="Dreaming Outloud Sans"/>
              </a:rPr>
              <a:t>Los combates se gestionan principalmente a través de la clase Juego, que tiene métodos para iniciar y manejar turnos entre el jugador y el oponente.</a:t>
            </a:r>
          </a:p>
        </p:txBody>
      </p:sp>
      <p:sp>
        <p:nvSpPr>
          <p:cNvPr name="TextBox 23" id="23"/>
          <p:cNvSpPr txBox="true"/>
          <p:nvPr/>
        </p:nvSpPr>
        <p:spPr>
          <a:xfrm rot="0">
            <a:off x="7981641" y="4656999"/>
            <a:ext cx="9099881" cy="54952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53D87"/>
                </a:solidFill>
                <a:latin typeface="Dreaming Outloud Sans"/>
                <a:ea typeface="Dreaming Outloud Sans"/>
                <a:cs typeface="Dreaming Outloud Sans"/>
                <a:sym typeface="Dreaming Outloud Sans"/>
              </a:rPr>
              <a:t>En cada turno del jugador, se le presenta una opción para atacar, cargar ki o defenderse. Dependiendo de la acción seleccionada, se llama al método correspondiente (ataque_basico, cargar_ki, defender).</a:t>
            </a:r>
          </a:p>
          <a:p>
            <a:pPr algn="l" marL="734059" indent="-367030" lvl="1">
              <a:lnSpc>
                <a:spcPts val="4759"/>
              </a:lnSpc>
              <a:buFont typeface="Arial"/>
              <a:buChar char="•"/>
            </a:pPr>
            <a:r>
              <a:rPr lang="en-US" sz="3399">
                <a:solidFill>
                  <a:srgbClr val="053D87"/>
                </a:solidFill>
                <a:latin typeface="Dreaming Outloud Sans"/>
                <a:ea typeface="Dreaming Outloud Sans"/>
                <a:cs typeface="Dreaming Outloud Sans"/>
                <a:sym typeface="Dreaming Outloud Sans"/>
              </a:rPr>
              <a:t>El turno del oponente se maneja aleatoriamente, donde puede decidir atacar o cargar ki.</a:t>
            </a:r>
          </a:p>
          <a:p>
            <a:pPr algn="l">
              <a:lnSpc>
                <a:spcPts val="4759"/>
              </a:lnSpc>
            </a:pPr>
          </a:p>
        </p:txBody>
      </p:sp>
      <p:sp>
        <p:nvSpPr>
          <p:cNvPr name="TextBox 24" id="24"/>
          <p:cNvSpPr txBox="true"/>
          <p:nvPr/>
        </p:nvSpPr>
        <p:spPr>
          <a:xfrm rot="0">
            <a:off x="2311241" y="3905159"/>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Iniciar Combate</a:t>
            </a:r>
          </a:p>
        </p:txBody>
      </p:sp>
      <p:sp>
        <p:nvSpPr>
          <p:cNvPr name="Freeform 25" id="25"/>
          <p:cNvSpPr/>
          <p:nvPr/>
        </p:nvSpPr>
        <p:spPr>
          <a:xfrm flipH="false" flipV="false" rot="0">
            <a:off x="10613380" y="3687277"/>
            <a:ext cx="4848260" cy="1101877"/>
          </a:xfrm>
          <a:custGeom>
            <a:avLst/>
            <a:gdLst/>
            <a:ahLst/>
            <a:cxnLst/>
            <a:rect r="r" b="b" t="t" l="l"/>
            <a:pathLst>
              <a:path h="1101877" w="4848260">
                <a:moveTo>
                  <a:pt x="0" y="0"/>
                </a:moveTo>
                <a:lnTo>
                  <a:pt x="4848260" y="0"/>
                </a:lnTo>
                <a:lnTo>
                  <a:pt x="4848260" y="1101878"/>
                </a:lnTo>
                <a:lnTo>
                  <a:pt x="0" y="11018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11097214" y="3905159"/>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Turnos de Combate</a:t>
            </a:r>
          </a:p>
        </p:txBody>
      </p:sp>
      <p:grpSp>
        <p:nvGrpSpPr>
          <p:cNvPr name="Group 27" id="27"/>
          <p:cNvGrpSpPr/>
          <p:nvPr/>
        </p:nvGrpSpPr>
        <p:grpSpPr>
          <a:xfrm rot="0">
            <a:off x="245807" y="235894"/>
            <a:ext cx="984396" cy="98439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9" id="29"/>
          <p:cNvGrpSpPr/>
          <p:nvPr/>
        </p:nvGrpSpPr>
        <p:grpSpPr>
          <a:xfrm rot="0">
            <a:off x="3579487" y="9766024"/>
            <a:ext cx="984396" cy="984396"/>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1" id="31"/>
          <p:cNvGrpSpPr/>
          <p:nvPr/>
        </p:nvGrpSpPr>
        <p:grpSpPr>
          <a:xfrm rot="0">
            <a:off x="11857772" y="10004778"/>
            <a:ext cx="984396" cy="984396"/>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3" id="33"/>
          <p:cNvGrpSpPr/>
          <p:nvPr/>
        </p:nvGrpSpPr>
        <p:grpSpPr>
          <a:xfrm rot="0">
            <a:off x="17638402" y="6769367"/>
            <a:ext cx="984396" cy="98439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5" id="35"/>
          <p:cNvGrpSpPr/>
          <p:nvPr/>
        </p:nvGrpSpPr>
        <p:grpSpPr>
          <a:xfrm rot="0">
            <a:off x="17259300" y="-492198"/>
            <a:ext cx="984396" cy="984396"/>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7" id="37"/>
          <p:cNvGrpSpPr/>
          <p:nvPr/>
        </p:nvGrpSpPr>
        <p:grpSpPr>
          <a:xfrm rot="0">
            <a:off x="6051790" y="-683381"/>
            <a:ext cx="984396" cy="984396"/>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1271849" y="4048376"/>
            <a:ext cx="7872151" cy="5990590"/>
          </a:xfrm>
          <a:prstGeom prst="rect">
            <a:avLst/>
          </a:prstGeom>
        </p:spPr>
        <p:txBody>
          <a:bodyPr anchor="t" rtlCol="false" tIns="0" lIns="0" bIns="0" rIns="0">
            <a:spAutoFit/>
          </a:bodyPr>
          <a:lstStyle/>
          <a:p>
            <a:pPr algn="ctr">
              <a:lnSpc>
                <a:spcPts val="4759"/>
              </a:lnSpc>
            </a:pPr>
            <a:r>
              <a:rPr lang="en-US" sz="3399">
                <a:solidFill>
                  <a:srgbClr val="053D87"/>
                </a:solidFill>
                <a:latin typeface="Dreaming Outloud Sans"/>
                <a:ea typeface="Dreaming Outloud Sans"/>
                <a:cs typeface="Dreaming Outloud Sans"/>
                <a:sym typeface="Dreaming Outloud Sans"/>
              </a:rPr>
              <a:t>Cuando un personaje ataca, se calcula el daño potencial como una función de su nivel de poder. El daño efectivo se ajusta restando la defensa del oponente. Si el daño es negativo, se establece en cero para evitar que un ataque cure al oponente.</a:t>
            </a:r>
          </a:p>
          <a:p>
            <a:pPr algn="ctr">
              <a:lnSpc>
                <a:spcPts val="4759"/>
              </a:lnSpc>
            </a:pPr>
            <a:r>
              <a:rPr lang="en-US" sz="3399">
                <a:solidFill>
                  <a:srgbClr val="053D87"/>
                </a:solidFill>
                <a:latin typeface="Dreaming Outloud Sans"/>
                <a:ea typeface="Dreaming Outloud Sans"/>
                <a:cs typeface="Dreaming Outloud Sans"/>
                <a:sym typeface="Dreaming Outloud Sans"/>
              </a:rPr>
              <a:t>Se imprime un mensaje indicando el daño infligido, y se actualiza la vida del oponente.</a:t>
            </a:r>
          </a:p>
          <a:p>
            <a:pPr algn="ctr">
              <a:lnSpc>
                <a:spcPts val="4759"/>
              </a:lnSpc>
            </a:pPr>
          </a:p>
        </p:txBody>
      </p:sp>
      <p:sp>
        <p:nvSpPr>
          <p:cNvPr name="Freeform 19" id="19"/>
          <p:cNvSpPr/>
          <p:nvPr/>
        </p:nvSpPr>
        <p:spPr>
          <a:xfrm flipH="false" flipV="false" rot="0">
            <a:off x="1992552" y="2663338"/>
            <a:ext cx="5799291" cy="1318021"/>
          </a:xfrm>
          <a:custGeom>
            <a:avLst/>
            <a:gdLst/>
            <a:ahLst/>
            <a:cxnLst/>
            <a:rect r="r" b="b" t="t" l="l"/>
            <a:pathLst>
              <a:path h="1318021" w="5799291">
                <a:moveTo>
                  <a:pt x="0" y="0"/>
                </a:moveTo>
                <a:lnTo>
                  <a:pt x="5799292" y="0"/>
                </a:lnTo>
                <a:lnTo>
                  <a:pt x="5799292" y="1318021"/>
                </a:lnTo>
                <a:lnTo>
                  <a:pt x="0" y="13180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2</a:t>
            </a:r>
          </a:p>
        </p:txBody>
      </p:sp>
      <p:sp>
        <p:nvSpPr>
          <p:cNvPr name="TextBox 21" id="21"/>
          <p:cNvSpPr txBox="true"/>
          <p:nvPr/>
        </p:nvSpPr>
        <p:spPr>
          <a:xfrm rot="0">
            <a:off x="4327182" y="995363"/>
            <a:ext cx="9906729" cy="1000189"/>
          </a:xfrm>
          <a:prstGeom prst="rect">
            <a:avLst/>
          </a:prstGeom>
        </p:spPr>
        <p:txBody>
          <a:bodyPr anchor="t" rtlCol="false" tIns="0" lIns="0" bIns="0" rIns="0">
            <a:spAutoFit/>
          </a:bodyPr>
          <a:lstStyle/>
          <a:p>
            <a:pPr algn="ctr">
              <a:lnSpc>
                <a:spcPts val="6909"/>
              </a:lnSpc>
            </a:pPr>
            <a:r>
              <a:rPr lang="en-US" sz="8637" spc="-17">
                <a:solidFill>
                  <a:srgbClr val="FFCC00"/>
                </a:solidFill>
                <a:latin typeface="Bangers"/>
                <a:ea typeface="Bangers"/>
                <a:cs typeface="Bangers"/>
                <a:sym typeface="Bangers"/>
              </a:rPr>
              <a:t>gestión de combates</a:t>
            </a:r>
          </a:p>
        </p:txBody>
      </p:sp>
      <p:sp>
        <p:nvSpPr>
          <p:cNvPr name="TextBox 22" id="22"/>
          <p:cNvSpPr txBox="true"/>
          <p:nvPr/>
        </p:nvSpPr>
        <p:spPr>
          <a:xfrm rot="0">
            <a:off x="9398897" y="4048376"/>
            <a:ext cx="7142550" cy="4190365"/>
          </a:xfrm>
          <a:prstGeom prst="rect">
            <a:avLst/>
          </a:prstGeom>
        </p:spPr>
        <p:txBody>
          <a:bodyPr anchor="t" rtlCol="false" tIns="0" lIns="0" bIns="0" rIns="0">
            <a:spAutoFit/>
          </a:bodyPr>
          <a:lstStyle/>
          <a:p>
            <a:pPr algn="l">
              <a:lnSpc>
                <a:spcPts val="4759"/>
              </a:lnSpc>
            </a:pPr>
            <a:r>
              <a:rPr lang="en-US" sz="3399">
                <a:solidFill>
                  <a:srgbClr val="053D87"/>
                </a:solidFill>
                <a:latin typeface="Dreaming Outloud Sans"/>
                <a:ea typeface="Dreaming Outloud Sans"/>
                <a:cs typeface="Dreaming Outloud Sans"/>
                <a:sym typeface="Dreaming Outloud Sans"/>
              </a:rPr>
              <a:t>El combate termina cuando uno de los personajes queda sin vida. Se imprime un mensaje indicando quién ha sido derrotado y se pueden mostrar las estadísticas finales del personaje vencedor.</a:t>
            </a:r>
          </a:p>
          <a:p>
            <a:pPr algn="l">
              <a:lnSpc>
                <a:spcPts val="4759"/>
              </a:lnSpc>
            </a:pPr>
          </a:p>
        </p:txBody>
      </p:sp>
      <p:sp>
        <p:nvSpPr>
          <p:cNvPr name="TextBox 23" id="23"/>
          <p:cNvSpPr txBox="true"/>
          <p:nvPr/>
        </p:nvSpPr>
        <p:spPr>
          <a:xfrm rot="0">
            <a:off x="3671275" y="2948235"/>
            <a:ext cx="3488226" cy="926338"/>
          </a:xfrm>
          <a:prstGeom prst="rect">
            <a:avLst/>
          </a:prstGeom>
        </p:spPr>
        <p:txBody>
          <a:bodyPr anchor="t" rtlCol="false" tIns="0" lIns="0" bIns="0" rIns="0">
            <a:spAutoFit/>
          </a:bodyPr>
          <a:lstStyle/>
          <a:p>
            <a:pPr algn="ctr">
              <a:lnSpc>
                <a:spcPts val="3535"/>
              </a:lnSpc>
            </a:pPr>
            <a:r>
              <a:rPr lang="en-US" sz="3399">
                <a:solidFill>
                  <a:srgbClr val="000000"/>
                </a:solidFill>
                <a:latin typeface="Dreaming Outloud Sans"/>
                <a:ea typeface="Dreaming Outloud Sans"/>
                <a:cs typeface="Dreaming Outloud Sans"/>
                <a:sym typeface="Dreaming Outloud Sans"/>
              </a:rPr>
              <a:t>Ataques y Cálculo de Daño</a:t>
            </a:r>
          </a:p>
        </p:txBody>
      </p:sp>
      <p:sp>
        <p:nvSpPr>
          <p:cNvPr name="Freeform 24" id="24"/>
          <p:cNvSpPr/>
          <p:nvPr/>
        </p:nvSpPr>
        <p:spPr>
          <a:xfrm flipH="false" flipV="false" rot="0">
            <a:off x="9324901" y="2663338"/>
            <a:ext cx="5799291" cy="1318021"/>
          </a:xfrm>
          <a:custGeom>
            <a:avLst/>
            <a:gdLst/>
            <a:ahLst/>
            <a:cxnLst/>
            <a:rect r="r" b="b" t="t" l="l"/>
            <a:pathLst>
              <a:path h="1318021" w="5799291">
                <a:moveTo>
                  <a:pt x="0" y="0"/>
                </a:moveTo>
                <a:lnTo>
                  <a:pt x="5799291" y="0"/>
                </a:lnTo>
                <a:lnTo>
                  <a:pt x="5799291" y="1318021"/>
                </a:lnTo>
                <a:lnTo>
                  <a:pt x="0" y="13180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5" id="25"/>
          <p:cNvSpPr txBox="true"/>
          <p:nvPr/>
        </p:nvSpPr>
        <p:spPr>
          <a:xfrm rot="0">
            <a:off x="11076482" y="3102067"/>
            <a:ext cx="3488226" cy="478663"/>
          </a:xfrm>
          <a:prstGeom prst="rect">
            <a:avLst/>
          </a:prstGeom>
        </p:spPr>
        <p:txBody>
          <a:bodyPr anchor="t" rtlCol="false" tIns="0" lIns="0" bIns="0" rIns="0">
            <a:spAutoFit/>
          </a:bodyPr>
          <a:lstStyle/>
          <a:p>
            <a:pPr algn="ctr">
              <a:lnSpc>
                <a:spcPts val="3535"/>
              </a:lnSpc>
            </a:pPr>
            <a:r>
              <a:rPr lang="en-US" sz="3399">
                <a:solidFill>
                  <a:srgbClr val="000000"/>
                </a:solidFill>
                <a:latin typeface="Dreaming Outloud Sans"/>
                <a:ea typeface="Dreaming Outloud Sans"/>
                <a:cs typeface="Dreaming Outloud Sans"/>
                <a:sym typeface="Dreaming Outloud Sans"/>
              </a:rPr>
              <a:t>Fin del Combate</a:t>
            </a:r>
          </a:p>
        </p:txBody>
      </p:sp>
      <p:grpSp>
        <p:nvGrpSpPr>
          <p:cNvPr name="Group 26" id="26"/>
          <p:cNvGrpSpPr/>
          <p:nvPr/>
        </p:nvGrpSpPr>
        <p:grpSpPr>
          <a:xfrm rot="0">
            <a:off x="245807" y="23589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3579487" y="9766024"/>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1857772" y="10004778"/>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638402" y="6769367"/>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17259300" y="-492198"/>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6" id="36"/>
          <p:cNvGrpSpPr/>
          <p:nvPr/>
        </p:nvGrpSpPr>
        <p:grpSpPr>
          <a:xfrm rot="0">
            <a:off x="6051790" y="-683381"/>
            <a:ext cx="984396" cy="984396"/>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2818004" y="4808205"/>
            <a:ext cx="13215288" cy="5390515"/>
          </a:xfrm>
          <a:prstGeom prst="rect">
            <a:avLst/>
          </a:prstGeom>
        </p:spPr>
        <p:txBody>
          <a:bodyPr anchor="t" rtlCol="false" tIns="0" lIns="0" bIns="0" rIns="0">
            <a:spAutoFit/>
          </a:bodyPr>
          <a:lstStyle/>
          <a:p>
            <a:pPr algn="just">
              <a:lnSpc>
                <a:spcPts val="4759"/>
              </a:lnSpc>
            </a:pPr>
            <a:r>
              <a:rPr lang="en-US" sz="3399" u="sng">
                <a:solidFill>
                  <a:srgbClr val="053D87"/>
                </a:solidFill>
                <a:latin typeface="Dreaming Outloud Sans"/>
                <a:ea typeface="Dreaming Outloud Sans"/>
                <a:cs typeface="Dreaming Outloud Sans"/>
                <a:sym typeface="Dreaming Outloud Sans"/>
              </a:rPr>
              <a:t>Experiencia por Combate</a:t>
            </a:r>
            <a:r>
              <a:rPr lang="en-US" sz="3399">
                <a:solidFill>
                  <a:srgbClr val="053D87"/>
                </a:solidFill>
                <a:latin typeface="Dreaming Outloud Sans"/>
                <a:ea typeface="Dreaming Outloud Sans"/>
                <a:cs typeface="Dreaming Outloud Sans"/>
                <a:sym typeface="Dreaming Outloud Sans"/>
              </a:rPr>
              <a:t>: Cada vez que un personaje gana un combate, se le otorgan puntos de experiencia. Por ejemplo, se puede definir que ganar un combate otorga 50 puntos de experiencia.</a:t>
            </a:r>
          </a:p>
          <a:p>
            <a:pPr algn="just">
              <a:lnSpc>
                <a:spcPts val="4759"/>
              </a:lnSpc>
            </a:pPr>
          </a:p>
          <a:p>
            <a:pPr algn="just">
              <a:lnSpc>
                <a:spcPts val="4759"/>
              </a:lnSpc>
            </a:pPr>
            <a:r>
              <a:rPr lang="en-US" sz="3399" u="sng">
                <a:solidFill>
                  <a:srgbClr val="053D87"/>
                </a:solidFill>
                <a:latin typeface="Dreaming Outloud Sans"/>
                <a:ea typeface="Dreaming Outloud Sans"/>
                <a:cs typeface="Dreaming Outloud Sans"/>
                <a:sym typeface="Dreaming Outloud Sans"/>
              </a:rPr>
              <a:t>Acumulación de Experiencia</a:t>
            </a:r>
            <a:r>
              <a:rPr lang="en-US" sz="3399">
                <a:solidFill>
                  <a:srgbClr val="053D87"/>
                </a:solidFill>
                <a:latin typeface="Dreaming Outloud Sans"/>
                <a:ea typeface="Dreaming Outloud Sans"/>
                <a:cs typeface="Dreaming Outloud Sans"/>
                <a:sym typeface="Dreaming Outloud Sans"/>
              </a:rPr>
              <a:t>: La experiencia se acumula en un atributo exp del personaje. Al alcanzar un umbral específico de experiencia, el personaje puede subir de nivel.</a:t>
            </a:r>
          </a:p>
          <a:p>
            <a:pPr algn="just">
              <a:lnSpc>
                <a:spcPts val="4759"/>
              </a:lnSpc>
            </a:pPr>
          </a:p>
          <a:p>
            <a:pPr algn="just">
              <a:lnSpc>
                <a:spcPts val="4759"/>
              </a:lnSpc>
            </a:pPr>
          </a:p>
        </p:txBody>
      </p:sp>
      <p:sp>
        <p:nvSpPr>
          <p:cNvPr name="TextBox 19" id="19"/>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3</a:t>
            </a:r>
          </a:p>
        </p:txBody>
      </p:sp>
      <p:sp>
        <p:nvSpPr>
          <p:cNvPr name="TextBox 20" id="20"/>
          <p:cNvSpPr txBox="true"/>
          <p:nvPr/>
        </p:nvSpPr>
        <p:spPr>
          <a:xfrm rot="0">
            <a:off x="4327182" y="995363"/>
            <a:ext cx="9906729" cy="1000189"/>
          </a:xfrm>
          <a:prstGeom prst="rect">
            <a:avLst/>
          </a:prstGeom>
        </p:spPr>
        <p:txBody>
          <a:bodyPr anchor="t" rtlCol="false" tIns="0" lIns="0" bIns="0" rIns="0">
            <a:spAutoFit/>
          </a:bodyPr>
          <a:lstStyle/>
          <a:p>
            <a:pPr algn="ctr">
              <a:lnSpc>
                <a:spcPts val="6909"/>
              </a:lnSpc>
            </a:pPr>
            <a:r>
              <a:rPr lang="en-US" sz="8637" spc="-17">
                <a:solidFill>
                  <a:srgbClr val="FFCC00"/>
                </a:solidFill>
                <a:latin typeface="Bangers"/>
                <a:ea typeface="Bangers"/>
                <a:cs typeface="Bangers"/>
                <a:sym typeface="Bangers"/>
              </a:rPr>
              <a:t>sistema de niveles</a:t>
            </a:r>
          </a:p>
        </p:txBody>
      </p:sp>
      <p:sp>
        <p:nvSpPr>
          <p:cNvPr name="Freeform 21" id="21"/>
          <p:cNvSpPr/>
          <p:nvPr/>
        </p:nvSpPr>
        <p:spPr>
          <a:xfrm flipH="false" flipV="false" rot="0">
            <a:off x="1968266" y="3687277"/>
            <a:ext cx="4848260" cy="1101877"/>
          </a:xfrm>
          <a:custGeom>
            <a:avLst/>
            <a:gdLst/>
            <a:ahLst/>
            <a:cxnLst/>
            <a:rect r="r" b="b" t="t" l="l"/>
            <a:pathLst>
              <a:path h="1101877" w="4848260">
                <a:moveTo>
                  <a:pt x="0" y="0"/>
                </a:moveTo>
                <a:lnTo>
                  <a:pt x="4848260" y="0"/>
                </a:lnTo>
                <a:lnTo>
                  <a:pt x="4848260" y="1101878"/>
                </a:lnTo>
                <a:lnTo>
                  <a:pt x="0" y="11018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2818004" y="2497287"/>
            <a:ext cx="13161785" cy="1189990"/>
          </a:xfrm>
          <a:prstGeom prst="rect">
            <a:avLst/>
          </a:prstGeom>
        </p:spPr>
        <p:txBody>
          <a:bodyPr anchor="t" rtlCol="false" tIns="0" lIns="0" bIns="0" rIns="0">
            <a:spAutoFit/>
          </a:bodyPr>
          <a:lstStyle/>
          <a:p>
            <a:pPr algn="ctr">
              <a:lnSpc>
                <a:spcPts val="4759"/>
              </a:lnSpc>
            </a:pPr>
            <a:r>
              <a:rPr lang="en-US" sz="3399">
                <a:solidFill>
                  <a:srgbClr val="053D87"/>
                </a:solidFill>
                <a:latin typeface="Dreaming Outloud Sans"/>
                <a:ea typeface="Dreaming Outloud Sans"/>
                <a:cs typeface="Dreaming Outloud Sans"/>
                <a:sym typeface="Dreaming Outloud Sans"/>
              </a:rPr>
              <a:t>El sistema de niveles permite a los personajes crecer y volverse más poderosos a medida que avanzan en el juego. </a:t>
            </a:r>
          </a:p>
        </p:txBody>
      </p:sp>
      <p:sp>
        <p:nvSpPr>
          <p:cNvPr name="TextBox 23" id="23"/>
          <p:cNvSpPr txBox="true"/>
          <p:nvPr/>
        </p:nvSpPr>
        <p:spPr>
          <a:xfrm rot="0">
            <a:off x="2511609" y="3905159"/>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Ganar Experiencia</a:t>
            </a:r>
          </a:p>
        </p:txBody>
      </p:sp>
      <p:grpSp>
        <p:nvGrpSpPr>
          <p:cNvPr name="Group 24" id="24"/>
          <p:cNvGrpSpPr/>
          <p:nvPr/>
        </p:nvGrpSpPr>
        <p:grpSpPr>
          <a:xfrm rot="0">
            <a:off x="245807" y="235894"/>
            <a:ext cx="984396" cy="98439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6" id="26"/>
          <p:cNvGrpSpPr/>
          <p:nvPr/>
        </p:nvGrpSpPr>
        <p:grpSpPr>
          <a:xfrm rot="0">
            <a:off x="3579487" y="976602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11857772" y="10004778"/>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7638402" y="6769367"/>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259300" y="-492198"/>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6051790" y="-683381"/>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2127849" y="3696528"/>
            <a:ext cx="14172600" cy="6695440"/>
          </a:xfrm>
          <a:prstGeom prst="rect">
            <a:avLst/>
          </a:prstGeom>
        </p:spPr>
        <p:txBody>
          <a:bodyPr anchor="t" rtlCol="false" tIns="0" lIns="0" bIns="0" rIns="0">
            <a:spAutoFit/>
          </a:bodyPr>
          <a:lstStyle/>
          <a:p>
            <a:pPr algn="just">
              <a:lnSpc>
                <a:spcPts val="4759"/>
              </a:lnSpc>
            </a:pPr>
            <a:r>
              <a:rPr lang="en-US" sz="3399" u="sng">
                <a:solidFill>
                  <a:srgbClr val="053D87"/>
                </a:solidFill>
                <a:latin typeface="Dreaming Outloud Sans"/>
                <a:ea typeface="Dreaming Outloud Sans"/>
                <a:cs typeface="Dreaming Outloud Sans"/>
                <a:sym typeface="Dreaming Outloud Sans"/>
              </a:rPr>
              <a:t>Método subir_nivel</a:t>
            </a:r>
            <a:r>
              <a:rPr lang="en-US" sz="3399">
                <a:solidFill>
                  <a:srgbClr val="053D87"/>
                </a:solidFill>
                <a:latin typeface="Dreaming Outloud Sans"/>
                <a:ea typeface="Dreaming Outloud Sans"/>
                <a:cs typeface="Dreaming Outloud Sans"/>
                <a:sym typeface="Dreaming Outloud Sans"/>
              </a:rPr>
              <a:t>: Este método verifica si el personaje ha alcanzado la cantidad necesaria de experiencia para subir de nivel. Por ejemplo, si se requiere 100 puntos de experiencia por nivel, el método comprueba si exp &gt;= nivel * 100.</a:t>
            </a:r>
          </a:p>
          <a:p>
            <a:pPr algn="just">
              <a:lnSpc>
                <a:spcPts val="4759"/>
              </a:lnSpc>
            </a:pPr>
            <a:r>
              <a:rPr lang="en-US" sz="3399" u="sng">
                <a:solidFill>
                  <a:srgbClr val="053D87"/>
                </a:solidFill>
                <a:latin typeface="Dreaming Outloud Sans"/>
                <a:ea typeface="Dreaming Outloud Sans"/>
                <a:cs typeface="Dreaming Outloud Sans"/>
                <a:sym typeface="Dreaming Outloud Sans"/>
              </a:rPr>
              <a:t>Incremento de Atributos</a:t>
            </a:r>
            <a:r>
              <a:rPr lang="en-US" sz="3399">
                <a:solidFill>
                  <a:srgbClr val="053D87"/>
                </a:solidFill>
                <a:latin typeface="Dreaming Outloud Sans"/>
                <a:ea typeface="Dreaming Outloud Sans"/>
                <a:cs typeface="Dreaming Outloud Sans"/>
                <a:sym typeface="Dreaming Outloud Sans"/>
              </a:rPr>
              <a:t>: Al subir de nivel, se incrementan atributos como vida, fuerza, defensa y velocidad. Por ejemplo:</a:t>
            </a:r>
          </a:p>
          <a:p>
            <a:pPr algn="just" marL="734059" indent="-367030" lvl="1">
              <a:lnSpc>
                <a:spcPts val="4759"/>
              </a:lnSpc>
              <a:buFont typeface="Arial"/>
              <a:buChar char="•"/>
            </a:pPr>
            <a:r>
              <a:rPr lang="en-US" sz="3399">
                <a:solidFill>
                  <a:srgbClr val="053D87"/>
                </a:solidFill>
                <a:latin typeface="Dreaming Outloud Sans"/>
                <a:ea typeface="Dreaming Outloud Sans"/>
                <a:cs typeface="Dreaming Outloud Sans"/>
                <a:sym typeface="Dreaming Outloud Sans"/>
              </a:rPr>
              <a:t>Vida: Puede incrementarse en 100 por cada nivel.</a:t>
            </a:r>
          </a:p>
          <a:p>
            <a:pPr algn="just" marL="734059" indent="-367030" lvl="1">
              <a:lnSpc>
                <a:spcPts val="4759"/>
              </a:lnSpc>
              <a:buFont typeface="Arial"/>
              <a:buChar char="•"/>
            </a:pPr>
            <a:r>
              <a:rPr lang="en-US" sz="3399">
                <a:solidFill>
                  <a:srgbClr val="053D87"/>
                </a:solidFill>
                <a:latin typeface="Dreaming Outloud Sans"/>
                <a:ea typeface="Dreaming Outloud Sans"/>
                <a:cs typeface="Dreaming Outloud Sans"/>
                <a:sym typeface="Dreaming Outloud Sans"/>
              </a:rPr>
              <a:t>Fuerza, Defensa y Velocidad: Se pueden incrementar en un valor fijo (por ejemplo, 5) por cada nivel.</a:t>
            </a:r>
          </a:p>
          <a:p>
            <a:pPr algn="just">
              <a:lnSpc>
                <a:spcPts val="4759"/>
              </a:lnSpc>
            </a:pPr>
          </a:p>
          <a:p>
            <a:pPr algn="just">
              <a:lnSpc>
                <a:spcPts val="4759"/>
              </a:lnSpc>
            </a:pPr>
          </a:p>
        </p:txBody>
      </p:sp>
      <p:sp>
        <p:nvSpPr>
          <p:cNvPr name="TextBox 19" id="19"/>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3</a:t>
            </a:r>
          </a:p>
        </p:txBody>
      </p:sp>
      <p:sp>
        <p:nvSpPr>
          <p:cNvPr name="TextBox 20" id="20"/>
          <p:cNvSpPr txBox="true"/>
          <p:nvPr/>
        </p:nvSpPr>
        <p:spPr>
          <a:xfrm rot="0">
            <a:off x="4327182" y="995363"/>
            <a:ext cx="9906729" cy="1000189"/>
          </a:xfrm>
          <a:prstGeom prst="rect">
            <a:avLst/>
          </a:prstGeom>
        </p:spPr>
        <p:txBody>
          <a:bodyPr anchor="t" rtlCol="false" tIns="0" lIns="0" bIns="0" rIns="0">
            <a:spAutoFit/>
          </a:bodyPr>
          <a:lstStyle/>
          <a:p>
            <a:pPr algn="ctr">
              <a:lnSpc>
                <a:spcPts val="6909"/>
              </a:lnSpc>
            </a:pPr>
            <a:r>
              <a:rPr lang="en-US" sz="8637" spc="-17">
                <a:solidFill>
                  <a:srgbClr val="FFCC00"/>
                </a:solidFill>
                <a:latin typeface="Bangers"/>
                <a:ea typeface="Bangers"/>
                <a:cs typeface="Bangers"/>
                <a:sym typeface="Bangers"/>
              </a:rPr>
              <a:t>sistema de niveles</a:t>
            </a:r>
          </a:p>
        </p:txBody>
      </p:sp>
      <p:sp>
        <p:nvSpPr>
          <p:cNvPr name="Freeform 21" id="21"/>
          <p:cNvSpPr/>
          <p:nvPr/>
        </p:nvSpPr>
        <p:spPr>
          <a:xfrm flipH="false" flipV="false" rot="0">
            <a:off x="1868082" y="2375576"/>
            <a:ext cx="4848260" cy="1101877"/>
          </a:xfrm>
          <a:custGeom>
            <a:avLst/>
            <a:gdLst/>
            <a:ahLst/>
            <a:cxnLst/>
            <a:rect r="r" b="b" t="t" l="l"/>
            <a:pathLst>
              <a:path h="1101877" w="4848260">
                <a:moveTo>
                  <a:pt x="0" y="0"/>
                </a:moveTo>
                <a:lnTo>
                  <a:pt x="4848260" y="0"/>
                </a:lnTo>
                <a:lnTo>
                  <a:pt x="4848260" y="1101877"/>
                </a:lnTo>
                <a:lnTo>
                  <a:pt x="0" y="11018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2411425" y="2593457"/>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Subir de Nivel</a:t>
            </a:r>
          </a:p>
        </p:txBody>
      </p:sp>
      <p:grpSp>
        <p:nvGrpSpPr>
          <p:cNvPr name="Group 23" id="23"/>
          <p:cNvGrpSpPr/>
          <p:nvPr/>
        </p:nvGrpSpPr>
        <p:grpSpPr>
          <a:xfrm rot="0">
            <a:off x="245807" y="235894"/>
            <a:ext cx="984396" cy="98439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5" id="25"/>
          <p:cNvGrpSpPr/>
          <p:nvPr/>
        </p:nvGrpSpPr>
        <p:grpSpPr>
          <a:xfrm rot="0">
            <a:off x="3579487" y="9766024"/>
            <a:ext cx="984396" cy="98439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7" id="27"/>
          <p:cNvGrpSpPr/>
          <p:nvPr/>
        </p:nvGrpSpPr>
        <p:grpSpPr>
          <a:xfrm rot="0">
            <a:off x="11857772" y="10004778"/>
            <a:ext cx="984396" cy="98439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9" id="29"/>
          <p:cNvGrpSpPr/>
          <p:nvPr/>
        </p:nvGrpSpPr>
        <p:grpSpPr>
          <a:xfrm rot="0">
            <a:off x="17638402" y="6769367"/>
            <a:ext cx="984396" cy="984396"/>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1" id="31"/>
          <p:cNvGrpSpPr/>
          <p:nvPr/>
        </p:nvGrpSpPr>
        <p:grpSpPr>
          <a:xfrm rot="0">
            <a:off x="17259300" y="-492198"/>
            <a:ext cx="984396" cy="984396"/>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3" id="33"/>
          <p:cNvGrpSpPr/>
          <p:nvPr/>
        </p:nvGrpSpPr>
        <p:grpSpPr>
          <a:xfrm rot="0">
            <a:off x="6051790" y="-683381"/>
            <a:ext cx="984396" cy="98439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8207165" y="2593457"/>
            <a:ext cx="8507777" cy="7190740"/>
          </a:xfrm>
          <a:prstGeom prst="rect">
            <a:avLst/>
          </a:prstGeom>
        </p:spPr>
        <p:txBody>
          <a:bodyPr anchor="t" rtlCol="false" tIns="0" lIns="0" bIns="0" rIns="0">
            <a:spAutoFit/>
          </a:bodyPr>
          <a:lstStyle/>
          <a:p>
            <a:pPr algn="just">
              <a:lnSpc>
                <a:spcPts val="4759"/>
              </a:lnSpc>
            </a:pPr>
            <a:r>
              <a:rPr lang="en-US" sz="3399" u="sng">
                <a:solidFill>
                  <a:srgbClr val="053D87"/>
                </a:solidFill>
                <a:latin typeface="Dreaming Outloud Sans"/>
                <a:ea typeface="Dreaming Outloud Sans"/>
                <a:cs typeface="Dreaming Outloud Sans"/>
                <a:sym typeface="Dreaming Outloud Sans"/>
              </a:rPr>
              <a:t>Actualizar Ki Máximo</a:t>
            </a:r>
            <a:r>
              <a:rPr lang="en-US" sz="3399">
                <a:solidFill>
                  <a:srgbClr val="053D87"/>
                </a:solidFill>
                <a:latin typeface="Dreaming Outloud Sans"/>
                <a:ea typeface="Dreaming Outloud Sans"/>
                <a:cs typeface="Dreaming Outloud Sans"/>
                <a:sym typeface="Dreaming Outloud Sans"/>
              </a:rPr>
              <a:t>: Se recalcula el máximo de ki del personaje en función de su nuevo nivel. Esto puede implicar multiplicar el nivel actual por un valor base para determinar el nuevo máximo de ki.</a:t>
            </a:r>
          </a:p>
          <a:p>
            <a:pPr algn="just">
              <a:lnSpc>
                <a:spcPts val="4759"/>
              </a:lnSpc>
            </a:pPr>
            <a:r>
              <a:rPr lang="en-US" sz="3399" u="sng">
                <a:solidFill>
                  <a:srgbClr val="053D87"/>
                </a:solidFill>
                <a:latin typeface="Dreaming Outloud Sans"/>
                <a:ea typeface="Dreaming Outloud Sans"/>
                <a:cs typeface="Dreaming Outloud Sans"/>
                <a:sym typeface="Dreaming Outloud Sans"/>
              </a:rPr>
              <a:t>Experiencia Máxima</a:t>
            </a:r>
            <a:r>
              <a:rPr lang="en-US" sz="3399">
                <a:solidFill>
                  <a:srgbClr val="053D87"/>
                </a:solidFill>
                <a:latin typeface="Dreaming Outloud Sans"/>
                <a:ea typeface="Dreaming Outloud Sans"/>
                <a:cs typeface="Dreaming Outloud Sans"/>
                <a:sym typeface="Dreaming Outloud Sans"/>
              </a:rPr>
              <a:t>: Se actualiza la experiencia máxima necesaria para el siguiente nivel, lo que puede ser proporcional al nivel actual del personaje. Por ejemplo, si se requiere 100 puntos de experiencia por nivel, al subir a nivel 2, se requerirán 200 puntos.</a:t>
            </a:r>
          </a:p>
          <a:p>
            <a:pPr algn="just">
              <a:lnSpc>
                <a:spcPts val="4759"/>
              </a:lnSpc>
            </a:pPr>
          </a:p>
        </p:txBody>
      </p:sp>
      <p:sp>
        <p:nvSpPr>
          <p:cNvPr name="TextBox 19" id="19"/>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3</a:t>
            </a:r>
          </a:p>
        </p:txBody>
      </p:sp>
      <p:sp>
        <p:nvSpPr>
          <p:cNvPr name="TextBox 20" id="20"/>
          <p:cNvSpPr txBox="true"/>
          <p:nvPr/>
        </p:nvSpPr>
        <p:spPr>
          <a:xfrm rot="0">
            <a:off x="4327182" y="995363"/>
            <a:ext cx="9906729" cy="1000189"/>
          </a:xfrm>
          <a:prstGeom prst="rect">
            <a:avLst/>
          </a:prstGeom>
        </p:spPr>
        <p:txBody>
          <a:bodyPr anchor="t" rtlCol="false" tIns="0" lIns="0" bIns="0" rIns="0">
            <a:spAutoFit/>
          </a:bodyPr>
          <a:lstStyle/>
          <a:p>
            <a:pPr algn="ctr">
              <a:lnSpc>
                <a:spcPts val="6909"/>
              </a:lnSpc>
            </a:pPr>
            <a:r>
              <a:rPr lang="en-US" sz="8637" spc="-17">
                <a:solidFill>
                  <a:srgbClr val="FFCC00"/>
                </a:solidFill>
                <a:latin typeface="Bangers"/>
                <a:ea typeface="Bangers"/>
                <a:cs typeface="Bangers"/>
                <a:sym typeface="Bangers"/>
              </a:rPr>
              <a:t>sistema de niveles</a:t>
            </a:r>
          </a:p>
        </p:txBody>
      </p:sp>
      <p:sp>
        <p:nvSpPr>
          <p:cNvPr name="Freeform 21" id="21"/>
          <p:cNvSpPr/>
          <p:nvPr/>
        </p:nvSpPr>
        <p:spPr>
          <a:xfrm flipH="false" flipV="false" rot="0">
            <a:off x="1868082" y="2375576"/>
            <a:ext cx="4848260" cy="1101877"/>
          </a:xfrm>
          <a:custGeom>
            <a:avLst/>
            <a:gdLst/>
            <a:ahLst/>
            <a:cxnLst/>
            <a:rect r="r" b="b" t="t" l="l"/>
            <a:pathLst>
              <a:path h="1101877" w="4848260">
                <a:moveTo>
                  <a:pt x="0" y="0"/>
                </a:moveTo>
                <a:lnTo>
                  <a:pt x="4848260" y="0"/>
                </a:lnTo>
                <a:lnTo>
                  <a:pt x="4848260" y="1101877"/>
                </a:lnTo>
                <a:lnTo>
                  <a:pt x="0" y="11018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2411425" y="2593457"/>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Subir de Nivel</a:t>
            </a:r>
          </a:p>
        </p:txBody>
      </p:sp>
      <p:sp>
        <p:nvSpPr>
          <p:cNvPr name="TextBox 23" id="23"/>
          <p:cNvSpPr txBox="true"/>
          <p:nvPr/>
        </p:nvSpPr>
        <p:spPr>
          <a:xfrm rot="0">
            <a:off x="1463945" y="3603984"/>
            <a:ext cx="6743219" cy="5990590"/>
          </a:xfrm>
          <a:prstGeom prst="rect">
            <a:avLst/>
          </a:prstGeom>
        </p:spPr>
        <p:txBody>
          <a:bodyPr anchor="t" rtlCol="false" tIns="0" lIns="0" bIns="0" rIns="0">
            <a:spAutoFit/>
          </a:bodyPr>
          <a:lstStyle/>
          <a:p>
            <a:pPr algn="l">
              <a:lnSpc>
                <a:spcPts val="4759"/>
              </a:lnSpc>
            </a:pPr>
            <a:r>
              <a:rPr lang="en-US" sz="3399" u="sng">
                <a:solidFill>
                  <a:srgbClr val="053D87"/>
                </a:solidFill>
                <a:latin typeface="Dreaming Outloud Sans"/>
                <a:ea typeface="Dreaming Outloud Sans"/>
                <a:cs typeface="Dreaming Outloud Sans"/>
                <a:sym typeface="Dreaming Outloud Sans"/>
              </a:rPr>
              <a:t>Subida de Niveles Recursiva</a:t>
            </a:r>
          </a:p>
          <a:p>
            <a:pPr algn="l">
              <a:lnSpc>
                <a:spcPts val="4759"/>
              </a:lnSpc>
            </a:pPr>
            <a:r>
              <a:rPr lang="en-US" sz="3399">
                <a:solidFill>
                  <a:srgbClr val="053D87"/>
                </a:solidFill>
                <a:latin typeface="Dreaming Outloud Sans"/>
                <a:ea typeface="Dreaming Outloud Sans"/>
                <a:cs typeface="Dreaming Outloud Sans"/>
                <a:sym typeface="Dreaming Outloud Sans"/>
              </a:rPr>
              <a:t>Si un personaje gana suficiente experiencia para subir de nivel, el método puede llamarse recursivamente para verificar si se puede subir nuevamente, permitiendo que un personaje suba varios niveles en una sola batalla si gana suficiente experiencia.</a:t>
            </a:r>
          </a:p>
          <a:p>
            <a:pPr algn="l">
              <a:lnSpc>
                <a:spcPts val="4759"/>
              </a:lnSpc>
            </a:pPr>
          </a:p>
        </p:txBody>
      </p:sp>
      <p:grpSp>
        <p:nvGrpSpPr>
          <p:cNvPr name="Group 24" id="24"/>
          <p:cNvGrpSpPr/>
          <p:nvPr/>
        </p:nvGrpSpPr>
        <p:grpSpPr>
          <a:xfrm rot="0">
            <a:off x="245807" y="235894"/>
            <a:ext cx="984396" cy="98439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6" id="26"/>
          <p:cNvGrpSpPr/>
          <p:nvPr/>
        </p:nvGrpSpPr>
        <p:grpSpPr>
          <a:xfrm rot="0">
            <a:off x="3579487" y="976602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11857772" y="10004778"/>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7638402" y="6769367"/>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259300" y="-492198"/>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6051790" y="-683381"/>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2312597" y="4829368"/>
            <a:ext cx="14172600" cy="4790440"/>
          </a:xfrm>
          <a:prstGeom prst="rect">
            <a:avLst/>
          </a:prstGeom>
        </p:spPr>
        <p:txBody>
          <a:bodyPr anchor="t" rtlCol="false" tIns="0" lIns="0" bIns="0" rIns="0">
            <a:spAutoFit/>
          </a:bodyPr>
          <a:lstStyle/>
          <a:p>
            <a:pPr algn="just">
              <a:lnSpc>
                <a:spcPts val="4759"/>
              </a:lnSpc>
            </a:pPr>
            <a:r>
              <a:rPr lang="en-US" sz="3399" u="sng">
                <a:solidFill>
                  <a:srgbClr val="053D87"/>
                </a:solidFill>
                <a:latin typeface="Dreaming Outloud Sans"/>
                <a:ea typeface="Dreaming Outloud Sans"/>
                <a:cs typeface="Dreaming Outloud Sans"/>
                <a:sym typeface="Dreaming Outloud Sans"/>
              </a:rPr>
              <a:t>Estructura Jerárquica</a:t>
            </a:r>
          </a:p>
          <a:p>
            <a:pPr algn="just">
              <a:lnSpc>
                <a:spcPts val="4759"/>
              </a:lnSpc>
            </a:pPr>
            <a:r>
              <a:rPr lang="en-US" sz="3399">
                <a:solidFill>
                  <a:srgbClr val="053D87"/>
                </a:solidFill>
                <a:latin typeface="Dreaming Outloud Sans"/>
                <a:ea typeface="Dreaming Outloud Sans"/>
                <a:cs typeface="Dreaming Outloud Sans"/>
                <a:sym typeface="Dreaming Outloud Sans"/>
              </a:rPr>
              <a:t>Las habilidades se organizan en una estructura de árbol, donde cada nodo representa una habilidad. Esto permite que las habilidades tengan relaciones jerárquicas, donde ciertas habilidades pueden requerir el uso o desbloqueo de otras antes de poder ser utilizadas. Cada nodo puede tener hijos que representan habilidades derivadas o mejoradas.</a:t>
            </a:r>
          </a:p>
          <a:p>
            <a:pPr algn="just">
              <a:lnSpc>
                <a:spcPts val="4759"/>
              </a:lnSpc>
            </a:pPr>
          </a:p>
          <a:p>
            <a:pPr algn="just">
              <a:lnSpc>
                <a:spcPts val="4759"/>
              </a:lnSpc>
            </a:pPr>
          </a:p>
        </p:txBody>
      </p:sp>
      <p:sp>
        <p:nvSpPr>
          <p:cNvPr name="TextBox 19" id="19"/>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4</a:t>
            </a:r>
          </a:p>
        </p:txBody>
      </p:sp>
      <p:sp>
        <p:nvSpPr>
          <p:cNvPr name="TextBox 20" id="20"/>
          <p:cNvSpPr txBox="true"/>
          <p:nvPr/>
        </p:nvSpPr>
        <p:spPr>
          <a:xfrm rot="0">
            <a:off x="5295386" y="729079"/>
            <a:ext cx="7837525" cy="1475607"/>
          </a:xfrm>
          <a:prstGeom prst="rect">
            <a:avLst/>
          </a:prstGeom>
        </p:spPr>
        <p:txBody>
          <a:bodyPr anchor="t" rtlCol="false" tIns="0" lIns="0" bIns="0" rIns="0">
            <a:spAutoFit/>
          </a:bodyPr>
          <a:lstStyle/>
          <a:p>
            <a:pPr algn="ctr">
              <a:lnSpc>
                <a:spcPts val="5466"/>
              </a:lnSpc>
            </a:pPr>
            <a:r>
              <a:rPr lang="en-US" sz="6833" spc="-13">
                <a:solidFill>
                  <a:srgbClr val="FFCC00"/>
                </a:solidFill>
                <a:latin typeface="Bangers"/>
                <a:ea typeface="Bangers"/>
                <a:cs typeface="Bangers"/>
                <a:sym typeface="Bangers"/>
              </a:rPr>
              <a:t>incorporación de habilidades</a:t>
            </a:r>
          </a:p>
        </p:txBody>
      </p:sp>
      <p:sp>
        <p:nvSpPr>
          <p:cNvPr name="Freeform 21" id="21"/>
          <p:cNvSpPr/>
          <p:nvPr/>
        </p:nvSpPr>
        <p:spPr>
          <a:xfrm flipH="false" flipV="false" rot="0">
            <a:off x="1933951" y="3465309"/>
            <a:ext cx="4954108" cy="1125934"/>
          </a:xfrm>
          <a:custGeom>
            <a:avLst/>
            <a:gdLst/>
            <a:ahLst/>
            <a:cxnLst/>
            <a:rect r="r" b="b" t="t" l="l"/>
            <a:pathLst>
              <a:path h="1125934" w="4954108">
                <a:moveTo>
                  <a:pt x="0" y="0"/>
                </a:moveTo>
                <a:lnTo>
                  <a:pt x="4954108" y="0"/>
                </a:lnTo>
                <a:lnTo>
                  <a:pt x="4954108" y="1125934"/>
                </a:lnTo>
                <a:lnTo>
                  <a:pt x="0" y="11259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2783689" y="2446416"/>
            <a:ext cx="13161785" cy="1189990"/>
          </a:xfrm>
          <a:prstGeom prst="rect">
            <a:avLst/>
          </a:prstGeom>
        </p:spPr>
        <p:txBody>
          <a:bodyPr anchor="t" rtlCol="false" tIns="0" lIns="0" bIns="0" rIns="0">
            <a:spAutoFit/>
          </a:bodyPr>
          <a:lstStyle/>
          <a:p>
            <a:pPr algn="ctr">
              <a:lnSpc>
                <a:spcPts val="4759"/>
              </a:lnSpc>
            </a:pPr>
            <a:r>
              <a:rPr lang="en-US" sz="3399">
                <a:solidFill>
                  <a:srgbClr val="053D87"/>
                </a:solidFill>
                <a:latin typeface="Dreaming Outloud Sans"/>
                <a:ea typeface="Dreaming Outloud Sans"/>
                <a:cs typeface="Dreaming Outloud Sans"/>
                <a:sym typeface="Dreaming Outloud Sans"/>
              </a:rPr>
              <a:t>Las habilidades son un componente esencial del combate y la estrategia en el juego. </a:t>
            </a:r>
          </a:p>
        </p:txBody>
      </p:sp>
      <p:sp>
        <p:nvSpPr>
          <p:cNvPr name="TextBox 23" id="23"/>
          <p:cNvSpPr txBox="true"/>
          <p:nvPr/>
        </p:nvSpPr>
        <p:spPr>
          <a:xfrm rot="0">
            <a:off x="2477294" y="3707247"/>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Árbol de Habilidades</a:t>
            </a:r>
          </a:p>
        </p:txBody>
      </p:sp>
      <p:grpSp>
        <p:nvGrpSpPr>
          <p:cNvPr name="Group 24" id="24"/>
          <p:cNvGrpSpPr/>
          <p:nvPr/>
        </p:nvGrpSpPr>
        <p:grpSpPr>
          <a:xfrm rot="0">
            <a:off x="245807" y="235894"/>
            <a:ext cx="984396" cy="98439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6" id="26"/>
          <p:cNvGrpSpPr/>
          <p:nvPr/>
        </p:nvGrpSpPr>
        <p:grpSpPr>
          <a:xfrm rot="0">
            <a:off x="3579487" y="976602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11857772" y="10004778"/>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7638402" y="6769367"/>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259300" y="-492198"/>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6051790" y="-683381"/>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4</a:t>
            </a:r>
          </a:p>
        </p:txBody>
      </p:sp>
      <p:sp>
        <p:nvSpPr>
          <p:cNvPr name="TextBox 19" id="19"/>
          <p:cNvSpPr txBox="true"/>
          <p:nvPr/>
        </p:nvSpPr>
        <p:spPr>
          <a:xfrm rot="0">
            <a:off x="5295386" y="729079"/>
            <a:ext cx="7837525" cy="1475607"/>
          </a:xfrm>
          <a:prstGeom prst="rect">
            <a:avLst/>
          </a:prstGeom>
        </p:spPr>
        <p:txBody>
          <a:bodyPr anchor="t" rtlCol="false" tIns="0" lIns="0" bIns="0" rIns="0">
            <a:spAutoFit/>
          </a:bodyPr>
          <a:lstStyle/>
          <a:p>
            <a:pPr algn="ctr">
              <a:lnSpc>
                <a:spcPts val="5466"/>
              </a:lnSpc>
            </a:pPr>
            <a:r>
              <a:rPr lang="en-US" sz="6833" spc="-13">
                <a:solidFill>
                  <a:srgbClr val="FFCC00"/>
                </a:solidFill>
                <a:latin typeface="Bangers"/>
                <a:ea typeface="Bangers"/>
                <a:cs typeface="Bangers"/>
                <a:sym typeface="Bangers"/>
              </a:rPr>
              <a:t>incorporación de habilidades</a:t>
            </a:r>
          </a:p>
        </p:txBody>
      </p:sp>
      <p:sp>
        <p:nvSpPr>
          <p:cNvPr name="Freeform 20" id="20"/>
          <p:cNvSpPr/>
          <p:nvPr/>
        </p:nvSpPr>
        <p:spPr>
          <a:xfrm flipH="false" flipV="false" rot="0">
            <a:off x="1868082" y="2375576"/>
            <a:ext cx="4954108" cy="1125934"/>
          </a:xfrm>
          <a:custGeom>
            <a:avLst/>
            <a:gdLst/>
            <a:ahLst/>
            <a:cxnLst/>
            <a:rect r="r" b="b" t="t" l="l"/>
            <a:pathLst>
              <a:path h="1125934" w="4954108">
                <a:moveTo>
                  <a:pt x="0" y="0"/>
                </a:moveTo>
                <a:lnTo>
                  <a:pt x="4954108" y="0"/>
                </a:lnTo>
                <a:lnTo>
                  <a:pt x="4954108" y="1125933"/>
                </a:lnTo>
                <a:lnTo>
                  <a:pt x="0" y="11259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2411425" y="2617513"/>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Uso de Habilidades</a:t>
            </a:r>
          </a:p>
        </p:txBody>
      </p:sp>
      <p:sp>
        <p:nvSpPr>
          <p:cNvPr name="TextBox 22" id="22"/>
          <p:cNvSpPr txBox="true"/>
          <p:nvPr/>
        </p:nvSpPr>
        <p:spPr>
          <a:xfrm rot="0">
            <a:off x="9144000" y="2299376"/>
            <a:ext cx="8115300" cy="7790815"/>
          </a:xfrm>
          <a:prstGeom prst="rect">
            <a:avLst/>
          </a:prstGeom>
        </p:spPr>
        <p:txBody>
          <a:bodyPr anchor="t" rtlCol="false" tIns="0" lIns="0" bIns="0" rIns="0">
            <a:spAutoFit/>
          </a:bodyPr>
          <a:lstStyle/>
          <a:p>
            <a:pPr algn="ctr">
              <a:lnSpc>
                <a:spcPts val="4759"/>
              </a:lnSpc>
            </a:pPr>
            <a:r>
              <a:rPr lang="en-US" sz="3399">
                <a:solidFill>
                  <a:srgbClr val="053D87"/>
                </a:solidFill>
                <a:latin typeface="Dreaming Outloud Sans"/>
                <a:ea typeface="Dreaming Outloud Sans"/>
                <a:cs typeface="Dreaming Outloud Sans"/>
                <a:sym typeface="Dreaming Outloud Sans"/>
              </a:rPr>
              <a:t>Requisitos para Usar Habilidades</a:t>
            </a:r>
          </a:p>
          <a:p>
            <a:pPr algn="l">
              <a:lnSpc>
                <a:spcPts val="4759"/>
              </a:lnSpc>
            </a:pPr>
            <a:r>
              <a:rPr lang="en-US" sz="3399" u="sng">
                <a:solidFill>
                  <a:srgbClr val="053D87"/>
                </a:solidFill>
                <a:latin typeface="Dreaming Outloud Sans"/>
                <a:ea typeface="Dreaming Outloud Sans"/>
                <a:cs typeface="Dreaming Outloud Sans"/>
                <a:sym typeface="Dreaming Outloud Sans"/>
              </a:rPr>
              <a:t>Costo de Ki</a:t>
            </a:r>
            <a:r>
              <a:rPr lang="en-US" sz="3399">
                <a:solidFill>
                  <a:srgbClr val="053D87"/>
                </a:solidFill>
                <a:latin typeface="Dreaming Outloud Sans"/>
                <a:ea typeface="Dreaming Outloud Sans"/>
                <a:cs typeface="Dreaming Outloud Sans"/>
                <a:sym typeface="Dreaming Outloud Sans"/>
              </a:rPr>
              <a:t>: Cada habilidad tiene un costo de ki que debe ser suficiente para poder usarla. Si el personaje no tiene suficiente ki, no podrá ejecutar la habilidad.</a:t>
            </a:r>
          </a:p>
          <a:p>
            <a:pPr algn="l">
              <a:lnSpc>
                <a:spcPts val="4759"/>
              </a:lnSpc>
            </a:pPr>
            <a:r>
              <a:rPr lang="en-US" sz="3399" u="sng">
                <a:solidFill>
                  <a:srgbClr val="053D87"/>
                </a:solidFill>
                <a:latin typeface="Dreaming Outloud Sans"/>
                <a:ea typeface="Dreaming Outloud Sans"/>
                <a:cs typeface="Dreaming Outloud Sans"/>
                <a:sym typeface="Dreaming Outloud Sans"/>
              </a:rPr>
              <a:t>Transformación Requerida</a:t>
            </a:r>
            <a:r>
              <a:rPr lang="en-US" sz="3399">
                <a:solidFill>
                  <a:srgbClr val="053D87"/>
                </a:solidFill>
                <a:latin typeface="Dreaming Outloud Sans"/>
                <a:ea typeface="Dreaming Outloud Sans"/>
                <a:cs typeface="Dreaming Outloud Sans"/>
                <a:sym typeface="Dreaming Outloud Sans"/>
              </a:rPr>
              <a:t>: Algunas habilidades solo pueden ser utilizadas si el personaje está en una transformación específica. Esto añade un elemento estratégico, ya que el jugador debe gestionar su ki y decidir cuándo transformarse para acceder a habilidades más poderosas.</a:t>
            </a:r>
          </a:p>
          <a:p>
            <a:pPr algn="l">
              <a:lnSpc>
                <a:spcPts val="4759"/>
              </a:lnSpc>
            </a:pPr>
          </a:p>
        </p:txBody>
      </p:sp>
      <p:sp>
        <p:nvSpPr>
          <p:cNvPr name="TextBox 23" id="23"/>
          <p:cNvSpPr txBox="true"/>
          <p:nvPr/>
        </p:nvSpPr>
        <p:spPr>
          <a:xfrm rot="0">
            <a:off x="1653219" y="3425309"/>
            <a:ext cx="7284334" cy="5990590"/>
          </a:xfrm>
          <a:prstGeom prst="rect">
            <a:avLst/>
          </a:prstGeom>
        </p:spPr>
        <p:txBody>
          <a:bodyPr anchor="t" rtlCol="false" tIns="0" lIns="0" bIns="0" rIns="0">
            <a:spAutoFit/>
          </a:bodyPr>
          <a:lstStyle/>
          <a:p>
            <a:pPr algn="l">
              <a:lnSpc>
                <a:spcPts val="4759"/>
              </a:lnSpc>
            </a:pPr>
            <a:r>
              <a:rPr lang="en-US" sz="3399" u="sng">
                <a:solidFill>
                  <a:srgbClr val="053D87"/>
                </a:solidFill>
                <a:latin typeface="Dreaming Outloud Sans"/>
                <a:ea typeface="Dreaming Outloud Sans"/>
                <a:cs typeface="Dreaming Outloud Sans"/>
                <a:sym typeface="Dreaming Outloud Sans"/>
              </a:rPr>
              <a:t>Método usar_habilidad</a:t>
            </a:r>
            <a:r>
              <a:rPr lang="en-US" sz="3399">
                <a:solidFill>
                  <a:srgbClr val="053D87"/>
                </a:solidFill>
                <a:latin typeface="Dreaming Outloud Sans"/>
                <a:ea typeface="Dreaming Outloud Sans"/>
                <a:cs typeface="Dreaming Outloud Sans"/>
                <a:sym typeface="Dreaming Outloud Sans"/>
              </a:rPr>
              <a:t>: Este método permite al personaje utilizar una habilidad específica. Se busca la habilidad en el árbol de habilidades, se verifica si el personaje cumple con los requisitos (suficiente Ki y transformación adecuada) y, si es así, se aplica el daño correspondiente al enemigo. Si no se cumplen los requisitos, se imprime un mensaje de error.</a:t>
            </a:r>
          </a:p>
        </p:txBody>
      </p:sp>
      <p:grpSp>
        <p:nvGrpSpPr>
          <p:cNvPr name="Group 24" id="24"/>
          <p:cNvGrpSpPr/>
          <p:nvPr/>
        </p:nvGrpSpPr>
        <p:grpSpPr>
          <a:xfrm rot="0">
            <a:off x="245807" y="235894"/>
            <a:ext cx="984396" cy="98439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6" id="26"/>
          <p:cNvGrpSpPr/>
          <p:nvPr/>
        </p:nvGrpSpPr>
        <p:grpSpPr>
          <a:xfrm rot="0">
            <a:off x="3579487" y="976602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11857772" y="10004778"/>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7638402" y="6769367"/>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259300" y="-492198"/>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6051790" y="-683381"/>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4</a:t>
            </a:r>
          </a:p>
        </p:txBody>
      </p:sp>
      <p:sp>
        <p:nvSpPr>
          <p:cNvPr name="TextBox 19" id="19"/>
          <p:cNvSpPr txBox="true"/>
          <p:nvPr/>
        </p:nvSpPr>
        <p:spPr>
          <a:xfrm rot="0">
            <a:off x="5295386" y="729079"/>
            <a:ext cx="7837525" cy="1475607"/>
          </a:xfrm>
          <a:prstGeom prst="rect">
            <a:avLst/>
          </a:prstGeom>
        </p:spPr>
        <p:txBody>
          <a:bodyPr anchor="t" rtlCol="false" tIns="0" lIns="0" bIns="0" rIns="0">
            <a:spAutoFit/>
          </a:bodyPr>
          <a:lstStyle/>
          <a:p>
            <a:pPr algn="ctr">
              <a:lnSpc>
                <a:spcPts val="5466"/>
              </a:lnSpc>
            </a:pPr>
            <a:r>
              <a:rPr lang="en-US" sz="6833" spc="-13">
                <a:solidFill>
                  <a:srgbClr val="FFCC00"/>
                </a:solidFill>
                <a:latin typeface="Bangers"/>
                <a:ea typeface="Bangers"/>
                <a:cs typeface="Bangers"/>
                <a:sym typeface="Bangers"/>
              </a:rPr>
              <a:t>incorporación de habilidades</a:t>
            </a:r>
          </a:p>
        </p:txBody>
      </p:sp>
      <p:sp>
        <p:nvSpPr>
          <p:cNvPr name="Freeform 20" id="20"/>
          <p:cNvSpPr/>
          <p:nvPr/>
        </p:nvSpPr>
        <p:spPr>
          <a:xfrm flipH="false" flipV="false" rot="0">
            <a:off x="1868082" y="2375576"/>
            <a:ext cx="4954108" cy="1125934"/>
          </a:xfrm>
          <a:custGeom>
            <a:avLst/>
            <a:gdLst/>
            <a:ahLst/>
            <a:cxnLst/>
            <a:rect r="r" b="b" t="t" l="l"/>
            <a:pathLst>
              <a:path h="1125934" w="4954108">
                <a:moveTo>
                  <a:pt x="0" y="0"/>
                </a:moveTo>
                <a:lnTo>
                  <a:pt x="4954108" y="0"/>
                </a:lnTo>
                <a:lnTo>
                  <a:pt x="4954108" y="1125933"/>
                </a:lnTo>
                <a:lnTo>
                  <a:pt x="0" y="11259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2322373" y="2454545"/>
            <a:ext cx="4848260" cy="977519"/>
          </a:xfrm>
          <a:prstGeom prst="rect">
            <a:avLst/>
          </a:prstGeom>
        </p:spPr>
        <p:txBody>
          <a:bodyPr anchor="t" rtlCol="false" tIns="0" lIns="0" bIns="0" rIns="0">
            <a:spAutoFit/>
          </a:bodyPr>
          <a:lstStyle/>
          <a:p>
            <a:pPr algn="ctr">
              <a:lnSpc>
                <a:spcPts val="3807"/>
              </a:lnSpc>
            </a:pPr>
            <a:r>
              <a:rPr lang="en-US" sz="3399">
                <a:solidFill>
                  <a:srgbClr val="000000"/>
                </a:solidFill>
                <a:latin typeface="Dreaming Outloud Sans"/>
                <a:ea typeface="Dreaming Outloud Sans"/>
                <a:cs typeface="Dreaming Outloud Sans"/>
                <a:sym typeface="Dreaming Outloud Sans"/>
              </a:rPr>
              <a:t>Aprender Nuevas Habilidades</a:t>
            </a:r>
          </a:p>
        </p:txBody>
      </p:sp>
      <p:sp>
        <p:nvSpPr>
          <p:cNvPr name="TextBox 22" id="22"/>
          <p:cNvSpPr txBox="true"/>
          <p:nvPr/>
        </p:nvSpPr>
        <p:spPr>
          <a:xfrm rot="0">
            <a:off x="1269640" y="5310624"/>
            <a:ext cx="15645924" cy="4947603"/>
          </a:xfrm>
          <a:prstGeom prst="rect">
            <a:avLst/>
          </a:prstGeom>
        </p:spPr>
        <p:txBody>
          <a:bodyPr anchor="t" rtlCol="false" tIns="0" lIns="0" bIns="0" rIns="0">
            <a:spAutoFit/>
          </a:bodyPr>
          <a:lstStyle/>
          <a:p>
            <a:pPr algn="just" marL="734059" indent="-367030" lvl="1">
              <a:lnSpc>
                <a:spcPts val="4759"/>
              </a:lnSpc>
              <a:buFont typeface="Arial"/>
              <a:buChar char="•"/>
            </a:pPr>
            <a:r>
              <a:rPr lang="en-US" sz="3399" u="sng">
                <a:solidFill>
                  <a:srgbClr val="053D87"/>
                </a:solidFill>
                <a:latin typeface="Dreaming Outloud Sans"/>
                <a:ea typeface="Dreaming Outloud Sans"/>
                <a:cs typeface="Dreaming Outloud Sans"/>
                <a:sym typeface="Dreaming Outloud Sans"/>
              </a:rPr>
              <a:t>Por Nivel</a:t>
            </a:r>
            <a:r>
              <a:rPr lang="en-US" sz="3399">
                <a:solidFill>
                  <a:srgbClr val="053D87"/>
                </a:solidFill>
                <a:latin typeface="Dreaming Outloud Sans"/>
                <a:ea typeface="Dreaming Outloud Sans"/>
                <a:cs typeface="Dreaming Outloud Sans"/>
                <a:sym typeface="Dreaming Outloud Sans"/>
              </a:rPr>
              <a:t>: Al alcanzar un nivel específico, se podría permitir que el pe</a:t>
            </a:r>
            <a:r>
              <a:rPr lang="en-US" sz="3399" u="none">
                <a:solidFill>
                  <a:srgbClr val="053D87"/>
                </a:solidFill>
                <a:latin typeface="Dreaming Outloud Sans"/>
                <a:ea typeface="Dreaming Outloud Sans"/>
                <a:cs typeface="Dreaming Outloud Sans"/>
                <a:sym typeface="Dreaming Outloud Sans"/>
              </a:rPr>
              <a:t>rson</a:t>
            </a:r>
            <a:r>
              <a:rPr lang="en-US" sz="3399">
                <a:solidFill>
                  <a:srgbClr val="053D87"/>
                </a:solidFill>
                <a:latin typeface="Dreaming Outloud Sans"/>
                <a:ea typeface="Dreaming Outloud Sans"/>
                <a:cs typeface="Dreaming Outloud Sans"/>
                <a:sym typeface="Dreaming Outloud Sans"/>
              </a:rPr>
              <a:t>aj</a:t>
            </a:r>
            <a:r>
              <a:rPr lang="en-US" sz="3399" u="none">
                <a:solidFill>
                  <a:srgbClr val="053D87"/>
                </a:solidFill>
                <a:latin typeface="Dreaming Outloud Sans"/>
                <a:ea typeface="Dreaming Outloud Sans"/>
                <a:cs typeface="Dreaming Outloud Sans"/>
                <a:sym typeface="Dreaming Outloud Sans"/>
              </a:rPr>
              <a:t>e</a:t>
            </a:r>
            <a:r>
              <a:rPr lang="en-US" sz="3399">
                <a:solidFill>
                  <a:srgbClr val="053D87"/>
                </a:solidFill>
                <a:latin typeface="Dreaming Outloud Sans"/>
                <a:ea typeface="Dreaming Outloud Sans"/>
                <a:cs typeface="Dreaming Outloud Sans"/>
                <a:sym typeface="Dreaming Outloud Sans"/>
              </a:rPr>
              <a:t> ap</a:t>
            </a:r>
            <a:r>
              <a:rPr lang="en-US" sz="3399" u="none">
                <a:solidFill>
                  <a:srgbClr val="053D87"/>
                </a:solidFill>
                <a:latin typeface="Dreaming Outloud Sans"/>
                <a:ea typeface="Dreaming Outloud Sans"/>
                <a:cs typeface="Dreaming Outloud Sans"/>
                <a:sym typeface="Dreaming Outloud Sans"/>
              </a:rPr>
              <a:t>r</a:t>
            </a:r>
            <a:r>
              <a:rPr lang="en-US" sz="3399">
                <a:solidFill>
                  <a:srgbClr val="053D87"/>
                </a:solidFill>
                <a:latin typeface="Dreaming Outloud Sans"/>
                <a:ea typeface="Dreaming Outloud Sans"/>
                <a:cs typeface="Dreaming Outloud Sans"/>
                <a:sym typeface="Dreaming Outloud Sans"/>
              </a:rPr>
              <a:t>en</a:t>
            </a:r>
            <a:r>
              <a:rPr lang="en-US" sz="3399" u="none">
                <a:solidFill>
                  <a:srgbClr val="053D87"/>
                </a:solidFill>
                <a:latin typeface="Dreaming Outloud Sans"/>
                <a:ea typeface="Dreaming Outloud Sans"/>
                <a:cs typeface="Dreaming Outloud Sans"/>
                <a:sym typeface="Dreaming Outloud Sans"/>
              </a:rPr>
              <a:t>da</a:t>
            </a:r>
            <a:r>
              <a:rPr lang="en-US" sz="3399">
                <a:solidFill>
                  <a:srgbClr val="053D87"/>
                </a:solidFill>
                <a:latin typeface="Dreaming Outloud Sans"/>
                <a:ea typeface="Dreaming Outloud Sans"/>
                <a:cs typeface="Dreaming Outloud Sans"/>
                <a:sym typeface="Dreaming Outloud Sans"/>
              </a:rPr>
              <a:t> una nueva habilidad de su árbol.</a:t>
            </a:r>
          </a:p>
          <a:p>
            <a:pPr algn="just" marL="734059" indent="-367030" lvl="1">
              <a:lnSpc>
                <a:spcPts val="4759"/>
              </a:lnSpc>
              <a:buFont typeface="Arial"/>
              <a:buChar char="•"/>
            </a:pPr>
            <a:r>
              <a:rPr lang="en-US" sz="3399" u="sng">
                <a:solidFill>
                  <a:srgbClr val="053D87"/>
                </a:solidFill>
                <a:latin typeface="Dreaming Outloud Sans"/>
                <a:ea typeface="Dreaming Outloud Sans"/>
                <a:cs typeface="Dreaming Outloud Sans"/>
                <a:sym typeface="Dreaming Outloud Sans"/>
              </a:rPr>
              <a:t>Por Experiencia</a:t>
            </a:r>
            <a:r>
              <a:rPr lang="en-US" sz="3399">
                <a:solidFill>
                  <a:srgbClr val="053D87"/>
                </a:solidFill>
                <a:latin typeface="Dreaming Outloud Sans"/>
                <a:ea typeface="Dreaming Outloud Sans"/>
                <a:cs typeface="Dreaming Outloud Sans"/>
                <a:sym typeface="Dreaming Outloud Sans"/>
              </a:rPr>
              <a:t>: Al alcanzar una cantidad de experiencia acumulada, el personaje podría desbloquear habilidades adicionales.</a:t>
            </a:r>
          </a:p>
          <a:p>
            <a:pPr algn="just" marL="734059" indent="-367030" lvl="1">
              <a:lnSpc>
                <a:spcPts val="4759"/>
              </a:lnSpc>
              <a:buFont typeface="Arial"/>
              <a:buChar char="•"/>
            </a:pPr>
            <a:r>
              <a:rPr lang="en-US" sz="3399" u="sng">
                <a:solidFill>
                  <a:srgbClr val="053D87"/>
                </a:solidFill>
                <a:latin typeface="Dreaming Outloud Sans"/>
                <a:ea typeface="Dreaming Outloud Sans"/>
                <a:cs typeface="Dreaming Outloud Sans"/>
                <a:sym typeface="Dreaming Outloud Sans"/>
              </a:rPr>
              <a:t>Entrenamiento</a:t>
            </a:r>
            <a:r>
              <a:rPr lang="en-US" sz="3399">
                <a:solidFill>
                  <a:srgbClr val="053D87"/>
                </a:solidFill>
                <a:latin typeface="Dreaming Outloud Sans"/>
                <a:ea typeface="Dreaming Outloud Sans"/>
                <a:cs typeface="Dreaming Outloud Sans"/>
                <a:sym typeface="Dreaming Outloud Sans"/>
              </a:rPr>
              <a:t>: Se podrían implementar misiones o entrenamientos donde los personajes pueden aprender nuevas habilidades al completar ciertos objetivos.</a:t>
            </a:r>
          </a:p>
          <a:p>
            <a:pPr algn="just">
              <a:lnSpc>
                <a:spcPts val="4759"/>
              </a:lnSpc>
            </a:pPr>
          </a:p>
          <a:p>
            <a:pPr algn="just">
              <a:lnSpc>
                <a:spcPts val="4759"/>
              </a:lnSpc>
            </a:pPr>
          </a:p>
        </p:txBody>
      </p:sp>
      <p:sp>
        <p:nvSpPr>
          <p:cNvPr name="TextBox 23" id="23"/>
          <p:cNvSpPr txBox="true"/>
          <p:nvPr/>
        </p:nvSpPr>
        <p:spPr>
          <a:xfrm rot="0">
            <a:off x="1367714" y="3425309"/>
            <a:ext cx="15692870" cy="1790065"/>
          </a:xfrm>
          <a:prstGeom prst="rect">
            <a:avLst/>
          </a:prstGeom>
        </p:spPr>
        <p:txBody>
          <a:bodyPr anchor="t" rtlCol="false" tIns="0" lIns="0" bIns="0" rIns="0">
            <a:spAutoFit/>
          </a:bodyPr>
          <a:lstStyle/>
          <a:p>
            <a:pPr algn="l">
              <a:lnSpc>
                <a:spcPts val="4759"/>
              </a:lnSpc>
            </a:pPr>
            <a:r>
              <a:rPr lang="en-US" sz="3399" u="sng">
                <a:solidFill>
                  <a:srgbClr val="053D87"/>
                </a:solidFill>
                <a:latin typeface="Dreaming Outloud Sans"/>
                <a:ea typeface="Dreaming Outloud Sans"/>
                <a:cs typeface="Dreaming Outloud Sans"/>
                <a:sym typeface="Dreaming Outloud Sans"/>
              </a:rPr>
              <a:t>Desbloqueo de Habilidades</a:t>
            </a:r>
            <a:r>
              <a:rPr lang="en-US" sz="3399">
                <a:solidFill>
                  <a:srgbClr val="053D87"/>
                </a:solidFill>
                <a:latin typeface="Dreaming Outloud Sans"/>
                <a:ea typeface="Dreaming Outloud Sans"/>
                <a:cs typeface="Dreaming Outloud Sans"/>
                <a:sym typeface="Dreaming Outloud Sans"/>
              </a:rPr>
              <a:t>: A medida que un personaje sube de nivel o completa ciertos desafíos, puede desbloquear habilidades adicionales en el árbol. Esto podría implementarse de varias maneras:</a:t>
            </a:r>
          </a:p>
        </p:txBody>
      </p:sp>
      <p:grpSp>
        <p:nvGrpSpPr>
          <p:cNvPr name="Group 24" id="24"/>
          <p:cNvGrpSpPr/>
          <p:nvPr/>
        </p:nvGrpSpPr>
        <p:grpSpPr>
          <a:xfrm rot="0">
            <a:off x="245807" y="235894"/>
            <a:ext cx="984396" cy="98439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6" id="26"/>
          <p:cNvGrpSpPr/>
          <p:nvPr/>
        </p:nvGrpSpPr>
        <p:grpSpPr>
          <a:xfrm rot="0">
            <a:off x="3579487" y="976602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11857772" y="10004778"/>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7638402" y="6769367"/>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259300" y="-492198"/>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6051790" y="-683381"/>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8905"/>
        </a:solidFill>
      </p:bgPr>
    </p:bg>
    <p:spTree>
      <p:nvGrpSpPr>
        <p:cNvPr id="1" name=""/>
        <p:cNvGrpSpPr/>
        <p:nvPr/>
      </p:nvGrpSpPr>
      <p:grpSpPr>
        <a:xfrm>
          <a:off x="0" y="0"/>
          <a:ext cx="0" cy="0"/>
          <a:chOff x="0" y="0"/>
          <a:chExt cx="0" cy="0"/>
        </a:xfrm>
      </p:grpSpPr>
      <p:sp>
        <p:nvSpPr>
          <p:cNvPr name="Freeform 2" id="2"/>
          <p:cNvSpPr/>
          <p:nvPr/>
        </p:nvSpPr>
        <p:spPr>
          <a:xfrm flipH="false" flipV="false" rot="0">
            <a:off x="0" y="-4583564"/>
            <a:ext cx="18288000" cy="9198507"/>
          </a:xfrm>
          <a:custGeom>
            <a:avLst/>
            <a:gdLst/>
            <a:ahLst/>
            <a:cxnLst/>
            <a:rect r="r" b="b" t="t" l="l"/>
            <a:pathLst>
              <a:path h="9198507" w="18288000">
                <a:moveTo>
                  <a:pt x="0" y="0"/>
                </a:moveTo>
                <a:lnTo>
                  <a:pt x="18288000" y="0"/>
                </a:lnTo>
                <a:lnTo>
                  <a:pt x="18288000" y="9198507"/>
                </a:lnTo>
                <a:lnTo>
                  <a:pt x="0" y="9198507"/>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3" id="3"/>
          <p:cNvPicPr>
            <a:picLocks noChangeAspect="true"/>
          </p:cNvPicPr>
          <p:nvPr/>
        </p:nvPicPr>
        <p:blipFill>
          <a:blip r:embed="rId4"/>
          <a:srcRect l="0" t="0" r="0" b="0"/>
          <a:stretch>
            <a:fillRect/>
          </a:stretch>
        </p:blipFill>
        <p:spPr>
          <a:xfrm flipH="false" flipV="false" rot="8776196">
            <a:off x="14423700" y="506436"/>
            <a:ext cx="4513974" cy="1512181"/>
          </a:xfrm>
          <a:prstGeom prst="rect">
            <a:avLst/>
          </a:prstGeom>
        </p:spPr>
      </p:pic>
      <p:sp>
        <p:nvSpPr>
          <p:cNvPr name="Freeform 4" id="4"/>
          <p:cNvSpPr/>
          <p:nvPr/>
        </p:nvSpPr>
        <p:spPr>
          <a:xfrm flipH="false" flipV="false" rot="-10800000">
            <a:off x="0" y="4614943"/>
            <a:ext cx="18288000" cy="9198507"/>
          </a:xfrm>
          <a:custGeom>
            <a:avLst/>
            <a:gdLst/>
            <a:ahLst/>
            <a:cxnLst/>
            <a:rect r="r" b="b" t="t" l="l"/>
            <a:pathLst>
              <a:path h="9198507" w="18288000">
                <a:moveTo>
                  <a:pt x="0" y="0"/>
                </a:moveTo>
                <a:lnTo>
                  <a:pt x="18288000" y="0"/>
                </a:lnTo>
                <a:lnTo>
                  <a:pt x="18288000" y="9198508"/>
                </a:lnTo>
                <a:lnTo>
                  <a:pt x="0" y="9198508"/>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5" id="5"/>
          <p:cNvPicPr>
            <a:picLocks noChangeAspect="true"/>
          </p:cNvPicPr>
          <p:nvPr/>
        </p:nvPicPr>
        <p:blipFill>
          <a:blip r:embed="rId4"/>
          <a:srcRect l="0" t="0" r="0" b="0"/>
          <a:stretch>
            <a:fillRect/>
          </a:stretch>
        </p:blipFill>
        <p:spPr>
          <a:xfrm flipH="false" flipV="false" rot="-2298890">
            <a:off x="-466067" y="8073480"/>
            <a:ext cx="4513974" cy="1512181"/>
          </a:xfrm>
          <a:prstGeom prst="rect">
            <a:avLst/>
          </a:prstGeom>
        </p:spPr>
      </p:pic>
      <p:sp>
        <p:nvSpPr>
          <p:cNvPr name="Freeform 6" id="6"/>
          <p:cNvSpPr/>
          <p:nvPr/>
        </p:nvSpPr>
        <p:spPr>
          <a:xfrm flipH="true" flipV="false" rot="-1321940">
            <a:off x="14329312" y="7060100"/>
            <a:ext cx="3465107" cy="1606943"/>
          </a:xfrm>
          <a:custGeom>
            <a:avLst/>
            <a:gdLst/>
            <a:ahLst/>
            <a:cxnLst/>
            <a:rect r="r" b="b" t="t" l="l"/>
            <a:pathLst>
              <a:path h="1606943" w="3465107">
                <a:moveTo>
                  <a:pt x="3465107" y="0"/>
                </a:moveTo>
                <a:lnTo>
                  <a:pt x="0" y="0"/>
                </a:lnTo>
                <a:lnTo>
                  <a:pt x="0" y="1606943"/>
                </a:lnTo>
                <a:lnTo>
                  <a:pt x="3465107" y="1606943"/>
                </a:lnTo>
                <a:lnTo>
                  <a:pt x="3465107" y="0"/>
                </a:lnTo>
                <a:close/>
              </a:path>
            </a:pathLst>
          </a:custGeom>
          <a:blipFill>
            <a:blip r:embed="rId5"/>
            <a:stretch>
              <a:fillRect l="0" t="0" r="0" b="0"/>
            </a:stretch>
          </a:blipFill>
        </p:spPr>
      </p:sp>
      <p:sp>
        <p:nvSpPr>
          <p:cNvPr name="Freeform 7" id="7"/>
          <p:cNvSpPr/>
          <p:nvPr/>
        </p:nvSpPr>
        <p:spPr>
          <a:xfrm flipH="false" flipV="false" rot="1492681">
            <a:off x="1149162" y="7677317"/>
            <a:ext cx="2355093" cy="1092174"/>
          </a:xfrm>
          <a:custGeom>
            <a:avLst/>
            <a:gdLst/>
            <a:ahLst/>
            <a:cxnLst/>
            <a:rect r="r" b="b" t="t" l="l"/>
            <a:pathLst>
              <a:path h="1092174" w="2355093">
                <a:moveTo>
                  <a:pt x="0" y="0"/>
                </a:moveTo>
                <a:lnTo>
                  <a:pt x="2355093" y="0"/>
                </a:lnTo>
                <a:lnTo>
                  <a:pt x="2355093" y="1092174"/>
                </a:lnTo>
                <a:lnTo>
                  <a:pt x="0" y="1092174"/>
                </a:lnTo>
                <a:lnTo>
                  <a:pt x="0" y="0"/>
                </a:lnTo>
                <a:close/>
              </a:path>
            </a:pathLst>
          </a:custGeom>
          <a:blipFill>
            <a:blip r:embed="rId5"/>
            <a:stretch>
              <a:fillRect l="0" t="0" r="0" b="0"/>
            </a:stretch>
          </a:blipFill>
        </p:spPr>
      </p:sp>
      <p:sp>
        <p:nvSpPr>
          <p:cNvPr name="Freeform 8" id="8"/>
          <p:cNvSpPr/>
          <p:nvPr/>
        </p:nvSpPr>
        <p:spPr>
          <a:xfrm flipH="false" flipV="false" rot="-547205">
            <a:off x="14882758" y="1066391"/>
            <a:ext cx="2138122" cy="991554"/>
          </a:xfrm>
          <a:custGeom>
            <a:avLst/>
            <a:gdLst/>
            <a:ahLst/>
            <a:cxnLst/>
            <a:rect r="r" b="b" t="t" l="l"/>
            <a:pathLst>
              <a:path h="991554" w="2138122">
                <a:moveTo>
                  <a:pt x="0" y="0"/>
                </a:moveTo>
                <a:lnTo>
                  <a:pt x="2138122" y="0"/>
                </a:lnTo>
                <a:lnTo>
                  <a:pt x="2138122" y="991554"/>
                </a:lnTo>
                <a:lnTo>
                  <a:pt x="0" y="991554"/>
                </a:lnTo>
                <a:lnTo>
                  <a:pt x="0" y="0"/>
                </a:lnTo>
                <a:close/>
              </a:path>
            </a:pathLst>
          </a:custGeom>
          <a:blipFill>
            <a:blip r:embed="rId5"/>
            <a:stretch>
              <a:fillRect l="0" t="0" r="0" b="0"/>
            </a:stretch>
          </a:blipFill>
        </p:spPr>
      </p:sp>
      <p:sp>
        <p:nvSpPr>
          <p:cNvPr name="Freeform 9" id="9"/>
          <p:cNvSpPr/>
          <p:nvPr/>
        </p:nvSpPr>
        <p:spPr>
          <a:xfrm flipH="true" flipV="false" rot="821536">
            <a:off x="859680" y="1416521"/>
            <a:ext cx="3470004" cy="1609214"/>
          </a:xfrm>
          <a:custGeom>
            <a:avLst/>
            <a:gdLst/>
            <a:ahLst/>
            <a:cxnLst/>
            <a:rect r="r" b="b" t="t" l="l"/>
            <a:pathLst>
              <a:path h="1609214" w="3470004">
                <a:moveTo>
                  <a:pt x="3470004" y="0"/>
                </a:moveTo>
                <a:lnTo>
                  <a:pt x="0" y="0"/>
                </a:lnTo>
                <a:lnTo>
                  <a:pt x="0" y="1609214"/>
                </a:lnTo>
                <a:lnTo>
                  <a:pt x="3470004" y="1609214"/>
                </a:lnTo>
                <a:lnTo>
                  <a:pt x="3470004" y="0"/>
                </a:lnTo>
                <a:close/>
              </a:path>
            </a:pathLst>
          </a:custGeom>
          <a:blipFill>
            <a:blip r:embed="rId5"/>
            <a:stretch>
              <a:fillRect l="0" t="0" r="0" b="0"/>
            </a:stretch>
          </a:blipFill>
        </p:spPr>
      </p:sp>
      <p:sp>
        <p:nvSpPr>
          <p:cNvPr name="Freeform 10" id="10"/>
          <p:cNvSpPr/>
          <p:nvPr/>
        </p:nvSpPr>
        <p:spPr>
          <a:xfrm flipH="false" flipV="false" rot="0">
            <a:off x="7117095" y="186817"/>
            <a:ext cx="2820725" cy="3153249"/>
          </a:xfrm>
          <a:custGeom>
            <a:avLst/>
            <a:gdLst/>
            <a:ahLst/>
            <a:cxnLst/>
            <a:rect r="r" b="b" t="t" l="l"/>
            <a:pathLst>
              <a:path h="3153249" w="2820725">
                <a:moveTo>
                  <a:pt x="0" y="0"/>
                </a:moveTo>
                <a:lnTo>
                  <a:pt x="2820724" y="0"/>
                </a:lnTo>
                <a:lnTo>
                  <a:pt x="2820724" y="3153249"/>
                </a:lnTo>
                <a:lnTo>
                  <a:pt x="0" y="3153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219474">
            <a:off x="1739887" y="1117516"/>
            <a:ext cx="1538868" cy="6994856"/>
          </a:xfrm>
          <a:custGeom>
            <a:avLst/>
            <a:gdLst/>
            <a:ahLst/>
            <a:cxnLst/>
            <a:rect r="r" b="b" t="t" l="l"/>
            <a:pathLst>
              <a:path h="6994856" w="1538868">
                <a:moveTo>
                  <a:pt x="0" y="0"/>
                </a:moveTo>
                <a:lnTo>
                  <a:pt x="1538868" y="0"/>
                </a:lnTo>
                <a:lnTo>
                  <a:pt x="1538868" y="6994855"/>
                </a:lnTo>
                <a:lnTo>
                  <a:pt x="0" y="6994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342241" y="1120465"/>
            <a:ext cx="12020305" cy="8479779"/>
          </a:xfrm>
          <a:custGeom>
            <a:avLst/>
            <a:gdLst/>
            <a:ahLst/>
            <a:cxnLst/>
            <a:rect r="r" b="b" t="t" l="l"/>
            <a:pathLst>
              <a:path h="8479779" w="12020305">
                <a:moveTo>
                  <a:pt x="0" y="0"/>
                </a:moveTo>
                <a:lnTo>
                  <a:pt x="12020304" y="0"/>
                </a:lnTo>
                <a:lnTo>
                  <a:pt x="12020304" y="8479778"/>
                </a:lnTo>
                <a:lnTo>
                  <a:pt x="0" y="84797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true" rot="5228391">
            <a:off x="15182052" y="589057"/>
            <a:ext cx="1539534" cy="6997884"/>
          </a:xfrm>
          <a:custGeom>
            <a:avLst/>
            <a:gdLst/>
            <a:ahLst/>
            <a:cxnLst/>
            <a:rect r="r" b="b" t="t" l="l"/>
            <a:pathLst>
              <a:path h="6997884" w="1539534">
                <a:moveTo>
                  <a:pt x="0" y="6997884"/>
                </a:moveTo>
                <a:lnTo>
                  <a:pt x="1539534" y="6997884"/>
                </a:lnTo>
                <a:lnTo>
                  <a:pt x="1539534" y="0"/>
                </a:lnTo>
                <a:lnTo>
                  <a:pt x="0" y="0"/>
                </a:lnTo>
                <a:lnTo>
                  <a:pt x="0" y="699788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7674118">
            <a:off x="14649470" y="2791832"/>
            <a:ext cx="3579929" cy="3646223"/>
          </a:xfrm>
          <a:custGeom>
            <a:avLst/>
            <a:gdLst/>
            <a:ahLst/>
            <a:cxnLst/>
            <a:rect r="r" b="b" t="t" l="l"/>
            <a:pathLst>
              <a:path h="3646223" w="3579929">
                <a:moveTo>
                  <a:pt x="3579928" y="0"/>
                </a:moveTo>
                <a:lnTo>
                  <a:pt x="0" y="0"/>
                </a:lnTo>
                <a:lnTo>
                  <a:pt x="0" y="3646223"/>
                </a:lnTo>
                <a:lnTo>
                  <a:pt x="3579928" y="3646223"/>
                </a:lnTo>
                <a:lnTo>
                  <a:pt x="357992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true" rot="2700000">
            <a:off x="70598" y="3320388"/>
            <a:ext cx="3579929" cy="3646223"/>
          </a:xfrm>
          <a:custGeom>
            <a:avLst/>
            <a:gdLst/>
            <a:ahLst/>
            <a:cxnLst/>
            <a:rect r="r" b="b" t="t" l="l"/>
            <a:pathLst>
              <a:path h="3646223" w="3579929">
                <a:moveTo>
                  <a:pt x="3579929" y="3646224"/>
                </a:moveTo>
                <a:lnTo>
                  <a:pt x="0" y="3646224"/>
                </a:lnTo>
                <a:lnTo>
                  <a:pt x="0" y="0"/>
                </a:lnTo>
                <a:lnTo>
                  <a:pt x="3579929" y="0"/>
                </a:lnTo>
                <a:lnTo>
                  <a:pt x="3579929" y="3646224"/>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980613">
            <a:off x="3231620" y="594810"/>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980613">
            <a:off x="17340936" y="164928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980613">
            <a:off x="4112186" y="8487959"/>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980613">
            <a:off x="13795783" y="8916689"/>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980613">
            <a:off x="17929353" y="6805687"/>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980613">
            <a:off x="-358647" y="723441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2" id="22"/>
          <p:cNvSpPr txBox="true"/>
          <p:nvPr/>
        </p:nvSpPr>
        <p:spPr>
          <a:xfrm rot="0">
            <a:off x="4169427" y="4004701"/>
            <a:ext cx="9247161" cy="2678397"/>
          </a:xfrm>
          <a:prstGeom prst="rect">
            <a:avLst/>
          </a:prstGeom>
        </p:spPr>
        <p:txBody>
          <a:bodyPr anchor="t" rtlCol="false" tIns="0" lIns="0" bIns="0" rIns="0">
            <a:spAutoFit/>
          </a:bodyPr>
          <a:lstStyle/>
          <a:p>
            <a:pPr algn="ctr">
              <a:lnSpc>
                <a:spcPts val="9921"/>
              </a:lnSpc>
            </a:pPr>
            <a:r>
              <a:rPr lang="en-US" sz="12401" spc="-24">
                <a:solidFill>
                  <a:srgbClr val="FFDE50"/>
                </a:solidFill>
                <a:latin typeface="Bangers"/>
                <a:ea typeface="Bangers"/>
                <a:cs typeface="Bangers"/>
                <a:sym typeface="Bangers"/>
              </a:rPr>
              <a:t>fase de planificación</a:t>
            </a:r>
          </a:p>
        </p:txBody>
      </p:sp>
      <p:sp>
        <p:nvSpPr>
          <p:cNvPr name="Freeform 23" id="23"/>
          <p:cNvSpPr/>
          <p:nvPr/>
        </p:nvSpPr>
        <p:spPr>
          <a:xfrm flipH="false" flipV="false" rot="0">
            <a:off x="12288168" y="600729"/>
            <a:ext cx="1924174" cy="1528843"/>
          </a:xfrm>
          <a:custGeom>
            <a:avLst/>
            <a:gdLst/>
            <a:ahLst/>
            <a:cxnLst/>
            <a:rect r="r" b="b" t="t" l="l"/>
            <a:pathLst>
              <a:path h="1528843" w="1924174">
                <a:moveTo>
                  <a:pt x="0" y="0"/>
                </a:moveTo>
                <a:lnTo>
                  <a:pt x="1924174" y="0"/>
                </a:lnTo>
                <a:lnTo>
                  <a:pt x="1924174" y="1528843"/>
                </a:lnTo>
                <a:lnTo>
                  <a:pt x="0" y="1528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0">
            <a:off x="7565370" y="8493878"/>
            <a:ext cx="1924174" cy="1528843"/>
          </a:xfrm>
          <a:custGeom>
            <a:avLst/>
            <a:gdLst/>
            <a:ahLst/>
            <a:cxnLst/>
            <a:rect r="r" b="b" t="t" l="l"/>
            <a:pathLst>
              <a:path h="1528843" w="1924174">
                <a:moveTo>
                  <a:pt x="1924174" y="0"/>
                </a:moveTo>
                <a:lnTo>
                  <a:pt x="0" y="0"/>
                </a:lnTo>
                <a:lnTo>
                  <a:pt x="0" y="1528844"/>
                </a:lnTo>
                <a:lnTo>
                  <a:pt x="1924174" y="1528844"/>
                </a:lnTo>
                <a:lnTo>
                  <a:pt x="192417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5" id="25"/>
          <p:cNvSpPr/>
          <p:nvPr/>
        </p:nvSpPr>
        <p:spPr>
          <a:xfrm flipH="false" flipV="false" rot="0">
            <a:off x="11682095" y="2578426"/>
            <a:ext cx="5577205" cy="8040471"/>
          </a:xfrm>
          <a:custGeom>
            <a:avLst/>
            <a:gdLst/>
            <a:ahLst/>
            <a:cxnLst/>
            <a:rect r="r" b="b" t="t" l="l"/>
            <a:pathLst>
              <a:path h="8040471" w="5577205">
                <a:moveTo>
                  <a:pt x="0" y="0"/>
                </a:moveTo>
                <a:lnTo>
                  <a:pt x="5577205" y="0"/>
                </a:lnTo>
                <a:lnTo>
                  <a:pt x="5577205" y="8040470"/>
                </a:lnTo>
                <a:lnTo>
                  <a:pt x="0" y="8040470"/>
                </a:lnTo>
                <a:lnTo>
                  <a:pt x="0" y="0"/>
                </a:lnTo>
                <a:close/>
              </a:path>
            </a:pathLst>
          </a:custGeom>
          <a:blipFill>
            <a:blip r:embed="rId18"/>
            <a:stretch>
              <a:fillRect l="0" t="0" r="0" b="0"/>
            </a:stretch>
          </a:blipFill>
        </p:spPr>
      </p:sp>
      <p:sp>
        <p:nvSpPr>
          <p:cNvPr name="Freeform 26" id="26"/>
          <p:cNvSpPr/>
          <p:nvPr/>
        </p:nvSpPr>
        <p:spPr>
          <a:xfrm flipH="false" flipV="false" rot="0">
            <a:off x="12624452" y="-2847305"/>
            <a:ext cx="5663548" cy="5694610"/>
          </a:xfrm>
          <a:custGeom>
            <a:avLst/>
            <a:gdLst/>
            <a:ahLst/>
            <a:cxnLst/>
            <a:rect r="r" b="b" t="t" l="l"/>
            <a:pathLst>
              <a:path h="5694610" w="5663548">
                <a:moveTo>
                  <a:pt x="0" y="0"/>
                </a:moveTo>
                <a:lnTo>
                  <a:pt x="5663548" y="0"/>
                </a:lnTo>
                <a:lnTo>
                  <a:pt x="5663548" y="5694610"/>
                </a:lnTo>
                <a:lnTo>
                  <a:pt x="0" y="569461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2836537" y="1220290"/>
            <a:ext cx="984396" cy="9843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4" id="4"/>
          <p:cNvGrpSpPr/>
          <p:nvPr/>
        </p:nvGrpSpPr>
        <p:grpSpPr>
          <a:xfrm rot="0">
            <a:off x="245807" y="4395190"/>
            <a:ext cx="984396" cy="9843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6" id="6"/>
          <p:cNvGrpSpPr/>
          <p:nvPr/>
        </p:nvGrpSpPr>
        <p:grpSpPr>
          <a:xfrm rot="0">
            <a:off x="7420886" y="9020381"/>
            <a:ext cx="984396" cy="98439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8" id="8"/>
          <p:cNvGrpSpPr/>
          <p:nvPr/>
        </p:nvGrpSpPr>
        <p:grpSpPr>
          <a:xfrm rot="0">
            <a:off x="15500642" y="9102376"/>
            <a:ext cx="984396" cy="9843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0" id="10"/>
          <p:cNvGrpSpPr/>
          <p:nvPr/>
        </p:nvGrpSpPr>
        <p:grpSpPr>
          <a:xfrm rot="0">
            <a:off x="16767102" y="2938542"/>
            <a:ext cx="984396" cy="98439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12" id="12"/>
          <p:cNvGrpSpPr/>
          <p:nvPr/>
        </p:nvGrpSpPr>
        <p:grpSpPr>
          <a:xfrm rot="0">
            <a:off x="11857772" y="-98070"/>
            <a:ext cx="984396" cy="9843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Freeform 14" id="14"/>
          <p:cNvSpPr/>
          <p:nvPr/>
        </p:nvSpPr>
        <p:spPr>
          <a:xfrm flipH="false" flipV="false" rot="0">
            <a:off x="0" y="7753763"/>
            <a:ext cx="2460406" cy="2533237"/>
          </a:xfrm>
          <a:custGeom>
            <a:avLst/>
            <a:gdLst/>
            <a:ahLst/>
            <a:cxnLst/>
            <a:rect r="r" b="b" t="t" l="l"/>
            <a:pathLst>
              <a:path h="2533237" w="2460406">
                <a:moveTo>
                  <a:pt x="0" y="0"/>
                </a:moveTo>
                <a:lnTo>
                  <a:pt x="2460406" y="0"/>
                </a:lnTo>
                <a:lnTo>
                  <a:pt x="2460406" y="2533237"/>
                </a:lnTo>
                <a:lnTo>
                  <a:pt x="0" y="2533237"/>
                </a:lnTo>
                <a:lnTo>
                  <a:pt x="0" y="0"/>
                </a:lnTo>
                <a:close/>
              </a:path>
            </a:pathLst>
          </a:custGeom>
          <a:blipFill>
            <a:blip r:embed="rId3"/>
            <a:stretch>
              <a:fillRect l="0" t="0" r="0" b="0"/>
            </a:stretch>
          </a:blipFill>
        </p:spPr>
      </p:sp>
      <p:sp>
        <p:nvSpPr>
          <p:cNvPr name="Freeform 15" id="15"/>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868082" y="2375576"/>
            <a:ext cx="4954108" cy="1125934"/>
          </a:xfrm>
          <a:custGeom>
            <a:avLst/>
            <a:gdLst/>
            <a:ahLst/>
            <a:cxnLst/>
            <a:rect r="r" b="b" t="t" l="l"/>
            <a:pathLst>
              <a:path h="1125934" w="4954108">
                <a:moveTo>
                  <a:pt x="0" y="0"/>
                </a:moveTo>
                <a:lnTo>
                  <a:pt x="4954108" y="0"/>
                </a:lnTo>
                <a:lnTo>
                  <a:pt x="4954108" y="1125933"/>
                </a:lnTo>
                <a:lnTo>
                  <a:pt x="0" y="11259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9" id="19"/>
          <p:cNvGrpSpPr/>
          <p:nvPr/>
        </p:nvGrpSpPr>
        <p:grpSpPr>
          <a:xfrm rot="0">
            <a:off x="245807" y="235894"/>
            <a:ext cx="984396" cy="98439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
        <p:nvSpPr>
          <p:cNvPr name="TextBox 21" id="21"/>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4</a:t>
            </a:r>
          </a:p>
        </p:txBody>
      </p:sp>
      <p:sp>
        <p:nvSpPr>
          <p:cNvPr name="TextBox 22" id="22"/>
          <p:cNvSpPr txBox="true"/>
          <p:nvPr/>
        </p:nvSpPr>
        <p:spPr>
          <a:xfrm rot="0">
            <a:off x="5295386" y="729079"/>
            <a:ext cx="7837525" cy="1475607"/>
          </a:xfrm>
          <a:prstGeom prst="rect">
            <a:avLst/>
          </a:prstGeom>
        </p:spPr>
        <p:txBody>
          <a:bodyPr anchor="t" rtlCol="false" tIns="0" lIns="0" bIns="0" rIns="0">
            <a:spAutoFit/>
          </a:bodyPr>
          <a:lstStyle/>
          <a:p>
            <a:pPr algn="ctr">
              <a:lnSpc>
                <a:spcPts val="5466"/>
              </a:lnSpc>
            </a:pPr>
            <a:r>
              <a:rPr lang="en-US" sz="6833" spc="-13">
                <a:solidFill>
                  <a:srgbClr val="FFCC00"/>
                </a:solidFill>
                <a:latin typeface="Bangers"/>
                <a:ea typeface="Bangers"/>
                <a:cs typeface="Bangers"/>
                <a:sym typeface="Bangers"/>
              </a:rPr>
              <a:t>incorporación de habilidades</a:t>
            </a:r>
          </a:p>
        </p:txBody>
      </p:sp>
      <p:sp>
        <p:nvSpPr>
          <p:cNvPr name="TextBox 23" id="23"/>
          <p:cNvSpPr txBox="true"/>
          <p:nvPr/>
        </p:nvSpPr>
        <p:spPr>
          <a:xfrm rot="0">
            <a:off x="2753138" y="2454545"/>
            <a:ext cx="4069052" cy="977519"/>
          </a:xfrm>
          <a:prstGeom prst="rect">
            <a:avLst/>
          </a:prstGeom>
        </p:spPr>
        <p:txBody>
          <a:bodyPr anchor="t" rtlCol="false" tIns="0" lIns="0" bIns="0" rIns="0">
            <a:spAutoFit/>
          </a:bodyPr>
          <a:lstStyle/>
          <a:p>
            <a:pPr algn="ctr">
              <a:lnSpc>
                <a:spcPts val="3807"/>
              </a:lnSpc>
            </a:pPr>
            <a:r>
              <a:rPr lang="en-US" sz="3399">
                <a:solidFill>
                  <a:srgbClr val="000000"/>
                </a:solidFill>
                <a:latin typeface="Dreaming Outloud Sans"/>
                <a:ea typeface="Dreaming Outloud Sans"/>
                <a:cs typeface="Dreaming Outloud Sans"/>
                <a:sym typeface="Dreaming Outloud Sans"/>
              </a:rPr>
              <a:t>Estrategia en Combate</a:t>
            </a:r>
          </a:p>
        </p:txBody>
      </p:sp>
      <p:sp>
        <p:nvSpPr>
          <p:cNvPr name="TextBox 24" id="24"/>
          <p:cNvSpPr txBox="true"/>
          <p:nvPr/>
        </p:nvSpPr>
        <p:spPr>
          <a:xfrm rot="0">
            <a:off x="10150535" y="3267710"/>
            <a:ext cx="6765029" cy="5990590"/>
          </a:xfrm>
          <a:prstGeom prst="rect">
            <a:avLst/>
          </a:prstGeom>
        </p:spPr>
        <p:txBody>
          <a:bodyPr anchor="t" rtlCol="false" tIns="0" lIns="0" bIns="0" rIns="0">
            <a:spAutoFit/>
          </a:bodyPr>
          <a:lstStyle/>
          <a:p>
            <a:pPr algn="just">
              <a:lnSpc>
                <a:spcPts val="4759"/>
              </a:lnSpc>
            </a:pPr>
            <a:r>
              <a:rPr lang="en-US" sz="3399" u="sng">
                <a:solidFill>
                  <a:srgbClr val="053D87"/>
                </a:solidFill>
                <a:latin typeface="Dreaming Outloud Sans"/>
                <a:ea typeface="Dreaming Outloud Sans"/>
                <a:cs typeface="Dreaming Outloud Sans"/>
                <a:sym typeface="Dreaming Outloud Sans"/>
              </a:rPr>
              <a:t>Combinación de Habilidades</a:t>
            </a:r>
            <a:r>
              <a:rPr lang="en-US" sz="3399">
                <a:solidFill>
                  <a:srgbClr val="053D87"/>
                </a:solidFill>
                <a:latin typeface="Dreaming Outloud Sans"/>
                <a:ea typeface="Dreaming Outloud Sans"/>
                <a:cs typeface="Dreaming Outloud Sans"/>
                <a:sym typeface="Dreaming Outloud Sans"/>
              </a:rPr>
              <a:t>: Algunas habilidades pueden complementarse entre sí, permitiendo al jugador crear combos devastadores. Por ejemplo, un jugador podría usar una habilidad que debilita al enemigo y luego seguir con un ataque especial para maximizar el daño.</a:t>
            </a:r>
          </a:p>
          <a:p>
            <a:pPr algn="just">
              <a:lnSpc>
                <a:spcPts val="4759"/>
              </a:lnSpc>
            </a:pPr>
          </a:p>
        </p:txBody>
      </p:sp>
      <p:sp>
        <p:nvSpPr>
          <p:cNvPr name="TextBox 25" id="25"/>
          <p:cNvSpPr txBox="true"/>
          <p:nvPr/>
        </p:nvSpPr>
        <p:spPr>
          <a:xfrm rot="0">
            <a:off x="1524050" y="3425309"/>
            <a:ext cx="8097478" cy="5990590"/>
          </a:xfrm>
          <a:prstGeom prst="rect">
            <a:avLst/>
          </a:prstGeom>
        </p:spPr>
        <p:txBody>
          <a:bodyPr anchor="t" rtlCol="false" tIns="0" lIns="0" bIns="0" rIns="0">
            <a:spAutoFit/>
          </a:bodyPr>
          <a:lstStyle/>
          <a:p>
            <a:pPr algn="just">
              <a:lnSpc>
                <a:spcPts val="4759"/>
              </a:lnSpc>
            </a:pPr>
            <a:r>
              <a:rPr lang="en-US" sz="3399" u="sng">
                <a:solidFill>
                  <a:srgbClr val="053D87"/>
                </a:solidFill>
                <a:latin typeface="Dreaming Outloud Sans"/>
                <a:ea typeface="Dreaming Outloud Sans"/>
                <a:cs typeface="Dreaming Outloud Sans"/>
                <a:sym typeface="Dreaming Outloud Sans"/>
              </a:rPr>
              <a:t>Selección de Habilidades</a:t>
            </a:r>
            <a:r>
              <a:rPr lang="en-US" sz="3399">
                <a:solidFill>
                  <a:srgbClr val="053D87"/>
                </a:solidFill>
                <a:latin typeface="Dreaming Outloud Sans"/>
                <a:ea typeface="Dreaming Outloud Sans"/>
                <a:cs typeface="Dreaming Outloud Sans"/>
                <a:sym typeface="Dreaming Outloud Sans"/>
              </a:rPr>
              <a:t>: Durante el combate, el jugador debe elegir sabiamente qué habilidades usar en función de su situación actual, el estado del oponente y la cantidad de Ki disponible. Esto añade un nivel de estrategia, ya que el jugador debe considerar cuándo es el mejor momento para usar habilidades poderosas y cuándo es más efectivo cargar Ki o realizar un ataque básico.</a:t>
            </a:r>
          </a:p>
        </p:txBody>
      </p:sp>
      <p:grpSp>
        <p:nvGrpSpPr>
          <p:cNvPr name="Group 26" id="26"/>
          <p:cNvGrpSpPr/>
          <p:nvPr/>
        </p:nvGrpSpPr>
        <p:grpSpPr>
          <a:xfrm rot="0">
            <a:off x="3579487" y="9766024"/>
            <a:ext cx="984396" cy="984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28" id="28"/>
          <p:cNvGrpSpPr/>
          <p:nvPr/>
        </p:nvGrpSpPr>
        <p:grpSpPr>
          <a:xfrm rot="0">
            <a:off x="11857772" y="10004778"/>
            <a:ext cx="984396" cy="98439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0" id="30"/>
          <p:cNvGrpSpPr/>
          <p:nvPr/>
        </p:nvGrpSpPr>
        <p:grpSpPr>
          <a:xfrm rot="0">
            <a:off x="17638402" y="6769367"/>
            <a:ext cx="984396" cy="984396"/>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2" id="32"/>
          <p:cNvGrpSpPr/>
          <p:nvPr/>
        </p:nvGrpSpPr>
        <p:grpSpPr>
          <a:xfrm rot="0">
            <a:off x="17259300" y="-492198"/>
            <a:ext cx="984396" cy="984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grpSp>
        <p:nvGrpSpPr>
          <p:cNvPr name="Group 34" id="34"/>
          <p:cNvGrpSpPr/>
          <p:nvPr/>
        </p:nvGrpSpPr>
        <p:grpSpPr>
          <a:xfrm rot="0">
            <a:off x="6051790" y="-683381"/>
            <a:ext cx="984396" cy="98439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60299" t="-10112" r="-64419" b="-2247"/>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278786" y="3436625"/>
            <a:ext cx="2199324" cy="1123655"/>
          </a:xfrm>
          <a:custGeom>
            <a:avLst/>
            <a:gdLst/>
            <a:ahLst/>
            <a:cxnLst/>
            <a:rect r="r" b="b" t="t" l="l"/>
            <a:pathLst>
              <a:path h="1123655" w="2199324">
                <a:moveTo>
                  <a:pt x="0" y="0"/>
                </a:moveTo>
                <a:lnTo>
                  <a:pt x="2199325" y="0"/>
                </a:lnTo>
                <a:lnTo>
                  <a:pt x="2199325"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31314" y="8854170"/>
            <a:ext cx="2199324" cy="1123655"/>
          </a:xfrm>
          <a:custGeom>
            <a:avLst/>
            <a:gdLst/>
            <a:ahLst/>
            <a:cxnLst/>
            <a:rect r="r" b="b" t="t" l="l"/>
            <a:pathLst>
              <a:path h="1123655" w="2199324">
                <a:moveTo>
                  <a:pt x="0" y="0"/>
                </a:moveTo>
                <a:lnTo>
                  <a:pt x="2199325" y="0"/>
                </a:lnTo>
                <a:lnTo>
                  <a:pt x="2199325"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86458" y="8134645"/>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815902" y="6903089"/>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682458" y="3558865"/>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268730"/>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597853" y="8544995"/>
            <a:ext cx="22970874" cy="5220653"/>
          </a:xfrm>
          <a:custGeom>
            <a:avLst/>
            <a:gdLst/>
            <a:ahLst/>
            <a:cxnLst/>
            <a:rect r="r" b="b" t="t" l="l"/>
            <a:pathLst>
              <a:path h="5220653" w="22970874">
                <a:moveTo>
                  <a:pt x="0" y="0"/>
                </a:moveTo>
                <a:lnTo>
                  <a:pt x="22970873" y="0"/>
                </a:lnTo>
                <a:lnTo>
                  <a:pt x="22970873" y="5220653"/>
                </a:lnTo>
                <a:lnTo>
                  <a:pt x="0" y="5220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0" y="8544995"/>
            <a:ext cx="2575545" cy="1742005"/>
          </a:xfrm>
          <a:custGeom>
            <a:avLst/>
            <a:gdLst/>
            <a:ahLst/>
            <a:cxnLst/>
            <a:rect r="r" b="b" t="t" l="l"/>
            <a:pathLst>
              <a:path h="1742005" w="2575545">
                <a:moveTo>
                  <a:pt x="2575545" y="0"/>
                </a:moveTo>
                <a:lnTo>
                  <a:pt x="0" y="0"/>
                </a:lnTo>
                <a:lnTo>
                  <a:pt x="0" y="1742005"/>
                </a:lnTo>
                <a:lnTo>
                  <a:pt x="2575545" y="1742005"/>
                </a:lnTo>
                <a:lnTo>
                  <a:pt x="257554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712455" y="8544995"/>
            <a:ext cx="2575545" cy="1742005"/>
          </a:xfrm>
          <a:custGeom>
            <a:avLst/>
            <a:gdLst/>
            <a:ahLst/>
            <a:cxnLst/>
            <a:rect r="r" b="b" t="t" l="l"/>
            <a:pathLst>
              <a:path h="1742005" w="2575545">
                <a:moveTo>
                  <a:pt x="0" y="0"/>
                </a:moveTo>
                <a:lnTo>
                  <a:pt x="2575545" y="0"/>
                </a:lnTo>
                <a:lnTo>
                  <a:pt x="2575545" y="1742005"/>
                </a:lnTo>
                <a:lnTo>
                  <a:pt x="0" y="17420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282603" y="225228"/>
            <a:ext cx="3465107" cy="1606943"/>
          </a:xfrm>
          <a:custGeom>
            <a:avLst/>
            <a:gdLst/>
            <a:ahLst/>
            <a:cxnLst/>
            <a:rect r="r" b="b" t="t" l="l"/>
            <a:pathLst>
              <a:path h="1606943" w="3465107">
                <a:moveTo>
                  <a:pt x="3465106" y="0"/>
                </a:moveTo>
                <a:lnTo>
                  <a:pt x="0" y="0"/>
                </a:lnTo>
                <a:lnTo>
                  <a:pt x="0" y="1606944"/>
                </a:lnTo>
                <a:lnTo>
                  <a:pt x="3465106" y="1606944"/>
                </a:lnTo>
                <a:lnTo>
                  <a:pt x="3465106" y="0"/>
                </a:lnTo>
                <a:close/>
              </a:path>
            </a:pathLst>
          </a:custGeom>
          <a:blipFill>
            <a:blip r:embed="rId10"/>
            <a:stretch>
              <a:fillRect l="0" t="0" r="0" b="0"/>
            </a:stretch>
          </a:blipFill>
        </p:spPr>
      </p:sp>
      <p:sp>
        <p:nvSpPr>
          <p:cNvPr name="Freeform 12" id="12"/>
          <p:cNvSpPr/>
          <p:nvPr/>
        </p:nvSpPr>
        <p:spPr>
          <a:xfrm flipH="false" flipV="false" rot="0">
            <a:off x="3954932" y="-178277"/>
            <a:ext cx="2199324" cy="1123655"/>
          </a:xfrm>
          <a:custGeom>
            <a:avLst/>
            <a:gdLst/>
            <a:ahLst/>
            <a:cxnLst/>
            <a:rect r="r" b="b" t="t" l="l"/>
            <a:pathLst>
              <a:path h="1123655" w="2199324">
                <a:moveTo>
                  <a:pt x="0" y="0"/>
                </a:moveTo>
                <a:lnTo>
                  <a:pt x="2199325" y="0"/>
                </a:lnTo>
                <a:lnTo>
                  <a:pt x="2199325"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6723080" y="2517169"/>
            <a:ext cx="4078496" cy="840170"/>
          </a:xfrm>
          <a:custGeom>
            <a:avLst/>
            <a:gdLst/>
            <a:ahLst/>
            <a:cxnLst/>
            <a:rect r="r" b="b" t="t" l="l"/>
            <a:pathLst>
              <a:path h="840170" w="4078496">
                <a:moveTo>
                  <a:pt x="0" y="0"/>
                </a:moveTo>
                <a:lnTo>
                  <a:pt x="4078496" y="0"/>
                </a:lnTo>
                <a:lnTo>
                  <a:pt x="4078496" y="840170"/>
                </a:lnTo>
                <a:lnTo>
                  <a:pt x="0" y="8401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5</a:t>
            </a:r>
          </a:p>
        </p:txBody>
      </p:sp>
      <p:sp>
        <p:nvSpPr>
          <p:cNvPr name="TextBox 17" id="17"/>
          <p:cNvSpPr txBox="true"/>
          <p:nvPr/>
        </p:nvSpPr>
        <p:spPr>
          <a:xfrm rot="0">
            <a:off x="3377652" y="942960"/>
            <a:ext cx="11845139" cy="1181195"/>
          </a:xfrm>
          <a:prstGeom prst="rect">
            <a:avLst/>
          </a:prstGeom>
        </p:spPr>
        <p:txBody>
          <a:bodyPr anchor="t" rtlCol="false" tIns="0" lIns="0" bIns="0" rIns="0">
            <a:spAutoFit/>
          </a:bodyPr>
          <a:lstStyle/>
          <a:p>
            <a:pPr algn="ctr">
              <a:lnSpc>
                <a:spcPts val="8261"/>
              </a:lnSpc>
            </a:pPr>
            <a:r>
              <a:rPr lang="en-US" sz="10327" spc="-20">
                <a:solidFill>
                  <a:srgbClr val="FFCC00"/>
                </a:solidFill>
                <a:latin typeface="Bangers"/>
                <a:ea typeface="Bangers"/>
                <a:cs typeface="Bangers"/>
                <a:sym typeface="Bangers"/>
              </a:rPr>
              <a:t>interfaz de juego</a:t>
            </a:r>
          </a:p>
        </p:txBody>
      </p:sp>
      <p:sp>
        <p:nvSpPr>
          <p:cNvPr name="TextBox 18" id="18"/>
          <p:cNvSpPr txBox="true"/>
          <p:nvPr/>
        </p:nvSpPr>
        <p:spPr>
          <a:xfrm rot="0">
            <a:off x="6338198" y="2604196"/>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Mensajes de Estado</a:t>
            </a:r>
          </a:p>
        </p:txBody>
      </p:sp>
      <p:sp>
        <p:nvSpPr>
          <p:cNvPr name="TextBox 19" id="19"/>
          <p:cNvSpPr txBox="true"/>
          <p:nvPr/>
        </p:nvSpPr>
        <p:spPr>
          <a:xfrm rot="0">
            <a:off x="1092961" y="2604196"/>
            <a:ext cx="5309498" cy="3590289"/>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Inicio del Combate</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Cuando se inicia un combate, se muestra un mensaje que indica qué personajes están luchando. Por ejemplo:</a:t>
            </a:r>
          </a:p>
        </p:txBody>
      </p:sp>
      <p:sp>
        <p:nvSpPr>
          <p:cNvPr name="TextBox 20" id="20"/>
          <p:cNvSpPr txBox="true"/>
          <p:nvPr/>
        </p:nvSpPr>
        <p:spPr>
          <a:xfrm rot="0">
            <a:off x="1092961" y="6613585"/>
            <a:ext cx="5337169" cy="1847215"/>
          </a:xfrm>
          <a:prstGeom prst="rect">
            <a:avLst/>
          </a:prstGeom>
        </p:spPr>
        <p:txBody>
          <a:bodyPr anchor="t" rtlCol="false" tIns="0" lIns="0" bIns="0" rIns="0">
            <a:spAutoFit/>
          </a:bodyPr>
          <a:lstStyle/>
          <a:p>
            <a:pPr algn="ctr">
              <a:lnSpc>
                <a:spcPts val="4759"/>
              </a:lnSpc>
            </a:pPr>
            <a:r>
              <a:rPr lang="en-US" sz="3399">
                <a:solidFill>
                  <a:srgbClr val="000000"/>
                </a:solidFill>
                <a:latin typeface="Retropix"/>
                <a:ea typeface="Retropix"/>
                <a:cs typeface="Retropix"/>
                <a:sym typeface="Retropix"/>
              </a:rPr>
              <a:t>Iniciando combate entre Goku y Vegeta!</a:t>
            </a:r>
          </a:p>
          <a:p>
            <a:pPr algn="ctr">
              <a:lnSpc>
                <a:spcPts val="4759"/>
              </a:lnSpc>
            </a:pPr>
          </a:p>
        </p:txBody>
      </p:sp>
      <p:sp>
        <p:nvSpPr>
          <p:cNvPr name="TextBox 21" id="21"/>
          <p:cNvSpPr txBox="true"/>
          <p:nvPr/>
        </p:nvSpPr>
        <p:spPr>
          <a:xfrm rot="0">
            <a:off x="6402458" y="3382455"/>
            <a:ext cx="5087079" cy="5390514"/>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Información del Personaje</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Durante cada turno, se muestra información relevante sobre el personaje actual, incluyendo su vida, Ki, nivel, estado y transformaciones. Por ejemplo:</a:t>
            </a:r>
          </a:p>
          <a:p>
            <a:pPr algn="ctr">
              <a:lnSpc>
                <a:spcPts val="4760"/>
              </a:lnSpc>
            </a:pPr>
          </a:p>
        </p:txBody>
      </p:sp>
      <p:sp>
        <p:nvSpPr>
          <p:cNvPr name="TextBox 22" id="22"/>
          <p:cNvSpPr txBox="true"/>
          <p:nvPr/>
        </p:nvSpPr>
        <p:spPr>
          <a:xfrm rot="0">
            <a:off x="11843762" y="2604196"/>
            <a:ext cx="5309498" cy="5390514"/>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Opciones de Acción</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Se presentan opciones al jugador para que elija su acción en cada turno. Esto puede incluir atacar, cargar Ki o defenderse. El jugador debe ingresar la opción deseada. Ejemplo:</a:t>
            </a:r>
          </a:p>
          <a:p>
            <a:pPr algn="ctr">
              <a:lnSpc>
                <a:spcPts val="4760"/>
              </a:lnSpc>
            </a:pPr>
          </a:p>
        </p:txBody>
      </p:sp>
      <p:sp>
        <p:nvSpPr>
          <p:cNvPr name="TextBox 23" id="23"/>
          <p:cNvSpPr txBox="true"/>
          <p:nvPr/>
        </p:nvSpPr>
        <p:spPr>
          <a:xfrm rot="0">
            <a:off x="11203985" y="7411085"/>
            <a:ext cx="6059851" cy="1847215"/>
          </a:xfrm>
          <a:prstGeom prst="rect">
            <a:avLst/>
          </a:prstGeom>
        </p:spPr>
        <p:txBody>
          <a:bodyPr anchor="t" rtlCol="false" tIns="0" lIns="0" bIns="0" rIns="0">
            <a:spAutoFit/>
          </a:bodyPr>
          <a:lstStyle/>
          <a:p>
            <a:pPr algn="ctr">
              <a:lnSpc>
                <a:spcPts val="4759"/>
              </a:lnSpc>
            </a:pPr>
            <a:r>
              <a:rPr lang="en-US" sz="3399">
                <a:solidFill>
                  <a:srgbClr val="000000"/>
                </a:solidFill>
                <a:latin typeface="Retropix"/>
                <a:ea typeface="Retropix"/>
                <a:cs typeface="Retropix"/>
                <a:sym typeface="Retropix"/>
              </a:rPr>
              <a:t>¿Quieres atacar (a) o cargar ki (c) o defender (d)?</a:t>
            </a:r>
          </a:p>
          <a:p>
            <a:pPr algn="ctr">
              <a:lnSpc>
                <a:spcPts val="4759"/>
              </a:lnSpc>
            </a:pPr>
          </a:p>
        </p:txBody>
      </p:sp>
      <p:sp>
        <p:nvSpPr>
          <p:cNvPr name="TextBox 24" id="24"/>
          <p:cNvSpPr txBox="true"/>
          <p:nvPr/>
        </p:nvSpPr>
        <p:spPr>
          <a:xfrm rot="0">
            <a:off x="5995103" y="8064607"/>
            <a:ext cx="5848658" cy="987500"/>
          </a:xfrm>
          <a:prstGeom prst="rect">
            <a:avLst/>
          </a:prstGeom>
        </p:spPr>
        <p:txBody>
          <a:bodyPr anchor="t" rtlCol="false" tIns="0" lIns="0" bIns="0" rIns="0">
            <a:spAutoFit/>
          </a:bodyPr>
          <a:lstStyle/>
          <a:p>
            <a:pPr algn="ctr">
              <a:lnSpc>
                <a:spcPts val="3772"/>
              </a:lnSpc>
            </a:pPr>
            <a:r>
              <a:rPr lang="en-US" sz="2694">
                <a:solidFill>
                  <a:srgbClr val="000000"/>
                </a:solidFill>
                <a:latin typeface="Retropix"/>
                <a:ea typeface="Retropix"/>
                <a:cs typeface="Retropix"/>
                <a:sym typeface="Retropix"/>
              </a:rPr>
              <a:t>Turno de Goku -- ki: 500/1000 -- vida: 800 -- nivel: 5 --</a:t>
            </a:r>
          </a:p>
        </p:txBody>
      </p:sp>
      <p:sp>
        <p:nvSpPr>
          <p:cNvPr name="Freeform 25" id="25"/>
          <p:cNvSpPr/>
          <p:nvPr/>
        </p:nvSpPr>
        <p:spPr>
          <a:xfrm flipH="false" flipV="false" rot="0">
            <a:off x="16915564" y="214640"/>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328358" y="7346523"/>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0850140" y="-729526"/>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1186458" y="8134645"/>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31314" y="8854170"/>
            <a:ext cx="2199324" cy="1123655"/>
          </a:xfrm>
          <a:custGeom>
            <a:avLst/>
            <a:gdLst/>
            <a:ahLst/>
            <a:cxnLst/>
            <a:rect r="r" b="b" t="t" l="l"/>
            <a:pathLst>
              <a:path h="1123655" w="2199324">
                <a:moveTo>
                  <a:pt x="0" y="0"/>
                </a:moveTo>
                <a:lnTo>
                  <a:pt x="2199325" y="0"/>
                </a:lnTo>
                <a:lnTo>
                  <a:pt x="2199325"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8786" y="3436625"/>
            <a:ext cx="2199324" cy="1123655"/>
          </a:xfrm>
          <a:custGeom>
            <a:avLst/>
            <a:gdLst/>
            <a:ahLst/>
            <a:cxnLst/>
            <a:rect r="r" b="b" t="t" l="l"/>
            <a:pathLst>
              <a:path h="1123655" w="2199324">
                <a:moveTo>
                  <a:pt x="0" y="0"/>
                </a:moveTo>
                <a:lnTo>
                  <a:pt x="2199325" y="0"/>
                </a:lnTo>
                <a:lnTo>
                  <a:pt x="2199325"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682458" y="3558865"/>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15902" y="6903089"/>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268730"/>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597853" y="8544995"/>
            <a:ext cx="22970874" cy="5220653"/>
          </a:xfrm>
          <a:custGeom>
            <a:avLst/>
            <a:gdLst/>
            <a:ahLst/>
            <a:cxnLst/>
            <a:rect r="r" b="b" t="t" l="l"/>
            <a:pathLst>
              <a:path h="5220653" w="22970874">
                <a:moveTo>
                  <a:pt x="0" y="0"/>
                </a:moveTo>
                <a:lnTo>
                  <a:pt x="22970873" y="0"/>
                </a:lnTo>
                <a:lnTo>
                  <a:pt x="22970873" y="5220653"/>
                </a:lnTo>
                <a:lnTo>
                  <a:pt x="0" y="5220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0" y="8544995"/>
            <a:ext cx="2575545" cy="1742005"/>
          </a:xfrm>
          <a:custGeom>
            <a:avLst/>
            <a:gdLst/>
            <a:ahLst/>
            <a:cxnLst/>
            <a:rect r="r" b="b" t="t" l="l"/>
            <a:pathLst>
              <a:path h="1742005" w="2575545">
                <a:moveTo>
                  <a:pt x="2575545" y="0"/>
                </a:moveTo>
                <a:lnTo>
                  <a:pt x="0" y="0"/>
                </a:lnTo>
                <a:lnTo>
                  <a:pt x="0" y="1742005"/>
                </a:lnTo>
                <a:lnTo>
                  <a:pt x="2575545" y="1742005"/>
                </a:lnTo>
                <a:lnTo>
                  <a:pt x="257554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712455" y="8544995"/>
            <a:ext cx="2575545" cy="1742005"/>
          </a:xfrm>
          <a:custGeom>
            <a:avLst/>
            <a:gdLst/>
            <a:ahLst/>
            <a:cxnLst/>
            <a:rect r="r" b="b" t="t" l="l"/>
            <a:pathLst>
              <a:path h="1742005" w="2575545">
                <a:moveTo>
                  <a:pt x="0" y="0"/>
                </a:moveTo>
                <a:lnTo>
                  <a:pt x="2575545" y="0"/>
                </a:lnTo>
                <a:lnTo>
                  <a:pt x="2575545" y="1742005"/>
                </a:lnTo>
                <a:lnTo>
                  <a:pt x="0" y="17420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282603" y="225228"/>
            <a:ext cx="3465107" cy="1606943"/>
          </a:xfrm>
          <a:custGeom>
            <a:avLst/>
            <a:gdLst/>
            <a:ahLst/>
            <a:cxnLst/>
            <a:rect r="r" b="b" t="t" l="l"/>
            <a:pathLst>
              <a:path h="1606943" w="3465107">
                <a:moveTo>
                  <a:pt x="3465106" y="0"/>
                </a:moveTo>
                <a:lnTo>
                  <a:pt x="0" y="0"/>
                </a:lnTo>
                <a:lnTo>
                  <a:pt x="0" y="1606944"/>
                </a:lnTo>
                <a:lnTo>
                  <a:pt x="3465106" y="1606944"/>
                </a:lnTo>
                <a:lnTo>
                  <a:pt x="3465106" y="0"/>
                </a:lnTo>
                <a:close/>
              </a:path>
            </a:pathLst>
          </a:custGeom>
          <a:blipFill>
            <a:blip r:embed="rId10"/>
            <a:stretch>
              <a:fillRect l="0" t="0" r="0" b="0"/>
            </a:stretch>
          </a:blipFill>
        </p:spPr>
      </p:sp>
      <p:sp>
        <p:nvSpPr>
          <p:cNvPr name="Freeform 12" id="12"/>
          <p:cNvSpPr/>
          <p:nvPr/>
        </p:nvSpPr>
        <p:spPr>
          <a:xfrm flipH="false" flipV="false" rot="0">
            <a:off x="3954932" y="-178277"/>
            <a:ext cx="2199324" cy="1123655"/>
          </a:xfrm>
          <a:custGeom>
            <a:avLst/>
            <a:gdLst/>
            <a:ahLst/>
            <a:cxnLst/>
            <a:rect r="r" b="b" t="t" l="l"/>
            <a:pathLst>
              <a:path h="1123655" w="2199324">
                <a:moveTo>
                  <a:pt x="0" y="0"/>
                </a:moveTo>
                <a:lnTo>
                  <a:pt x="2199325" y="0"/>
                </a:lnTo>
                <a:lnTo>
                  <a:pt x="2199325"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6530639" y="2477526"/>
            <a:ext cx="4655819" cy="959099"/>
          </a:xfrm>
          <a:custGeom>
            <a:avLst/>
            <a:gdLst/>
            <a:ahLst/>
            <a:cxnLst/>
            <a:rect r="r" b="b" t="t" l="l"/>
            <a:pathLst>
              <a:path h="959099" w="4655819">
                <a:moveTo>
                  <a:pt x="0" y="0"/>
                </a:moveTo>
                <a:lnTo>
                  <a:pt x="4655819" y="0"/>
                </a:lnTo>
                <a:lnTo>
                  <a:pt x="4655819" y="959099"/>
                </a:lnTo>
                <a:lnTo>
                  <a:pt x="0" y="95909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6981250" y="3761166"/>
            <a:ext cx="5087079" cy="2990214"/>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Vida Restante</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Se informa al jugador sobre la vida restante del oponente después de un ataque.</a:t>
            </a:r>
          </a:p>
        </p:txBody>
      </p:sp>
      <p:sp>
        <p:nvSpPr>
          <p:cNvPr name="TextBox 17" id="17"/>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5</a:t>
            </a:r>
          </a:p>
        </p:txBody>
      </p:sp>
      <p:sp>
        <p:nvSpPr>
          <p:cNvPr name="TextBox 18" id="18"/>
          <p:cNvSpPr txBox="true"/>
          <p:nvPr/>
        </p:nvSpPr>
        <p:spPr>
          <a:xfrm rot="0">
            <a:off x="3377652" y="942960"/>
            <a:ext cx="11845139" cy="1181195"/>
          </a:xfrm>
          <a:prstGeom prst="rect">
            <a:avLst/>
          </a:prstGeom>
        </p:spPr>
        <p:txBody>
          <a:bodyPr anchor="t" rtlCol="false" tIns="0" lIns="0" bIns="0" rIns="0">
            <a:spAutoFit/>
          </a:bodyPr>
          <a:lstStyle/>
          <a:p>
            <a:pPr algn="ctr">
              <a:lnSpc>
                <a:spcPts val="8261"/>
              </a:lnSpc>
            </a:pPr>
            <a:r>
              <a:rPr lang="en-US" sz="10327" spc="-20">
                <a:solidFill>
                  <a:srgbClr val="FFCC00"/>
                </a:solidFill>
                <a:latin typeface="Bangers"/>
                <a:ea typeface="Bangers"/>
                <a:cs typeface="Bangers"/>
                <a:sym typeface="Bangers"/>
              </a:rPr>
              <a:t>interfaz de juego</a:t>
            </a:r>
          </a:p>
        </p:txBody>
      </p:sp>
      <p:sp>
        <p:nvSpPr>
          <p:cNvPr name="TextBox 19" id="19"/>
          <p:cNvSpPr txBox="true"/>
          <p:nvPr/>
        </p:nvSpPr>
        <p:spPr>
          <a:xfrm rot="0">
            <a:off x="6338198" y="2604196"/>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Resultados de Acciones</a:t>
            </a:r>
          </a:p>
        </p:txBody>
      </p:sp>
      <p:sp>
        <p:nvSpPr>
          <p:cNvPr name="TextBox 20" id="20"/>
          <p:cNvSpPr txBox="true"/>
          <p:nvPr/>
        </p:nvSpPr>
        <p:spPr>
          <a:xfrm rot="0">
            <a:off x="1534541" y="2861054"/>
            <a:ext cx="5309498" cy="2990214"/>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Daño Infligido</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Cuando un personaje ataca, se muestra un mensaje que indica el daño infligido al oponente. Por ejemplo:</a:t>
            </a:r>
          </a:p>
        </p:txBody>
      </p:sp>
      <p:sp>
        <p:nvSpPr>
          <p:cNvPr name="TextBox 21" id="21"/>
          <p:cNvSpPr txBox="true"/>
          <p:nvPr/>
        </p:nvSpPr>
        <p:spPr>
          <a:xfrm rot="0">
            <a:off x="1970629" y="6212844"/>
            <a:ext cx="4437322" cy="1247140"/>
          </a:xfrm>
          <a:prstGeom prst="rect">
            <a:avLst/>
          </a:prstGeom>
        </p:spPr>
        <p:txBody>
          <a:bodyPr anchor="t" rtlCol="false" tIns="0" lIns="0" bIns="0" rIns="0">
            <a:spAutoFit/>
          </a:bodyPr>
          <a:lstStyle/>
          <a:p>
            <a:pPr algn="ctr">
              <a:lnSpc>
                <a:spcPts val="4759"/>
              </a:lnSpc>
            </a:pPr>
            <a:r>
              <a:rPr lang="en-US" sz="3399">
                <a:solidFill>
                  <a:srgbClr val="000000"/>
                </a:solidFill>
                <a:latin typeface="Retropix"/>
                <a:ea typeface="Retropix"/>
                <a:cs typeface="Retropix"/>
                <a:sym typeface="Retropix"/>
              </a:rPr>
              <a:t>Goku infligió un daño de: 300.</a:t>
            </a:r>
          </a:p>
        </p:txBody>
      </p:sp>
      <p:sp>
        <p:nvSpPr>
          <p:cNvPr name="TextBox 22" id="22"/>
          <p:cNvSpPr txBox="true"/>
          <p:nvPr/>
        </p:nvSpPr>
        <p:spPr>
          <a:xfrm rot="0">
            <a:off x="11949802" y="2669545"/>
            <a:ext cx="5309498" cy="4790439"/>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Fin del Combate</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Al finalizar el combate, se muestra un mensaje que indica quién ha sido derrotado y se pueden mostrar las estadísticas finales del personaje vencedor.</a:t>
            </a:r>
          </a:p>
        </p:txBody>
      </p:sp>
      <p:sp>
        <p:nvSpPr>
          <p:cNvPr name="TextBox 23" id="23"/>
          <p:cNvSpPr txBox="true"/>
          <p:nvPr/>
        </p:nvSpPr>
        <p:spPr>
          <a:xfrm rot="0">
            <a:off x="12068329" y="7518143"/>
            <a:ext cx="5281054" cy="1247140"/>
          </a:xfrm>
          <a:prstGeom prst="rect">
            <a:avLst/>
          </a:prstGeom>
        </p:spPr>
        <p:txBody>
          <a:bodyPr anchor="t" rtlCol="false" tIns="0" lIns="0" bIns="0" rIns="0">
            <a:spAutoFit/>
          </a:bodyPr>
          <a:lstStyle/>
          <a:p>
            <a:pPr algn="ctr">
              <a:lnSpc>
                <a:spcPts val="4759"/>
              </a:lnSpc>
            </a:pPr>
            <a:r>
              <a:rPr lang="en-US" sz="3399">
                <a:solidFill>
                  <a:srgbClr val="000000"/>
                </a:solidFill>
                <a:latin typeface="Retropix"/>
                <a:ea typeface="Retropix"/>
                <a:cs typeface="Retropix"/>
                <a:sym typeface="Retropix"/>
              </a:rPr>
              <a:t>Vegeta ha sido derrotado!</a:t>
            </a:r>
          </a:p>
        </p:txBody>
      </p:sp>
      <p:sp>
        <p:nvSpPr>
          <p:cNvPr name="TextBox 24" id="24"/>
          <p:cNvSpPr txBox="true"/>
          <p:nvPr/>
        </p:nvSpPr>
        <p:spPr>
          <a:xfrm rot="0">
            <a:off x="7425518" y="6918068"/>
            <a:ext cx="4198543" cy="1847215"/>
          </a:xfrm>
          <a:prstGeom prst="rect">
            <a:avLst/>
          </a:prstGeom>
        </p:spPr>
        <p:txBody>
          <a:bodyPr anchor="t" rtlCol="false" tIns="0" lIns="0" bIns="0" rIns="0">
            <a:spAutoFit/>
          </a:bodyPr>
          <a:lstStyle/>
          <a:p>
            <a:pPr algn="ctr">
              <a:lnSpc>
                <a:spcPts val="4759"/>
              </a:lnSpc>
            </a:pPr>
            <a:r>
              <a:rPr lang="en-US" sz="3399">
                <a:solidFill>
                  <a:srgbClr val="000000"/>
                </a:solidFill>
                <a:latin typeface="Retropix"/>
                <a:ea typeface="Retropix"/>
                <a:cs typeface="Retropix"/>
                <a:sym typeface="Retropix"/>
              </a:rPr>
              <a:t>La vida de Vegeta ahora es: 500 HP.</a:t>
            </a:r>
          </a:p>
          <a:p>
            <a:pPr algn="ctr">
              <a:lnSpc>
                <a:spcPts val="4759"/>
              </a:lnSpc>
            </a:pPr>
          </a:p>
        </p:txBody>
      </p:sp>
      <p:sp>
        <p:nvSpPr>
          <p:cNvPr name="Freeform 25" id="25"/>
          <p:cNvSpPr/>
          <p:nvPr/>
        </p:nvSpPr>
        <p:spPr>
          <a:xfrm flipH="false" flipV="false" rot="0">
            <a:off x="16915564" y="214640"/>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328358" y="7346523"/>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0850140" y="-729526"/>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278786" y="3436625"/>
            <a:ext cx="2199324" cy="1123655"/>
          </a:xfrm>
          <a:custGeom>
            <a:avLst/>
            <a:gdLst/>
            <a:ahLst/>
            <a:cxnLst/>
            <a:rect r="r" b="b" t="t" l="l"/>
            <a:pathLst>
              <a:path h="1123655" w="2199324">
                <a:moveTo>
                  <a:pt x="0" y="0"/>
                </a:moveTo>
                <a:lnTo>
                  <a:pt x="2199325" y="0"/>
                </a:lnTo>
                <a:lnTo>
                  <a:pt x="2199325"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31314" y="8854170"/>
            <a:ext cx="2199324" cy="1123655"/>
          </a:xfrm>
          <a:custGeom>
            <a:avLst/>
            <a:gdLst/>
            <a:ahLst/>
            <a:cxnLst/>
            <a:rect r="r" b="b" t="t" l="l"/>
            <a:pathLst>
              <a:path h="1123655" w="2199324">
                <a:moveTo>
                  <a:pt x="0" y="0"/>
                </a:moveTo>
                <a:lnTo>
                  <a:pt x="2199325" y="0"/>
                </a:lnTo>
                <a:lnTo>
                  <a:pt x="2199325"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86458" y="8134645"/>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815902" y="6903089"/>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682458" y="3558865"/>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268730"/>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597853" y="8544995"/>
            <a:ext cx="22970874" cy="5220653"/>
          </a:xfrm>
          <a:custGeom>
            <a:avLst/>
            <a:gdLst/>
            <a:ahLst/>
            <a:cxnLst/>
            <a:rect r="r" b="b" t="t" l="l"/>
            <a:pathLst>
              <a:path h="5220653" w="22970874">
                <a:moveTo>
                  <a:pt x="0" y="0"/>
                </a:moveTo>
                <a:lnTo>
                  <a:pt x="22970873" y="0"/>
                </a:lnTo>
                <a:lnTo>
                  <a:pt x="22970873" y="5220653"/>
                </a:lnTo>
                <a:lnTo>
                  <a:pt x="0" y="5220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0" y="8544995"/>
            <a:ext cx="2575545" cy="1742005"/>
          </a:xfrm>
          <a:custGeom>
            <a:avLst/>
            <a:gdLst/>
            <a:ahLst/>
            <a:cxnLst/>
            <a:rect r="r" b="b" t="t" l="l"/>
            <a:pathLst>
              <a:path h="1742005" w="2575545">
                <a:moveTo>
                  <a:pt x="2575545" y="0"/>
                </a:moveTo>
                <a:lnTo>
                  <a:pt x="0" y="0"/>
                </a:lnTo>
                <a:lnTo>
                  <a:pt x="0" y="1742005"/>
                </a:lnTo>
                <a:lnTo>
                  <a:pt x="2575545" y="1742005"/>
                </a:lnTo>
                <a:lnTo>
                  <a:pt x="257554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712455" y="8544995"/>
            <a:ext cx="2575545" cy="1742005"/>
          </a:xfrm>
          <a:custGeom>
            <a:avLst/>
            <a:gdLst/>
            <a:ahLst/>
            <a:cxnLst/>
            <a:rect r="r" b="b" t="t" l="l"/>
            <a:pathLst>
              <a:path h="1742005" w="2575545">
                <a:moveTo>
                  <a:pt x="0" y="0"/>
                </a:moveTo>
                <a:lnTo>
                  <a:pt x="2575545" y="0"/>
                </a:lnTo>
                <a:lnTo>
                  <a:pt x="2575545" y="1742005"/>
                </a:lnTo>
                <a:lnTo>
                  <a:pt x="0" y="17420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282603" y="225228"/>
            <a:ext cx="3465107" cy="1606943"/>
          </a:xfrm>
          <a:custGeom>
            <a:avLst/>
            <a:gdLst/>
            <a:ahLst/>
            <a:cxnLst/>
            <a:rect r="r" b="b" t="t" l="l"/>
            <a:pathLst>
              <a:path h="1606943" w="3465107">
                <a:moveTo>
                  <a:pt x="3465106" y="0"/>
                </a:moveTo>
                <a:lnTo>
                  <a:pt x="0" y="0"/>
                </a:lnTo>
                <a:lnTo>
                  <a:pt x="0" y="1606944"/>
                </a:lnTo>
                <a:lnTo>
                  <a:pt x="3465106" y="1606944"/>
                </a:lnTo>
                <a:lnTo>
                  <a:pt x="3465106" y="0"/>
                </a:lnTo>
                <a:close/>
              </a:path>
            </a:pathLst>
          </a:custGeom>
          <a:blipFill>
            <a:blip r:embed="rId10"/>
            <a:stretch>
              <a:fillRect l="0" t="0" r="0" b="0"/>
            </a:stretch>
          </a:blipFill>
        </p:spPr>
      </p:sp>
      <p:sp>
        <p:nvSpPr>
          <p:cNvPr name="Freeform 12" id="12"/>
          <p:cNvSpPr/>
          <p:nvPr/>
        </p:nvSpPr>
        <p:spPr>
          <a:xfrm flipH="false" flipV="false" rot="0">
            <a:off x="3954932" y="-178277"/>
            <a:ext cx="2199324" cy="1123655"/>
          </a:xfrm>
          <a:custGeom>
            <a:avLst/>
            <a:gdLst/>
            <a:ahLst/>
            <a:cxnLst/>
            <a:rect r="r" b="b" t="t" l="l"/>
            <a:pathLst>
              <a:path h="1123655" w="2199324">
                <a:moveTo>
                  <a:pt x="0" y="0"/>
                </a:moveTo>
                <a:lnTo>
                  <a:pt x="2199325" y="0"/>
                </a:lnTo>
                <a:lnTo>
                  <a:pt x="2199325"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6530639" y="2477526"/>
            <a:ext cx="4655819" cy="959099"/>
          </a:xfrm>
          <a:custGeom>
            <a:avLst/>
            <a:gdLst/>
            <a:ahLst/>
            <a:cxnLst/>
            <a:rect r="r" b="b" t="t" l="l"/>
            <a:pathLst>
              <a:path h="959099" w="4655819">
                <a:moveTo>
                  <a:pt x="0" y="0"/>
                </a:moveTo>
                <a:lnTo>
                  <a:pt x="4655819" y="0"/>
                </a:lnTo>
                <a:lnTo>
                  <a:pt x="4655819" y="959099"/>
                </a:lnTo>
                <a:lnTo>
                  <a:pt x="0" y="95909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5</a:t>
            </a:r>
          </a:p>
        </p:txBody>
      </p:sp>
      <p:sp>
        <p:nvSpPr>
          <p:cNvPr name="TextBox 17" id="17"/>
          <p:cNvSpPr txBox="true"/>
          <p:nvPr/>
        </p:nvSpPr>
        <p:spPr>
          <a:xfrm rot="0">
            <a:off x="3377652" y="942960"/>
            <a:ext cx="11845139" cy="1181195"/>
          </a:xfrm>
          <a:prstGeom prst="rect">
            <a:avLst/>
          </a:prstGeom>
        </p:spPr>
        <p:txBody>
          <a:bodyPr anchor="t" rtlCol="false" tIns="0" lIns="0" bIns="0" rIns="0">
            <a:spAutoFit/>
          </a:bodyPr>
          <a:lstStyle/>
          <a:p>
            <a:pPr algn="ctr">
              <a:lnSpc>
                <a:spcPts val="8261"/>
              </a:lnSpc>
            </a:pPr>
            <a:r>
              <a:rPr lang="en-US" sz="10327" spc="-20">
                <a:solidFill>
                  <a:srgbClr val="FFCC00"/>
                </a:solidFill>
                <a:latin typeface="Bangers"/>
                <a:ea typeface="Bangers"/>
                <a:cs typeface="Bangers"/>
                <a:sym typeface="Bangers"/>
              </a:rPr>
              <a:t>interfaz de juego</a:t>
            </a:r>
          </a:p>
        </p:txBody>
      </p:sp>
      <p:sp>
        <p:nvSpPr>
          <p:cNvPr name="TextBox 18" id="18"/>
          <p:cNvSpPr txBox="true"/>
          <p:nvPr/>
        </p:nvSpPr>
        <p:spPr>
          <a:xfrm rot="0">
            <a:off x="6338198" y="2604196"/>
            <a:ext cx="4848260" cy="589915"/>
          </a:xfrm>
          <a:prstGeom prst="rect">
            <a:avLst/>
          </a:prstGeom>
        </p:spPr>
        <p:txBody>
          <a:bodyPr anchor="t" rtlCol="false" tIns="0" lIns="0" bIns="0" rIns="0">
            <a:spAutoFit/>
          </a:bodyPr>
          <a:lstStyle/>
          <a:p>
            <a:pPr algn="ctr">
              <a:lnSpc>
                <a:spcPts val="4759"/>
              </a:lnSpc>
            </a:pPr>
            <a:r>
              <a:rPr lang="en-US" sz="3399">
                <a:solidFill>
                  <a:srgbClr val="000000"/>
                </a:solidFill>
                <a:latin typeface="Dreaming Outloud Sans"/>
                <a:ea typeface="Dreaming Outloud Sans"/>
                <a:cs typeface="Dreaming Outloud Sans"/>
                <a:sym typeface="Dreaming Outloud Sans"/>
              </a:rPr>
              <a:t>Gestión de Habilidades</a:t>
            </a:r>
          </a:p>
        </p:txBody>
      </p:sp>
      <p:sp>
        <p:nvSpPr>
          <p:cNvPr name="TextBox 19" id="19"/>
          <p:cNvSpPr txBox="true"/>
          <p:nvPr/>
        </p:nvSpPr>
        <p:spPr>
          <a:xfrm rot="0">
            <a:off x="1584114" y="3503300"/>
            <a:ext cx="8270903" cy="2390139"/>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Listado de Habilidades</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Se muestran las habilidades que el personaje puede usar, junto con su costo de Ki y el daño que infligen. Por ejemplo:</a:t>
            </a:r>
          </a:p>
        </p:txBody>
      </p:sp>
      <p:sp>
        <p:nvSpPr>
          <p:cNvPr name="TextBox 20" id="20"/>
          <p:cNvSpPr txBox="true"/>
          <p:nvPr/>
        </p:nvSpPr>
        <p:spPr>
          <a:xfrm rot="0">
            <a:off x="-670243" y="6283760"/>
            <a:ext cx="13074509" cy="2261235"/>
          </a:xfrm>
          <a:prstGeom prst="rect">
            <a:avLst/>
          </a:prstGeom>
        </p:spPr>
        <p:txBody>
          <a:bodyPr anchor="t" rtlCol="false" tIns="0" lIns="0" bIns="0" rIns="0">
            <a:spAutoFit/>
          </a:bodyPr>
          <a:lstStyle/>
          <a:p>
            <a:pPr algn="ctr">
              <a:lnSpc>
                <a:spcPts val="4759"/>
              </a:lnSpc>
            </a:pPr>
            <a:r>
              <a:rPr lang="en-US" sz="3399">
                <a:solidFill>
                  <a:srgbClr val="000000"/>
                </a:solidFill>
                <a:latin typeface="Retropix"/>
                <a:ea typeface="Retropix"/>
                <a:cs typeface="Retropix"/>
                <a:sym typeface="Retropix"/>
              </a:rPr>
              <a:t>Habilidades disponibles:</a:t>
            </a:r>
          </a:p>
          <a:p>
            <a:pPr algn="ctr">
              <a:lnSpc>
                <a:spcPts val="4759"/>
              </a:lnSpc>
            </a:pPr>
            <a:r>
              <a:rPr lang="en-US" sz="3399">
                <a:solidFill>
                  <a:srgbClr val="000000"/>
                </a:solidFill>
                <a:latin typeface="Retropix"/>
                <a:ea typeface="Retropix"/>
                <a:cs typeface="Retropix"/>
                <a:sym typeface="Retropix"/>
              </a:rPr>
              <a:t>1. Kamehameha (Costo Ki: 4000, Daño: 2000)</a:t>
            </a:r>
          </a:p>
          <a:p>
            <a:pPr algn="ctr">
              <a:lnSpc>
                <a:spcPts val="4759"/>
              </a:lnSpc>
            </a:pPr>
            <a:r>
              <a:rPr lang="en-US" sz="3399">
                <a:solidFill>
                  <a:srgbClr val="000000"/>
                </a:solidFill>
                <a:latin typeface="Retropix"/>
                <a:ea typeface="Retropix"/>
                <a:cs typeface="Retropix"/>
                <a:sym typeface="Retropix"/>
              </a:rPr>
              <a:t>2. Genkidama (Costo Ki: 3000, Daño: 1500)</a:t>
            </a:r>
          </a:p>
          <a:p>
            <a:pPr algn="ctr">
              <a:lnSpc>
                <a:spcPts val="3220"/>
              </a:lnSpc>
            </a:pPr>
          </a:p>
        </p:txBody>
      </p:sp>
      <p:sp>
        <p:nvSpPr>
          <p:cNvPr name="TextBox 21" id="21"/>
          <p:cNvSpPr txBox="true"/>
          <p:nvPr/>
        </p:nvSpPr>
        <p:spPr>
          <a:xfrm rot="0">
            <a:off x="9855017" y="3503300"/>
            <a:ext cx="7060547" cy="4190364"/>
          </a:xfrm>
          <a:prstGeom prst="rect">
            <a:avLst/>
          </a:prstGeom>
        </p:spPr>
        <p:txBody>
          <a:bodyPr anchor="t" rtlCol="false" tIns="0" lIns="0" bIns="0" rIns="0">
            <a:spAutoFit/>
          </a:bodyPr>
          <a:lstStyle/>
          <a:p>
            <a:pPr algn="ctr">
              <a:lnSpc>
                <a:spcPts val="4760"/>
              </a:lnSpc>
            </a:pPr>
            <a:r>
              <a:rPr lang="en-US" sz="3400" u="sng">
                <a:solidFill>
                  <a:srgbClr val="000000"/>
                </a:solidFill>
                <a:latin typeface="Dreaming Outloud Sans"/>
                <a:ea typeface="Dreaming Outloud Sans"/>
                <a:cs typeface="Dreaming Outloud Sans"/>
                <a:sym typeface="Dreaming Outloud Sans"/>
              </a:rPr>
              <a:t>Selección de Habilidades</a:t>
            </a:r>
            <a:r>
              <a:rPr lang="en-US" sz="3400">
                <a:solidFill>
                  <a:srgbClr val="000000"/>
                </a:solidFill>
                <a:latin typeface="Dreaming Outloud Sans"/>
                <a:ea typeface="Dreaming Outloud Sans"/>
                <a:cs typeface="Dreaming Outloud Sans"/>
                <a:sym typeface="Dreaming Outloud Sans"/>
              </a:rPr>
              <a:t>:</a:t>
            </a:r>
          </a:p>
          <a:p>
            <a:pPr algn="ctr">
              <a:lnSpc>
                <a:spcPts val="4760"/>
              </a:lnSpc>
            </a:pPr>
            <a:r>
              <a:rPr lang="en-US" sz="3400">
                <a:solidFill>
                  <a:srgbClr val="000000"/>
                </a:solidFill>
                <a:latin typeface="Dreaming Outloud Sans"/>
                <a:ea typeface="Dreaming Outloud Sans"/>
                <a:cs typeface="Dreaming Outloud Sans"/>
                <a:sym typeface="Dreaming Outloud Sans"/>
              </a:rPr>
              <a:t>El jugador puede seleccionar una habilidad ingresando el número correspondiente. Si elige usar una habilidad, se valida si cumple con los requisitos necesarios (Ki y transformación).</a:t>
            </a:r>
          </a:p>
        </p:txBody>
      </p:sp>
      <p:sp>
        <p:nvSpPr>
          <p:cNvPr name="Freeform 22" id="22"/>
          <p:cNvSpPr/>
          <p:nvPr/>
        </p:nvSpPr>
        <p:spPr>
          <a:xfrm flipH="false" flipV="false" rot="0">
            <a:off x="16915564" y="214640"/>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328358" y="7346523"/>
            <a:ext cx="2199324" cy="1123655"/>
          </a:xfrm>
          <a:custGeom>
            <a:avLst/>
            <a:gdLst/>
            <a:ahLst/>
            <a:cxnLst/>
            <a:rect r="r" b="b" t="t" l="l"/>
            <a:pathLst>
              <a:path h="1123655" w="2199324">
                <a:moveTo>
                  <a:pt x="0" y="0"/>
                </a:moveTo>
                <a:lnTo>
                  <a:pt x="2199324" y="0"/>
                </a:lnTo>
                <a:lnTo>
                  <a:pt x="2199324" y="1123655"/>
                </a:lnTo>
                <a:lnTo>
                  <a:pt x="0" y="112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0850140" y="-729526"/>
            <a:ext cx="2199324" cy="1123655"/>
          </a:xfrm>
          <a:custGeom>
            <a:avLst/>
            <a:gdLst/>
            <a:ahLst/>
            <a:cxnLst/>
            <a:rect r="r" b="b" t="t" l="l"/>
            <a:pathLst>
              <a:path h="1123655" w="2199324">
                <a:moveTo>
                  <a:pt x="0" y="0"/>
                </a:moveTo>
                <a:lnTo>
                  <a:pt x="2199324" y="0"/>
                </a:lnTo>
                <a:lnTo>
                  <a:pt x="2199324" y="1123654"/>
                </a:lnTo>
                <a:lnTo>
                  <a:pt x="0" y="1123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E8905"/>
        </a:solidFill>
      </p:bgPr>
    </p:bg>
    <p:spTree>
      <p:nvGrpSpPr>
        <p:cNvPr id="1" name=""/>
        <p:cNvGrpSpPr/>
        <p:nvPr/>
      </p:nvGrpSpPr>
      <p:grpSpPr>
        <a:xfrm>
          <a:off x="0" y="0"/>
          <a:ext cx="0" cy="0"/>
          <a:chOff x="0" y="0"/>
          <a:chExt cx="0" cy="0"/>
        </a:xfrm>
      </p:grpSpPr>
      <p:sp>
        <p:nvSpPr>
          <p:cNvPr name="Freeform 2" id="2"/>
          <p:cNvSpPr/>
          <p:nvPr/>
        </p:nvSpPr>
        <p:spPr>
          <a:xfrm flipH="false" flipV="false" rot="0">
            <a:off x="0" y="-4583564"/>
            <a:ext cx="18288000" cy="9198507"/>
          </a:xfrm>
          <a:custGeom>
            <a:avLst/>
            <a:gdLst/>
            <a:ahLst/>
            <a:cxnLst/>
            <a:rect r="r" b="b" t="t" l="l"/>
            <a:pathLst>
              <a:path h="9198507" w="18288000">
                <a:moveTo>
                  <a:pt x="0" y="0"/>
                </a:moveTo>
                <a:lnTo>
                  <a:pt x="18288000" y="0"/>
                </a:lnTo>
                <a:lnTo>
                  <a:pt x="18288000" y="9198507"/>
                </a:lnTo>
                <a:lnTo>
                  <a:pt x="0" y="9198507"/>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3" id="3"/>
          <p:cNvPicPr>
            <a:picLocks noChangeAspect="true"/>
          </p:cNvPicPr>
          <p:nvPr/>
        </p:nvPicPr>
        <p:blipFill>
          <a:blip r:embed="rId4"/>
          <a:srcRect l="0" t="0" r="0" b="0"/>
          <a:stretch>
            <a:fillRect/>
          </a:stretch>
        </p:blipFill>
        <p:spPr>
          <a:xfrm flipH="false" flipV="false" rot="8776196">
            <a:off x="14423700" y="506436"/>
            <a:ext cx="4513974" cy="1512181"/>
          </a:xfrm>
          <a:prstGeom prst="rect">
            <a:avLst/>
          </a:prstGeom>
        </p:spPr>
      </p:pic>
      <p:sp>
        <p:nvSpPr>
          <p:cNvPr name="Freeform 4" id="4"/>
          <p:cNvSpPr/>
          <p:nvPr/>
        </p:nvSpPr>
        <p:spPr>
          <a:xfrm flipH="false" flipV="false" rot="-10800000">
            <a:off x="0" y="4614943"/>
            <a:ext cx="18288000" cy="9198507"/>
          </a:xfrm>
          <a:custGeom>
            <a:avLst/>
            <a:gdLst/>
            <a:ahLst/>
            <a:cxnLst/>
            <a:rect r="r" b="b" t="t" l="l"/>
            <a:pathLst>
              <a:path h="9198507" w="18288000">
                <a:moveTo>
                  <a:pt x="0" y="0"/>
                </a:moveTo>
                <a:lnTo>
                  <a:pt x="18288000" y="0"/>
                </a:lnTo>
                <a:lnTo>
                  <a:pt x="18288000" y="9198508"/>
                </a:lnTo>
                <a:lnTo>
                  <a:pt x="0" y="9198508"/>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5" id="5"/>
          <p:cNvPicPr>
            <a:picLocks noChangeAspect="true"/>
          </p:cNvPicPr>
          <p:nvPr/>
        </p:nvPicPr>
        <p:blipFill>
          <a:blip r:embed="rId4"/>
          <a:srcRect l="0" t="0" r="0" b="0"/>
          <a:stretch>
            <a:fillRect/>
          </a:stretch>
        </p:blipFill>
        <p:spPr>
          <a:xfrm flipH="false" flipV="false" rot="-2298890">
            <a:off x="-466067" y="8073480"/>
            <a:ext cx="4513974" cy="1512181"/>
          </a:xfrm>
          <a:prstGeom prst="rect">
            <a:avLst/>
          </a:prstGeom>
        </p:spPr>
      </p:pic>
      <p:sp>
        <p:nvSpPr>
          <p:cNvPr name="Freeform 6" id="6"/>
          <p:cNvSpPr/>
          <p:nvPr/>
        </p:nvSpPr>
        <p:spPr>
          <a:xfrm flipH="true" flipV="false" rot="-1321940">
            <a:off x="14329312" y="7060100"/>
            <a:ext cx="3465107" cy="1606943"/>
          </a:xfrm>
          <a:custGeom>
            <a:avLst/>
            <a:gdLst/>
            <a:ahLst/>
            <a:cxnLst/>
            <a:rect r="r" b="b" t="t" l="l"/>
            <a:pathLst>
              <a:path h="1606943" w="3465107">
                <a:moveTo>
                  <a:pt x="3465107" y="0"/>
                </a:moveTo>
                <a:lnTo>
                  <a:pt x="0" y="0"/>
                </a:lnTo>
                <a:lnTo>
                  <a:pt x="0" y="1606943"/>
                </a:lnTo>
                <a:lnTo>
                  <a:pt x="3465107" y="1606943"/>
                </a:lnTo>
                <a:lnTo>
                  <a:pt x="3465107" y="0"/>
                </a:lnTo>
                <a:close/>
              </a:path>
            </a:pathLst>
          </a:custGeom>
          <a:blipFill>
            <a:blip r:embed="rId5"/>
            <a:stretch>
              <a:fillRect l="0" t="0" r="0" b="0"/>
            </a:stretch>
          </a:blipFill>
        </p:spPr>
      </p:sp>
      <p:sp>
        <p:nvSpPr>
          <p:cNvPr name="Freeform 7" id="7"/>
          <p:cNvSpPr/>
          <p:nvPr/>
        </p:nvSpPr>
        <p:spPr>
          <a:xfrm flipH="false" flipV="false" rot="1492681">
            <a:off x="1149162" y="7677317"/>
            <a:ext cx="2355093" cy="1092174"/>
          </a:xfrm>
          <a:custGeom>
            <a:avLst/>
            <a:gdLst/>
            <a:ahLst/>
            <a:cxnLst/>
            <a:rect r="r" b="b" t="t" l="l"/>
            <a:pathLst>
              <a:path h="1092174" w="2355093">
                <a:moveTo>
                  <a:pt x="0" y="0"/>
                </a:moveTo>
                <a:lnTo>
                  <a:pt x="2355093" y="0"/>
                </a:lnTo>
                <a:lnTo>
                  <a:pt x="2355093" y="1092174"/>
                </a:lnTo>
                <a:lnTo>
                  <a:pt x="0" y="1092174"/>
                </a:lnTo>
                <a:lnTo>
                  <a:pt x="0" y="0"/>
                </a:lnTo>
                <a:close/>
              </a:path>
            </a:pathLst>
          </a:custGeom>
          <a:blipFill>
            <a:blip r:embed="rId5"/>
            <a:stretch>
              <a:fillRect l="0" t="0" r="0" b="0"/>
            </a:stretch>
          </a:blipFill>
        </p:spPr>
      </p:sp>
      <p:sp>
        <p:nvSpPr>
          <p:cNvPr name="Freeform 8" id="8"/>
          <p:cNvSpPr/>
          <p:nvPr/>
        </p:nvSpPr>
        <p:spPr>
          <a:xfrm flipH="false" flipV="false" rot="-547205">
            <a:off x="14882758" y="1066391"/>
            <a:ext cx="2138122" cy="991554"/>
          </a:xfrm>
          <a:custGeom>
            <a:avLst/>
            <a:gdLst/>
            <a:ahLst/>
            <a:cxnLst/>
            <a:rect r="r" b="b" t="t" l="l"/>
            <a:pathLst>
              <a:path h="991554" w="2138122">
                <a:moveTo>
                  <a:pt x="0" y="0"/>
                </a:moveTo>
                <a:lnTo>
                  <a:pt x="2138122" y="0"/>
                </a:lnTo>
                <a:lnTo>
                  <a:pt x="2138122" y="991554"/>
                </a:lnTo>
                <a:lnTo>
                  <a:pt x="0" y="991554"/>
                </a:lnTo>
                <a:lnTo>
                  <a:pt x="0" y="0"/>
                </a:lnTo>
                <a:close/>
              </a:path>
            </a:pathLst>
          </a:custGeom>
          <a:blipFill>
            <a:blip r:embed="rId5"/>
            <a:stretch>
              <a:fillRect l="0" t="0" r="0" b="0"/>
            </a:stretch>
          </a:blipFill>
        </p:spPr>
      </p:sp>
      <p:sp>
        <p:nvSpPr>
          <p:cNvPr name="Freeform 9" id="9"/>
          <p:cNvSpPr/>
          <p:nvPr/>
        </p:nvSpPr>
        <p:spPr>
          <a:xfrm flipH="true" flipV="false" rot="821536">
            <a:off x="859680" y="1416521"/>
            <a:ext cx="3470004" cy="1609214"/>
          </a:xfrm>
          <a:custGeom>
            <a:avLst/>
            <a:gdLst/>
            <a:ahLst/>
            <a:cxnLst/>
            <a:rect r="r" b="b" t="t" l="l"/>
            <a:pathLst>
              <a:path h="1609214" w="3470004">
                <a:moveTo>
                  <a:pt x="3470004" y="0"/>
                </a:moveTo>
                <a:lnTo>
                  <a:pt x="0" y="0"/>
                </a:lnTo>
                <a:lnTo>
                  <a:pt x="0" y="1609214"/>
                </a:lnTo>
                <a:lnTo>
                  <a:pt x="3470004" y="1609214"/>
                </a:lnTo>
                <a:lnTo>
                  <a:pt x="3470004" y="0"/>
                </a:lnTo>
                <a:close/>
              </a:path>
            </a:pathLst>
          </a:custGeom>
          <a:blipFill>
            <a:blip r:embed="rId5"/>
            <a:stretch>
              <a:fillRect l="0" t="0" r="0" b="0"/>
            </a:stretch>
          </a:blipFill>
        </p:spPr>
      </p:sp>
      <p:sp>
        <p:nvSpPr>
          <p:cNvPr name="Freeform 10" id="10"/>
          <p:cNvSpPr/>
          <p:nvPr/>
        </p:nvSpPr>
        <p:spPr>
          <a:xfrm flipH="false" flipV="false" rot="0">
            <a:off x="7117095" y="186817"/>
            <a:ext cx="2820725" cy="3153249"/>
          </a:xfrm>
          <a:custGeom>
            <a:avLst/>
            <a:gdLst/>
            <a:ahLst/>
            <a:cxnLst/>
            <a:rect r="r" b="b" t="t" l="l"/>
            <a:pathLst>
              <a:path h="3153249" w="2820725">
                <a:moveTo>
                  <a:pt x="0" y="0"/>
                </a:moveTo>
                <a:lnTo>
                  <a:pt x="2820724" y="0"/>
                </a:lnTo>
                <a:lnTo>
                  <a:pt x="2820724" y="3153249"/>
                </a:lnTo>
                <a:lnTo>
                  <a:pt x="0" y="3153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219474">
            <a:off x="1739887" y="1117516"/>
            <a:ext cx="1538868" cy="6994856"/>
          </a:xfrm>
          <a:custGeom>
            <a:avLst/>
            <a:gdLst/>
            <a:ahLst/>
            <a:cxnLst/>
            <a:rect r="r" b="b" t="t" l="l"/>
            <a:pathLst>
              <a:path h="6994856" w="1538868">
                <a:moveTo>
                  <a:pt x="0" y="0"/>
                </a:moveTo>
                <a:lnTo>
                  <a:pt x="1538868" y="0"/>
                </a:lnTo>
                <a:lnTo>
                  <a:pt x="1538868" y="6994855"/>
                </a:lnTo>
                <a:lnTo>
                  <a:pt x="0" y="6994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342241" y="1120465"/>
            <a:ext cx="12020305" cy="8479779"/>
          </a:xfrm>
          <a:custGeom>
            <a:avLst/>
            <a:gdLst/>
            <a:ahLst/>
            <a:cxnLst/>
            <a:rect r="r" b="b" t="t" l="l"/>
            <a:pathLst>
              <a:path h="8479779" w="12020305">
                <a:moveTo>
                  <a:pt x="0" y="0"/>
                </a:moveTo>
                <a:lnTo>
                  <a:pt x="12020304" y="0"/>
                </a:lnTo>
                <a:lnTo>
                  <a:pt x="12020304" y="8479778"/>
                </a:lnTo>
                <a:lnTo>
                  <a:pt x="0" y="84797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true" rot="5228391">
            <a:off x="15182052" y="589057"/>
            <a:ext cx="1539534" cy="6997884"/>
          </a:xfrm>
          <a:custGeom>
            <a:avLst/>
            <a:gdLst/>
            <a:ahLst/>
            <a:cxnLst/>
            <a:rect r="r" b="b" t="t" l="l"/>
            <a:pathLst>
              <a:path h="6997884" w="1539534">
                <a:moveTo>
                  <a:pt x="0" y="6997884"/>
                </a:moveTo>
                <a:lnTo>
                  <a:pt x="1539534" y="6997884"/>
                </a:lnTo>
                <a:lnTo>
                  <a:pt x="1539534" y="0"/>
                </a:lnTo>
                <a:lnTo>
                  <a:pt x="0" y="0"/>
                </a:lnTo>
                <a:lnTo>
                  <a:pt x="0" y="699788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7674118">
            <a:off x="14649470" y="2791832"/>
            <a:ext cx="3579929" cy="3646223"/>
          </a:xfrm>
          <a:custGeom>
            <a:avLst/>
            <a:gdLst/>
            <a:ahLst/>
            <a:cxnLst/>
            <a:rect r="r" b="b" t="t" l="l"/>
            <a:pathLst>
              <a:path h="3646223" w="3579929">
                <a:moveTo>
                  <a:pt x="3579928" y="0"/>
                </a:moveTo>
                <a:lnTo>
                  <a:pt x="0" y="0"/>
                </a:lnTo>
                <a:lnTo>
                  <a:pt x="0" y="3646223"/>
                </a:lnTo>
                <a:lnTo>
                  <a:pt x="3579928" y="3646223"/>
                </a:lnTo>
                <a:lnTo>
                  <a:pt x="357992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true" rot="2700000">
            <a:off x="70598" y="3320388"/>
            <a:ext cx="3579929" cy="3646223"/>
          </a:xfrm>
          <a:custGeom>
            <a:avLst/>
            <a:gdLst/>
            <a:ahLst/>
            <a:cxnLst/>
            <a:rect r="r" b="b" t="t" l="l"/>
            <a:pathLst>
              <a:path h="3646223" w="3579929">
                <a:moveTo>
                  <a:pt x="3579929" y="3646224"/>
                </a:moveTo>
                <a:lnTo>
                  <a:pt x="0" y="3646224"/>
                </a:lnTo>
                <a:lnTo>
                  <a:pt x="0" y="0"/>
                </a:lnTo>
                <a:lnTo>
                  <a:pt x="3579929" y="0"/>
                </a:lnTo>
                <a:lnTo>
                  <a:pt x="3579929" y="3646224"/>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980613">
            <a:off x="3231620" y="594810"/>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980613">
            <a:off x="17340936" y="164928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980613">
            <a:off x="4112186" y="8487959"/>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980613">
            <a:off x="13795783" y="8916689"/>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980613">
            <a:off x="17929353" y="6805687"/>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980613">
            <a:off x="-358647" y="723441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2" id="22"/>
          <p:cNvSpPr txBox="true"/>
          <p:nvPr/>
        </p:nvSpPr>
        <p:spPr>
          <a:xfrm rot="0">
            <a:off x="4262674" y="4882682"/>
            <a:ext cx="9183046" cy="1412543"/>
          </a:xfrm>
          <a:prstGeom prst="rect">
            <a:avLst/>
          </a:prstGeom>
        </p:spPr>
        <p:txBody>
          <a:bodyPr anchor="t" rtlCol="false" tIns="0" lIns="0" bIns="0" rIns="0">
            <a:spAutoFit/>
          </a:bodyPr>
          <a:lstStyle/>
          <a:p>
            <a:pPr algn="ctr">
              <a:lnSpc>
                <a:spcPts val="9852"/>
              </a:lnSpc>
            </a:pPr>
            <a:r>
              <a:rPr lang="en-US" sz="12315" spc="-24">
                <a:solidFill>
                  <a:srgbClr val="FFDE50"/>
                </a:solidFill>
                <a:latin typeface="Bangers"/>
                <a:ea typeface="Bangers"/>
                <a:cs typeface="Bangers"/>
                <a:sym typeface="Bangers"/>
              </a:rPr>
              <a:t>conclusiones</a:t>
            </a:r>
          </a:p>
        </p:txBody>
      </p:sp>
      <p:sp>
        <p:nvSpPr>
          <p:cNvPr name="Freeform 23" id="23"/>
          <p:cNvSpPr/>
          <p:nvPr/>
        </p:nvSpPr>
        <p:spPr>
          <a:xfrm flipH="false" flipV="false" rot="0">
            <a:off x="12288168" y="600729"/>
            <a:ext cx="1924174" cy="1528843"/>
          </a:xfrm>
          <a:custGeom>
            <a:avLst/>
            <a:gdLst/>
            <a:ahLst/>
            <a:cxnLst/>
            <a:rect r="r" b="b" t="t" l="l"/>
            <a:pathLst>
              <a:path h="1528843" w="1924174">
                <a:moveTo>
                  <a:pt x="0" y="0"/>
                </a:moveTo>
                <a:lnTo>
                  <a:pt x="1924174" y="0"/>
                </a:lnTo>
                <a:lnTo>
                  <a:pt x="1924174" y="1528843"/>
                </a:lnTo>
                <a:lnTo>
                  <a:pt x="0" y="1528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0">
            <a:off x="7565370" y="8493878"/>
            <a:ext cx="1924174" cy="1528843"/>
          </a:xfrm>
          <a:custGeom>
            <a:avLst/>
            <a:gdLst/>
            <a:ahLst/>
            <a:cxnLst/>
            <a:rect r="r" b="b" t="t" l="l"/>
            <a:pathLst>
              <a:path h="1528843" w="1924174">
                <a:moveTo>
                  <a:pt x="1924174" y="0"/>
                </a:moveTo>
                <a:lnTo>
                  <a:pt x="0" y="0"/>
                </a:lnTo>
                <a:lnTo>
                  <a:pt x="0" y="1528844"/>
                </a:lnTo>
                <a:lnTo>
                  <a:pt x="1924174" y="1528844"/>
                </a:lnTo>
                <a:lnTo>
                  <a:pt x="192417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E890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776196">
            <a:off x="14423700" y="506436"/>
            <a:ext cx="4513974" cy="1512181"/>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2298890">
            <a:off x="-466067" y="8073480"/>
            <a:ext cx="4513974" cy="1512181"/>
          </a:xfrm>
          <a:prstGeom prst="rect">
            <a:avLst/>
          </a:prstGeom>
        </p:spPr>
      </p:pic>
      <p:sp>
        <p:nvSpPr>
          <p:cNvPr name="Freeform 4" id="4"/>
          <p:cNvSpPr/>
          <p:nvPr/>
        </p:nvSpPr>
        <p:spPr>
          <a:xfrm flipH="true" flipV="false" rot="7674118">
            <a:off x="14649470" y="2791832"/>
            <a:ext cx="3579929" cy="3646223"/>
          </a:xfrm>
          <a:custGeom>
            <a:avLst/>
            <a:gdLst/>
            <a:ahLst/>
            <a:cxnLst/>
            <a:rect r="r" b="b" t="t" l="l"/>
            <a:pathLst>
              <a:path h="3646223" w="3579929">
                <a:moveTo>
                  <a:pt x="3579928" y="0"/>
                </a:moveTo>
                <a:lnTo>
                  <a:pt x="0" y="0"/>
                </a:lnTo>
                <a:lnTo>
                  <a:pt x="0" y="3646223"/>
                </a:lnTo>
                <a:lnTo>
                  <a:pt x="3579928" y="3646223"/>
                </a:lnTo>
                <a:lnTo>
                  <a:pt x="357992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2700000">
            <a:off x="70598" y="3320388"/>
            <a:ext cx="3579929" cy="3646223"/>
          </a:xfrm>
          <a:custGeom>
            <a:avLst/>
            <a:gdLst/>
            <a:ahLst/>
            <a:cxnLst/>
            <a:rect r="r" b="b" t="t" l="l"/>
            <a:pathLst>
              <a:path h="3646223" w="3579929">
                <a:moveTo>
                  <a:pt x="3579929" y="3646224"/>
                </a:moveTo>
                <a:lnTo>
                  <a:pt x="0" y="3646224"/>
                </a:lnTo>
                <a:lnTo>
                  <a:pt x="0" y="0"/>
                </a:lnTo>
                <a:lnTo>
                  <a:pt x="3579929" y="0"/>
                </a:lnTo>
                <a:lnTo>
                  <a:pt x="3579929" y="364622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064167" y="8747463"/>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980613">
            <a:off x="12176306" y="892507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980613">
            <a:off x="12351695" y="889573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185431" y="8636419"/>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980613">
            <a:off x="6297570" y="8814026"/>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980613">
            <a:off x="6472959" y="8784686"/>
            <a:ext cx="146920" cy="139941"/>
          </a:xfrm>
          <a:custGeom>
            <a:avLst/>
            <a:gdLst/>
            <a:ahLst/>
            <a:cxnLst/>
            <a:rect r="r" b="b" t="t" l="l"/>
            <a:pathLst>
              <a:path h="139941" w="146920">
                <a:moveTo>
                  <a:pt x="0" y="0"/>
                </a:moveTo>
                <a:lnTo>
                  <a:pt x="146921" y="0"/>
                </a:lnTo>
                <a:lnTo>
                  <a:pt x="146921"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708579" y="5090931"/>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980613">
            <a:off x="996107" y="5239198"/>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980613">
            <a:off x="944327" y="5414828"/>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411552" y="1268730"/>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980613">
            <a:off x="16523692" y="1446337"/>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980613">
            <a:off x="16647301" y="1592627"/>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107968" y="1604122"/>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980613">
            <a:off x="1220108" y="1781729"/>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980613">
            <a:off x="1395496" y="1752390"/>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980613">
            <a:off x="1343717" y="1928019"/>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028700" y="1268730"/>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23" id="23"/>
          <p:cNvSpPr/>
          <p:nvPr/>
        </p:nvSpPr>
        <p:spPr>
          <a:xfrm>
            <a:off x="-1148725" y="9465877"/>
            <a:ext cx="16979569" cy="0"/>
          </a:xfrm>
          <a:prstGeom prst="line">
            <a:avLst/>
          </a:prstGeom>
          <a:ln cap="flat" w="266700">
            <a:solidFill>
              <a:srgbClr val="FFE993"/>
            </a:solidFill>
            <a:prstDash val="solid"/>
            <a:headEnd type="none" len="sm" w="sm"/>
            <a:tailEnd type="none" len="sm" w="sm"/>
          </a:ln>
        </p:spPr>
      </p:sp>
      <p:sp>
        <p:nvSpPr>
          <p:cNvPr name="Freeform 24" id="24"/>
          <p:cNvSpPr/>
          <p:nvPr/>
        </p:nvSpPr>
        <p:spPr>
          <a:xfrm flipH="false" flipV="false" rot="0">
            <a:off x="14786861" y="8535108"/>
            <a:ext cx="3249383" cy="1506901"/>
          </a:xfrm>
          <a:custGeom>
            <a:avLst/>
            <a:gdLst/>
            <a:ahLst/>
            <a:cxnLst/>
            <a:rect r="r" b="b" t="t" l="l"/>
            <a:pathLst>
              <a:path h="1506901" w="3249383">
                <a:moveTo>
                  <a:pt x="0" y="0"/>
                </a:moveTo>
                <a:lnTo>
                  <a:pt x="3249383" y="0"/>
                </a:lnTo>
                <a:lnTo>
                  <a:pt x="3249383" y="1506901"/>
                </a:lnTo>
                <a:lnTo>
                  <a:pt x="0" y="1506901"/>
                </a:lnTo>
                <a:lnTo>
                  <a:pt x="0" y="0"/>
                </a:lnTo>
                <a:close/>
              </a:path>
            </a:pathLst>
          </a:custGeom>
          <a:blipFill>
            <a:blip r:embed="rId11"/>
            <a:stretch>
              <a:fillRect l="0" t="0" r="0" b="0"/>
            </a:stretch>
          </a:blipFill>
        </p:spPr>
      </p:sp>
      <p:sp>
        <p:nvSpPr>
          <p:cNvPr name="Freeform 25" id="25"/>
          <p:cNvSpPr/>
          <p:nvPr/>
        </p:nvSpPr>
        <p:spPr>
          <a:xfrm flipH="false" flipV="false" rot="0">
            <a:off x="4055443" y="323618"/>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980613">
            <a:off x="4291192" y="647515"/>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3331089" y="235803"/>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8" id="28"/>
          <p:cNvSpPr/>
          <p:nvPr/>
        </p:nvSpPr>
        <p:spPr>
          <a:xfrm flipH="false" flipV="false" rot="-980613">
            <a:off x="13443228" y="41341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9" id="29"/>
          <p:cNvSpPr/>
          <p:nvPr/>
        </p:nvSpPr>
        <p:spPr>
          <a:xfrm flipH="false" flipV="false" rot="-980613">
            <a:off x="13566838" y="55970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30" id="30"/>
          <p:cNvSpPr/>
          <p:nvPr/>
        </p:nvSpPr>
        <p:spPr>
          <a:xfrm>
            <a:off x="1565781" y="895350"/>
            <a:ext cx="16979569" cy="0"/>
          </a:xfrm>
          <a:prstGeom prst="line">
            <a:avLst/>
          </a:prstGeom>
          <a:ln cap="flat" w="266700">
            <a:solidFill>
              <a:srgbClr val="FFE993"/>
            </a:solidFill>
            <a:prstDash val="solid"/>
            <a:headEnd type="none" len="sm" w="sm"/>
            <a:tailEnd type="none" len="sm" w="sm"/>
          </a:ln>
        </p:spPr>
      </p:sp>
      <p:sp>
        <p:nvSpPr>
          <p:cNvPr name="Freeform 31" id="31"/>
          <p:cNvSpPr/>
          <p:nvPr/>
        </p:nvSpPr>
        <p:spPr>
          <a:xfrm flipH="true" flipV="false" rot="0">
            <a:off x="257409" y="236784"/>
            <a:ext cx="3249383" cy="1506901"/>
          </a:xfrm>
          <a:custGeom>
            <a:avLst/>
            <a:gdLst/>
            <a:ahLst/>
            <a:cxnLst/>
            <a:rect r="r" b="b" t="t" l="l"/>
            <a:pathLst>
              <a:path h="1506901" w="3249383">
                <a:moveTo>
                  <a:pt x="3249383" y="0"/>
                </a:moveTo>
                <a:lnTo>
                  <a:pt x="0" y="0"/>
                </a:lnTo>
                <a:lnTo>
                  <a:pt x="0" y="1506902"/>
                </a:lnTo>
                <a:lnTo>
                  <a:pt x="3249383" y="1506902"/>
                </a:lnTo>
                <a:lnTo>
                  <a:pt x="3249383" y="0"/>
                </a:lnTo>
                <a:close/>
              </a:path>
            </a:pathLst>
          </a:custGeom>
          <a:blipFill>
            <a:blip r:embed="rId11"/>
            <a:stretch>
              <a:fillRect l="0" t="0" r="0" b="0"/>
            </a:stretch>
          </a:blipFill>
        </p:spPr>
      </p:sp>
      <p:grpSp>
        <p:nvGrpSpPr>
          <p:cNvPr name="Group 32" id="32"/>
          <p:cNvGrpSpPr/>
          <p:nvPr/>
        </p:nvGrpSpPr>
        <p:grpSpPr>
          <a:xfrm rot="0">
            <a:off x="3699429" y="9913552"/>
            <a:ext cx="541614" cy="541614"/>
            <a:chOff x="0" y="0"/>
            <a:chExt cx="722152" cy="722152"/>
          </a:xfrm>
        </p:grpSpPr>
        <p:sp>
          <p:nvSpPr>
            <p:cNvPr name="Freeform 33" id="33"/>
            <p:cNvSpPr/>
            <p:nvPr/>
          </p:nvSpPr>
          <p:spPr>
            <a:xfrm flipH="false" flipV="false" rot="0">
              <a:off x="0" y="0"/>
              <a:ext cx="722152" cy="722152"/>
            </a:xfrm>
            <a:custGeom>
              <a:avLst/>
              <a:gdLst/>
              <a:ahLst/>
              <a:cxnLst/>
              <a:rect r="r" b="b" t="t" l="l"/>
              <a:pathLst>
                <a:path h="722152" w="722152">
                  <a:moveTo>
                    <a:pt x="0" y="0"/>
                  </a:moveTo>
                  <a:lnTo>
                    <a:pt x="722152" y="0"/>
                  </a:lnTo>
                  <a:lnTo>
                    <a:pt x="722152" y="722152"/>
                  </a:lnTo>
                  <a:lnTo>
                    <a:pt x="0" y="7221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980613">
              <a:off x="149519" y="236809"/>
              <a:ext cx="195894" cy="186589"/>
            </a:xfrm>
            <a:custGeom>
              <a:avLst/>
              <a:gdLst/>
              <a:ahLst/>
              <a:cxnLst/>
              <a:rect r="r" b="b" t="t" l="l"/>
              <a:pathLst>
                <a:path h="186589" w="195894">
                  <a:moveTo>
                    <a:pt x="0" y="0"/>
                  </a:moveTo>
                  <a:lnTo>
                    <a:pt x="195894" y="0"/>
                  </a:lnTo>
                  <a:lnTo>
                    <a:pt x="195894" y="186589"/>
                  </a:lnTo>
                  <a:lnTo>
                    <a:pt x="0" y="1865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5" id="35"/>
            <p:cNvSpPr/>
            <p:nvPr/>
          </p:nvSpPr>
          <p:spPr>
            <a:xfrm flipH="false" flipV="false" rot="-980613">
              <a:off x="383371" y="197690"/>
              <a:ext cx="195894" cy="186589"/>
            </a:xfrm>
            <a:custGeom>
              <a:avLst/>
              <a:gdLst/>
              <a:ahLst/>
              <a:cxnLst/>
              <a:rect r="r" b="b" t="t" l="l"/>
              <a:pathLst>
                <a:path h="186589" w="195894">
                  <a:moveTo>
                    <a:pt x="0" y="0"/>
                  </a:moveTo>
                  <a:lnTo>
                    <a:pt x="195893" y="0"/>
                  </a:lnTo>
                  <a:lnTo>
                    <a:pt x="195893" y="186588"/>
                  </a:lnTo>
                  <a:lnTo>
                    <a:pt x="0" y="1865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6" id="36"/>
            <p:cNvSpPr/>
            <p:nvPr/>
          </p:nvSpPr>
          <p:spPr>
            <a:xfrm flipH="false" flipV="false" rot="-980613">
              <a:off x="314331" y="431862"/>
              <a:ext cx="195894" cy="186589"/>
            </a:xfrm>
            <a:custGeom>
              <a:avLst/>
              <a:gdLst/>
              <a:ahLst/>
              <a:cxnLst/>
              <a:rect r="r" b="b" t="t" l="l"/>
              <a:pathLst>
                <a:path h="186589" w="195894">
                  <a:moveTo>
                    <a:pt x="0" y="0"/>
                  </a:moveTo>
                  <a:lnTo>
                    <a:pt x="195894" y="0"/>
                  </a:lnTo>
                  <a:lnTo>
                    <a:pt x="195894" y="186589"/>
                  </a:lnTo>
                  <a:lnTo>
                    <a:pt x="0" y="1865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Freeform 37" id="37"/>
          <p:cNvSpPr/>
          <p:nvPr/>
        </p:nvSpPr>
        <p:spPr>
          <a:xfrm flipH="false" flipV="false" rot="0">
            <a:off x="17259300" y="7710942"/>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8" id="38"/>
          <p:cNvSpPr/>
          <p:nvPr/>
        </p:nvSpPr>
        <p:spPr>
          <a:xfrm flipH="false" flipV="false" rot="-980613">
            <a:off x="17371439" y="7888549"/>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9" id="39"/>
          <p:cNvSpPr/>
          <p:nvPr/>
        </p:nvSpPr>
        <p:spPr>
          <a:xfrm flipH="false" flipV="false" rot="-980613">
            <a:off x="17546828" y="7859209"/>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0" id="40"/>
          <p:cNvSpPr/>
          <p:nvPr/>
        </p:nvSpPr>
        <p:spPr>
          <a:xfrm flipH="false" flipV="false" rot="-980613">
            <a:off x="17495049" y="8034839"/>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1" id="41"/>
          <p:cNvSpPr/>
          <p:nvPr/>
        </p:nvSpPr>
        <p:spPr>
          <a:xfrm flipH="false" flipV="false" rot="0">
            <a:off x="18003736" y="5143500"/>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2" id="42"/>
          <p:cNvSpPr/>
          <p:nvPr/>
        </p:nvSpPr>
        <p:spPr>
          <a:xfrm flipH="false" flipV="false" rot="-980613">
            <a:off x="18115875" y="5321107"/>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3" id="43"/>
          <p:cNvSpPr/>
          <p:nvPr/>
        </p:nvSpPr>
        <p:spPr>
          <a:xfrm flipH="false" flipV="false" rot="-980613">
            <a:off x="18291264" y="5291767"/>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4" id="44"/>
          <p:cNvSpPr/>
          <p:nvPr/>
        </p:nvSpPr>
        <p:spPr>
          <a:xfrm flipH="false" flipV="false" rot="-980613">
            <a:off x="18239485" y="5467397"/>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5" id="45"/>
          <p:cNvSpPr/>
          <p:nvPr/>
        </p:nvSpPr>
        <p:spPr>
          <a:xfrm flipH="false" flipV="false" rot="-980613">
            <a:off x="16699081" y="1416997"/>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6" id="46"/>
          <p:cNvSpPr/>
          <p:nvPr/>
        </p:nvSpPr>
        <p:spPr>
          <a:xfrm flipH="false" flipV="false" rot="0">
            <a:off x="13851622" y="10016193"/>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7" id="47"/>
          <p:cNvSpPr/>
          <p:nvPr/>
        </p:nvSpPr>
        <p:spPr>
          <a:xfrm flipH="false" flipV="false" rot="-980613">
            <a:off x="13963761" y="1019380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8" id="48"/>
          <p:cNvSpPr/>
          <p:nvPr/>
        </p:nvSpPr>
        <p:spPr>
          <a:xfrm flipH="false" flipV="false" rot="-980613">
            <a:off x="14139150" y="1016446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9" id="49"/>
          <p:cNvSpPr/>
          <p:nvPr/>
        </p:nvSpPr>
        <p:spPr>
          <a:xfrm flipH="false" flipV="false" rot="-980613">
            <a:off x="12299915" y="907136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0" id="50"/>
          <p:cNvSpPr/>
          <p:nvPr/>
        </p:nvSpPr>
        <p:spPr>
          <a:xfrm flipH="false" flipV="false" rot="0">
            <a:off x="8602386" y="9806448"/>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1" id="51"/>
          <p:cNvSpPr/>
          <p:nvPr/>
        </p:nvSpPr>
        <p:spPr>
          <a:xfrm flipH="false" flipV="false" rot="-980613">
            <a:off x="8714525" y="9984055"/>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2" id="52"/>
          <p:cNvSpPr/>
          <p:nvPr/>
        </p:nvSpPr>
        <p:spPr>
          <a:xfrm flipH="false" flipV="false" rot="-980613">
            <a:off x="8889914" y="9954715"/>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3" id="53"/>
          <p:cNvSpPr/>
          <p:nvPr/>
        </p:nvSpPr>
        <p:spPr>
          <a:xfrm flipH="false" flipV="false" rot="-980613">
            <a:off x="8838135" y="10130345"/>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4" id="54"/>
          <p:cNvSpPr/>
          <p:nvPr/>
        </p:nvSpPr>
        <p:spPr>
          <a:xfrm flipH="false" flipV="false" rot="-980613">
            <a:off x="6421180" y="8960316"/>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5" id="55"/>
          <p:cNvSpPr/>
          <p:nvPr/>
        </p:nvSpPr>
        <p:spPr>
          <a:xfrm flipH="false" flipV="false" rot="0">
            <a:off x="257409" y="8525375"/>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6" id="56"/>
          <p:cNvSpPr/>
          <p:nvPr/>
        </p:nvSpPr>
        <p:spPr>
          <a:xfrm flipH="false" flipV="false" rot="-980613">
            <a:off x="369548" y="8702982"/>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7" id="57"/>
          <p:cNvSpPr/>
          <p:nvPr/>
        </p:nvSpPr>
        <p:spPr>
          <a:xfrm flipH="false" flipV="false" rot="-980613">
            <a:off x="544937" y="8673642"/>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8" id="58"/>
          <p:cNvSpPr/>
          <p:nvPr/>
        </p:nvSpPr>
        <p:spPr>
          <a:xfrm flipH="false" flipV="false" rot="-980613">
            <a:off x="493158" y="8849271"/>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9" id="59"/>
          <p:cNvSpPr/>
          <p:nvPr/>
        </p:nvSpPr>
        <p:spPr>
          <a:xfrm flipH="false" flipV="false" rot="-980613">
            <a:off x="820718" y="5268538"/>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0" id="60"/>
          <p:cNvSpPr/>
          <p:nvPr/>
        </p:nvSpPr>
        <p:spPr>
          <a:xfrm flipH="false" flipV="false" rot="0">
            <a:off x="-284205" y="3392067"/>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1" id="61"/>
          <p:cNvSpPr/>
          <p:nvPr/>
        </p:nvSpPr>
        <p:spPr>
          <a:xfrm flipH="false" flipV="false" rot="-980613">
            <a:off x="3323" y="3540334"/>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2" id="62"/>
          <p:cNvSpPr/>
          <p:nvPr/>
        </p:nvSpPr>
        <p:spPr>
          <a:xfrm flipH="false" flipV="false" rot="-980613">
            <a:off x="-48456" y="3715964"/>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3" id="63"/>
          <p:cNvSpPr/>
          <p:nvPr/>
        </p:nvSpPr>
        <p:spPr>
          <a:xfrm flipH="false" flipV="false" rot="0">
            <a:off x="166965" y="-158064"/>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4" id="64"/>
          <p:cNvSpPr/>
          <p:nvPr/>
        </p:nvSpPr>
        <p:spPr>
          <a:xfrm flipH="false" flipV="false" rot="-980613">
            <a:off x="279104" y="19543"/>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5" id="65"/>
          <p:cNvSpPr/>
          <p:nvPr/>
        </p:nvSpPr>
        <p:spPr>
          <a:xfrm flipH="false" flipV="false" rot="-980613">
            <a:off x="454493" y="-9797"/>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6" id="66"/>
          <p:cNvSpPr/>
          <p:nvPr/>
        </p:nvSpPr>
        <p:spPr>
          <a:xfrm flipH="false" flipV="false" rot="-980613">
            <a:off x="402713" y="165833"/>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7" id="67"/>
          <p:cNvSpPr/>
          <p:nvPr/>
        </p:nvSpPr>
        <p:spPr>
          <a:xfrm flipH="false" flipV="false" rot="-980613">
            <a:off x="4167582" y="501225"/>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8" id="68"/>
          <p:cNvSpPr/>
          <p:nvPr/>
        </p:nvSpPr>
        <p:spPr>
          <a:xfrm flipH="false" flipV="false" rot="-980613">
            <a:off x="4342971" y="471885"/>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9" id="69"/>
          <p:cNvSpPr/>
          <p:nvPr/>
        </p:nvSpPr>
        <p:spPr>
          <a:xfrm flipH="false" flipV="false" rot="0">
            <a:off x="8315419" y="-270807"/>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0" id="70"/>
          <p:cNvSpPr/>
          <p:nvPr/>
        </p:nvSpPr>
        <p:spPr>
          <a:xfrm flipH="false" flipV="false" rot="-980613">
            <a:off x="8427558" y="-93200"/>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1" id="71"/>
          <p:cNvSpPr/>
          <p:nvPr/>
        </p:nvSpPr>
        <p:spPr>
          <a:xfrm flipH="false" flipV="false" rot="-980613">
            <a:off x="8602947" y="-122540"/>
            <a:ext cx="146920" cy="139941"/>
          </a:xfrm>
          <a:custGeom>
            <a:avLst/>
            <a:gdLst/>
            <a:ahLst/>
            <a:cxnLst/>
            <a:rect r="r" b="b" t="t" l="l"/>
            <a:pathLst>
              <a:path h="139941" w="146920">
                <a:moveTo>
                  <a:pt x="0" y="0"/>
                </a:moveTo>
                <a:lnTo>
                  <a:pt x="146921" y="0"/>
                </a:lnTo>
                <a:lnTo>
                  <a:pt x="146921"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2" id="72"/>
          <p:cNvSpPr/>
          <p:nvPr/>
        </p:nvSpPr>
        <p:spPr>
          <a:xfrm flipH="false" flipV="false" rot="-980613">
            <a:off x="8551168" y="5309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3" id="73"/>
          <p:cNvSpPr/>
          <p:nvPr/>
        </p:nvSpPr>
        <p:spPr>
          <a:xfrm flipH="false" flipV="false" rot="-980613">
            <a:off x="13618617" y="384071"/>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4" id="74"/>
          <p:cNvSpPr/>
          <p:nvPr/>
        </p:nvSpPr>
        <p:spPr>
          <a:xfrm flipH="false" flipV="false" rot="0">
            <a:off x="17806528" y="-175387"/>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5" id="75"/>
          <p:cNvSpPr/>
          <p:nvPr/>
        </p:nvSpPr>
        <p:spPr>
          <a:xfrm flipH="false" flipV="false" rot="-980613">
            <a:off x="17918667" y="222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6" id="76"/>
          <p:cNvSpPr/>
          <p:nvPr/>
        </p:nvSpPr>
        <p:spPr>
          <a:xfrm flipH="false" flipV="false" rot="-980613">
            <a:off x="18094056" y="-2712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7" id="77"/>
          <p:cNvSpPr/>
          <p:nvPr/>
        </p:nvSpPr>
        <p:spPr>
          <a:xfrm flipH="false" flipV="false" rot="-980613">
            <a:off x="18042277" y="148509"/>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8" id="78"/>
          <p:cNvSpPr/>
          <p:nvPr/>
        </p:nvSpPr>
        <p:spPr>
          <a:xfrm flipH="false" flipV="false" rot="0">
            <a:off x="17557540" y="2757416"/>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9" id="79"/>
          <p:cNvSpPr/>
          <p:nvPr/>
        </p:nvSpPr>
        <p:spPr>
          <a:xfrm flipH="false" flipV="false" rot="-980613">
            <a:off x="17669680" y="2935023"/>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0" id="80"/>
          <p:cNvSpPr/>
          <p:nvPr/>
        </p:nvSpPr>
        <p:spPr>
          <a:xfrm flipH="false" flipV="false" rot="-980613">
            <a:off x="17845068" y="2905683"/>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1" id="81"/>
          <p:cNvSpPr/>
          <p:nvPr/>
        </p:nvSpPr>
        <p:spPr>
          <a:xfrm flipH="false" flipV="false" rot="-980613">
            <a:off x="17793289" y="3081312"/>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2" id="82"/>
          <p:cNvSpPr txBox="true"/>
          <p:nvPr/>
        </p:nvSpPr>
        <p:spPr>
          <a:xfrm rot="0">
            <a:off x="1457736" y="1677011"/>
            <a:ext cx="15372528" cy="7219118"/>
          </a:xfrm>
          <a:prstGeom prst="rect">
            <a:avLst/>
          </a:prstGeom>
        </p:spPr>
        <p:txBody>
          <a:bodyPr anchor="t" rtlCol="false" tIns="0" lIns="0" bIns="0" rIns="0">
            <a:spAutoFit/>
          </a:bodyPr>
          <a:lstStyle/>
          <a:p>
            <a:pPr algn="ctr">
              <a:lnSpc>
                <a:spcPts val="4412"/>
              </a:lnSpc>
            </a:pPr>
            <a:r>
              <a:rPr lang="en-US" sz="3151">
                <a:solidFill>
                  <a:srgbClr val="053D87"/>
                </a:solidFill>
                <a:latin typeface="Dreaming Outloud Sans"/>
                <a:ea typeface="Dreaming Outloud Sans"/>
                <a:cs typeface="Dreaming Outloud Sans"/>
                <a:sym typeface="Dreaming Outloud Sans"/>
              </a:rPr>
              <a:t>El presente juego se basa en un sistema de combate para un juego de rol que incluye clases para representar a los personajes, atributos como vida, ki, habilidades y transformaciones, y métodos que permiten realizar acciones como atacar, defenderse y evolucionar.</a:t>
            </a:r>
          </a:p>
          <a:p>
            <a:pPr algn="ctr">
              <a:lnSpc>
                <a:spcPts val="4412"/>
              </a:lnSpc>
            </a:pPr>
            <a:r>
              <a:rPr lang="en-US" sz="3151">
                <a:solidFill>
                  <a:srgbClr val="053D87"/>
                </a:solidFill>
                <a:latin typeface="Dreaming Outloud Sans"/>
                <a:ea typeface="Dreaming Outloud Sans"/>
                <a:cs typeface="Dreaming Outloud Sans"/>
                <a:sym typeface="Dreaming Outloud Sans"/>
              </a:rPr>
              <a:t>Tanto la acumulación de experiencia como la adquisición de nuevas habilidades permiten el crecimiento y la evolución de los personajes. Esto no solo mejora la jugabilidad, sino que también proporciona un sentido de progreso y logro para los jugadores a medida que avanzan en el juego.</a:t>
            </a:r>
          </a:p>
          <a:p>
            <a:pPr algn="ctr">
              <a:lnSpc>
                <a:spcPts val="4412"/>
              </a:lnSpc>
            </a:pPr>
            <a:r>
              <a:rPr lang="en-US" sz="3151">
                <a:solidFill>
                  <a:srgbClr val="053D87"/>
                </a:solidFill>
                <a:latin typeface="Dreaming Outloud Sans"/>
                <a:ea typeface="Dreaming Outloud Sans"/>
                <a:cs typeface="Dreaming Outloud Sans"/>
                <a:sym typeface="Dreaming Outloud Sans"/>
              </a:rPr>
              <a:t>A través de la gestión de combates, el desarrollo de personajes y el uso de habilidades se crea una estructura básica para un juego interactivo, donde los jugadores pueden experimentar la progresión y la estrategia a través de combates por turnos.</a:t>
            </a:r>
          </a:p>
          <a:p>
            <a:pPr algn="ctr">
              <a:lnSpc>
                <a:spcPts val="4412"/>
              </a:lnSpc>
            </a:pPr>
            <a:r>
              <a:rPr lang="en-US" sz="3151">
                <a:solidFill>
                  <a:srgbClr val="053D87"/>
                </a:solidFill>
                <a:latin typeface="Dreaming Outloud Sans"/>
                <a:ea typeface="Dreaming Outloud Sans"/>
                <a:cs typeface="Dreaming Outloud Sans"/>
                <a:sym typeface="Dreaming Outloud Sans"/>
              </a:rPr>
              <a:t>En conjunto, estos elementos crean un entorno de juego atractivo que incentiva la estrategia, la exploración y el progreso del personaje, proporcionando una experiencia de juego satisfactoria y gratificante para el jugador.</a:t>
            </a:r>
          </a:p>
        </p:txBody>
      </p:sp>
      <p:sp>
        <p:nvSpPr>
          <p:cNvPr name="Freeform 83" id="83"/>
          <p:cNvSpPr/>
          <p:nvPr/>
        </p:nvSpPr>
        <p:spPr>
          <a:xfrm flipH="false" flipV="false" rot="0">
            <a:off x="115185" y="7453614"/>
            <a:ext cx="3258483" cy="3258483"/>
          </a:xfrm>
          <a:custGeom>
            <a:avLst/>
            <a:gdLst/>
            <a:ahLst/>
            <a:cxnLst/>
            <a:rect r="r" b="b" t="t" l="l"/>
            <a:pathLst>
              <a:path h="3258483" w="3258483">
                <a:moveTo>
                  <a:pt x="0" y="0"/>
                </a:moveTo>
                <a:lnTo>
                  <a:pt x="3258483" y="0"/>
                </a:lnTo>
                <a:lnTo>
                  <a:pt x="3258483" y="3258483"/>
                </a:lnTo>
                <a:lnTo>
                  <a:pt x="0" y="3258483"/>
                </a:lnTo>
                <a:lnTo>
                  <a:pt x="0" y="0"/>
                </a:lnTo>
                <a:close/>
              </a:path>
            </a:pathLst>
          </a:custGeom>
          <a:blipFill>
            <a:blip r:embed="rId1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E890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776196">
            <a:off x="14423700" y="506436"/>
            <a:ext cx="4513974" cy="1512181"/>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2298890">
            <a:off x="-466067" y="8073480"/>
            <a:ext cx="4513974" cy="1512181"/>
          </a:xfrm>
          <a:prstGeom prst="rect">
            <a:avLst/>
          </a:prstGeom>
        </p:spPr>
      </p:pic>
      <p:sp>
        <p:nvSpPr>
          <p:cNvPr name="Freeform 4" id="4"/>
          <p:cNvSpPr/>
          <p:nvPr/>
        </p:nvSpPr>
        <p:spPr>
          <a:xfrm flipH="true" flipV="false" rot="7674118">
            <a:off x="14649470" y="2791832"/>
            <a:ext cx="3579929" cy="3646223"/>
          </a:xfrm>
          <a:custGeom>
            <a:avLst/>
            <a:gdLst/>
            <a:ahLst/>
            <a:cxnLst/>
            <a:rect r="r" b="b" t="t" l="l"/>
            <a:pathLst>
              <a:path h="3646223" w="3579929">
                <a:moveTo>
                  <a:pt x="3579928" y="0"/>
                </a:moveTo>
                <a:lnTo>
                  <a:pt x="0" y="0"/>
                </a:lnTo>
                <a:lnTo>
                  <a:pt x="0" y="3646223"/>
                </a:lnTo>
                <a:lnTo>
                  <a:pt x="3579928" y="3646223"/>
                </a:lnTo>
                <a:lnTo>
                  <a:pt x="357992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2700000">
            <a:off x="70598" y="3320388"/>
            <a:ext cx="3579929" cy="3646223"/>
          </a:xfrm>
          <a:custGeom>
            <a:avLst/>
            <a:gdLst/>
            <a:ahLst/>
            <a:cxnLst/>
            <a:rect r="r" b="b" t="t" l="l"/>
            <a:pathLst>
              <a:path h="3646223" w="3579929">
                <a:moveTo>
                  <a:pt x="3579929" y="3646224"/>
                </a:moveTo>
                <a:lnTo>
                  <a:pt x="0" y="3646224"/>
                </a:lnTo>
                <a:lnTo>
                  <a:pt x="0" y="0"/>
                </a:lnTo>
                <a:lnTo>
                  <a:pt x="3579929" y="0"/>
                </a:lnTo>
                <a:lnTo>
                  <a:pt x="3579929" y="364622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064167" y="8747463"/>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980613">
            <a:off x="12176306" y="892507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980613">
            <a:off x="12351695" y="889573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185431" y="8636419"/>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980613">
            <a:off x="6297570" y="8814026"/>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980613">
            <a:off x="6472959" y="8784686"/>
            <a:ext cx="146920" cy="139941"/>
          </a:xfrm>
          <a:custGeom>
            <a:avLst/>
            <a:gdLst/>
            <a:ahLst/>
            <a:cxnLst/>
            <a:rect r="r" b="b" t="t" l="l"/>
            <a:pathLst>
              <a:path h="139941" w="146920">
                <a:moveTo>
                  <a:pt x="0" y="0"/>
                </a:moveTo>
                <a:lnTo>
                  <a:pt x="146921" y="0"/>
                </a:lnTo>
                <a:lnTo>
                  <a:pt x="146921"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708579" y="5090931"/>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980613">
            <a:off x="996107" y="5239198"/>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980613">
            <a:off x="944327" y="5414828"/>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411552" y="1268730"/>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980613">
            <a:off x="16523692" y="1446337"/>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980613">
            <a:off x="16647301" y="1592627"/>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107968" y="1604122"/>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980613">
            <a:off x="1220108" y="1781729"/>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980613">
            <a:off x="1395496" y="1752390"/>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980613">
            <a:off x="1343717" y="1928019"/>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028700" y="1268730"/>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1866468" y="2931198"/>
            <a:ext cx="1766908" cy="1082231"/>
          </a:xfrm>
          <a:custGeom>
            <a:avLst/>
            <a:gdLst/>
            <a:ahLst/>
            <a:cxnLst/>
            <a:rect r="r" b="b" t="t" l="l"/>
            <a:pathLst>
              <a:path h="1082231" w="1766908">
                <a:moveTo>
                  <a:pt x="0" y="0"/>
                </a:moveTo>
                <a:lnTo>
                  <a:pt x="1766908" y="0"/>
                </a:lnTo>
                <a:lnTo>
                  <a:pt x="1766908" y="1082231"/>
                </a:lnTo>
                <a:lnTo>
                  <a:pt x="0" y="108223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9692641" y="2757416"/>
            <a:ext cx="1689768" cy="1591454"/>
          </a:xfrm>
          <a:custGeom>
            <a:avLst/>
            <a:gdLst/>
            <a:ahLst/>
            <a:cxnLst/>
            <a:rect r="r" b="b" t="t" l="l"/>
            <a:pathLst>
              <a:path h="1591454" w="1689768">
                <a:moveTo>
                  <a:pt x="0" y="0"/>
                </a:moveTo>
                <a:lnTo>
                  <a:pt x="1689767" y="0"/>
                </a:lnTo>
                <a:lnTo>
                  <a:pt x="1689767" y="1591454"/>
                </a:lnTo>
                <a:lnTo>
                  <a:pt x="0" y="15914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5" id="25"/>
          <p:cNvSpPr/>
          <p:nvPr/>
        </p:nvSpPr>
        <p:spPr>
          <a:xfrm flipH="false" flipV="false" rot="0">
            <a:off x="5800578" y="6503164"/>
            <a:ext cx="2005745" cy="1659871"/>
          </a:xfrm>
          <a:custGeom>
            <a:avLst/>
            <a:gdLst/>
            <a:ahLst/>
            <a:cxnLst/>
            <a:rect r="r" b="b" t="t" l="l"/>
            <a:pathLst>
              <a:path h="1659871" w="2005745">
                <a:moveTo>
                  <a:pt x="0" y="0"/>
                </a:moveTo>
                <a:lnTo>
                  <a:pt x="2005745" y="0"/>
                </a:lnTo>
                <a:lnTo>
                  <a:pt x="2005745" y="1659871"/>
                </a:lnTo>
                <a:lnTo>
                  <a:pt x="0" y="165987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6" id="26"/>
          <p:cNvSpPr/>
          <p:nvPr/>
        </p:nvSpPr>
        <p:spPr>
          <a:xfrm flipH="false" flipV="false" rot="0">
            <a:off x="6373231" y="6659760"/>
            <a:ext cx="860439" cy="855745"/>
          </a:xfrm>
          <a:custGeom>
            <a:avLst/>
            <a:gdLst/>
            <a:ahLst/>
            <a:cxnLst/>
            <a:rect r="r" b="b" t="t" l="l"/>
            <a:pathLst>
              <a:path h="855745" w="860439">
                <a:moveTo>
                  <a:pt x="0" y="0"/>
                </a:moveTo>
                <a:lnTo>
                  <a:pt x="860439" y="0"/>
                </a:lnTo>
                <a:lnTo>
                  <a:pt x="860439" y="855746"/>
                </a:lnTo>
                <a:lnTo>
                  <a:pt x="0" y="85574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AutoShape 27" id="27"/>
          <p:cNvSpPr/>
          <p:nvPr/>
        </p:nvSpPr>
        <p:spPr>
          <a:xfrm>
            <a:off x="-1148725" y="9465877"/>
            <a:ext cx="16979569" cy="0"/>
          </a:xfrm>
          <a:prstGeom prst="line">
            <a:avLst/>
          </a:prstGeom>
          <a:ln cap="flat" w="266700">
            <a:solidFill>
              <a:srgbClr val="FFE993"/>
            </a:solidFill>
            <a:prstDash val="solid"/>
            <a:headEnd type="none" len="sm" w="sm"/>
            <a:tailEnd type="none" len="sm" w="sm"/>
          </a:ln>
        </p:spPr>
      </p:sp>
      <p:sp>
        <p:nvSpPr>
          <p:cNvPr name="Freeform 28" id="28"/>
          <p:cNvSpPr/>
          <p:nvPr/>
        </p:nvSpPr>
        <p:spPr>
          <a:xfrm flipH="false" flipV="false" rot="0">
            <a:off x="14786861" y="8535108"/>
            <a:ext cx="3249383" cy="1506901"/>
          </a:xfrm>
          <a:custGeom>
            <a:avLst/>
            <a:gdLst/>
            <a:ahLst/>
            <a:cxnLst/>
            <a:rect r="r" b="b" t="t" l="l"/>
            <a:pathLst>
              <a:path h="1506901" w="3249383">
                <a:moveTo>
                  <a:pt x="0" y="0"/>
                </a:moveTo>
                <a:lnTo>
                  <a:pt x="3249383" y="0"/>
                </a:lnTo>
                <a:lnTo>
                  <a:pt x="3249383" y="1506901"/>
                </a:lnTo>
                <a:lnTo>
                  <a:pt x="0" y="1506901"/>
                </a:lnTo>
                <a:lnTo>
                  <a:pt x="0" y="0"/>
                </a:lnTo>
                <a:close/>
              </a:path>
            </a:pathLst>
          </a:custGeom>
          <a:blipFill>
            <a:blip r:embed="rId19"/>
            <a:stretch>
              <a:fillRect l="0" t="0" r="0" b="0"/>
            </a:stretch>
          </a:blipFill>
        </p:spPr>
      </p:sp>
      <p:sp>
        <p:nvSpPr>
          <p:cNvPr name="Freeform 29" id="29"/>
          <p:cNvSpPr/>
          <p:nvPr/>
        </p:nvSpPr>
        <p:spPr>
          <a:xfrm flipH="false" flipV="false" rot="0">
            <a:off x="4055443" y="323618"/>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980613">
            <a:off x="4291192" y="647515"/>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1" id="31"/>
          <p:cNvSpPr/>
          <p:nvPr/>
        </p:nvSpPr>
        <p:spPr>
          <a:xfrm flipH="false" flipV="false" rot="0">
            <a:off x="13331089" y="235803"/>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2" id="32"/>
          <p:cNvSpPr/>
          <p:nvPr/>
        </p:nvSpPr>
        <p:spPr>
          <a:xfrm flipH="false" flipV="false" rot="-980613">
            <a:off x="13443228" y="41341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980613">
            <a:off x="13566838" y="55970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34" id="34"/>
          <p:cNvSpPr/>
          <p:nvPr/>
        </p:nvSpPr>
        <p:spPr>
          <a:xfrm>
            <a:off x="1565781" y="895350"/>
            <a:ext cx="16979569" cy="0"/>
          </a:xfrm>
          <a:prstGeom prst="line">
            <a:avLst/>
          </a:prstGeom>
          <a:ln cap="flat" w="266700">
            <a:solidFill>
              <a:srgbClr val="FFE993"/>
            </a:solidFill>
            <a:prstDash val="solid"/>
            <a:headEnd type="none" len="sm" w="sm"/>
            <a:tailEnd type="none" len="sm" w="sm"/>
          </a:ln>
        </p:spPr>
      </p:sp>
      <p:sp>
        <p:nvSpPr>
          <p:cNvPr name="Freeform 35" id="35"/>
          <p:cNvSpPr/>
          <p:nvPr/>
        </p:nvSpPr>
        <p:spPr>
          <a:xfrm flipH="true" flipV="false" rot="0">
            <a:off x="257409" y="236784"/>
            <a:ext cx="3249383" cy="1506901"/>
          </a:xfrm>
          <a:custGeom>
            <a:avLst/>
            <a:gdLst/>
            <a:ahLst/>
            <a:cxnLst/>
            <a:rect r="r" b="b" t="t" l="l"/>
            <a:pathLst>
              <a:path h="1506901" w="3249383">
                <a:moveTo>
                  <a:pt x="3249383" y="0"/>
                </a:moveTo>
                <a:lnTo>
                  <a:pt x="0" y="0"/>
                </a:lnTo>
                <a:lnTo>
                  <a:pt x="0" y="1506902"/>
                </a:lnTo>
                <a:lnTo>
                  <a:pt x="3249383" y="1506902"/>
                </a:lnTo>
                <a:lnTo>
                  <a:pt x="3249383" y="0"/>
                </a:lnTo>
                <a:close/>
              </a:path>
            </a:pathLst>
          </a:custGeom>
          <a:blipFill>
            <a:blip r:embed="rId19"/>
            <a:stretch>
              <a:fillRect l="0" t="0" r="0" b="0"/>
            </a:stretch>
          </a:blipFill>
        </p:spPr>
      </p:sp>
      <p:sp>
        <p:nvSpPr>
          <p:cNvPr name="Freeform 36" id="36"/>
          <p:cNvSpPr/>
          <p:nvPr/>
        </p:nvSpPr>
        <p:spPr>
          <a:xfrm flipH="false" flipV="false" rot="0">
            <a:off x="11372948" y="2944487"/>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7" id="37"/>
          <p:cNvSpPr/>
          <p:nvPr/>
        </p:nvSpPr>
        <p:spPr>
          <a:xfrm flipH="false" flipV="false" rot="0">
            <a:off x="8029526" y="6673501"/>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8" id="38"/>
          <p:cNvSpPr/>
          <p:nvPr/>
        </p:nvSpPr>
        <p:spPr>
          <a:xfrm flipH="false" flipV="false" rot="0">
            <a:off x="3857523" y="2931198"/>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9" id="39"/>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40" id="40"/>
          <p:cNvSpPr/>
          <p:nvPr/>
        </p:nvSpPr>
        <p:spPr>
          <a:xfrm flipH="false" flipV="false" rot="0">
            <a:off x="0" y="5824703"/>
            <a:ext cx="3866821" cy="8383352"/>
          </a:xfrm>
          <a:custGeom>
            <a:avLst/>
            <a:gdLst/>
            <a:ahLst/>
            <a:cxnLst/>
            <a:rect r="r" b="b" t="t" l="l"/>
            <a:pathLst>
              <a:path h="8383352" w="3866821">
                <a:moveTo>
                  <a:pt x="0" y="0"/>
                </a:moveTo>
                <a:lnTo>
                  <a:pt x="3866821" y="0"/>
                </a:lnTo>
                <a:lnTo>
                  <a:pt x="3866821" y="8383352"/>
                </a:lnTo>
                <a:lnTo>
                  <a:pt x="0" y="8383352"/>
                </a:lnTo>
                <a:lnTo>
                  <a:pt x="0" y="0"/>
                </a:lnTo>
                <a:close/>
              </a:path>
            </a:pathLst>
          </a:custGeom>
          <a:blipFill>
            <a:blip r:embed="rId24"/>
            <a:stretch>
              <a:fillRect l="0" t="0" r="0" b="0"/>
            </a:stretch>
          </a:blipFill>
        </p:spPr>
      </p:sp>
      <p:sp>
        <p:nvSpPr>
          <p:cNvPr name="TextBox 41" id="41"/>
          <p:cNvSpPr txBox="true"/>
          <p:nvPr/>
        </p:nvSpPr>
        <p:spPr>
          <a:xfrm rot="0">
            <a:off x="4597057" y="2873953"/>
            <a:ext cx="3718362" cy="847725"/>
          </a:xfrm>
          <a:prstGeom prst="rect">
            <a:avLst/>
          </a:prstGeom>
        </p:spPr>
        <p:txBody>
          <a:bodyPr anchor="t" rtlCol="false" tIns="0" lIns="0" bIns="0" rIns="0">
            <a:spAutoFit/>
          </a:bodyPr>
          <a:lstStyle/>
          <a:p>
            <a:pPr algn="ctr">
              <a:lnSpc>
                <a:spcPts val="6299"/>
              </a:lnSpc>
            </a:pPr>
            <a:r>
              <a:rPr lang="en-US" sz="4500">
                <a:solidFill>
                  <a:srgbClr val="000000"/>
                </a:solidFill>
                <a:latin typeface="Retropix"/>
                <a:ea typeface="Retropix"/>
                <a:cs typeface="Retropix"/>
                <a:sym typeface="Retropix"/>
              </a:rPr>
              <a:t>Clasificación</a:t>
            </a:r>
          </a:p>
        </p:txBody>
      </p:sp>
      <p:sp>
        <p:nvSpPr>
          <p:cNvPr name="TextBox 42" id="42"/>
          <p:cNvSpPr txBox="true"/>
          <p:nvPr/>
        </p:nvSpPr>
        <p:spPr>
          <a:xfrm rot="0">
            <a:off x="11992441" y="2887242"/>
            <a:ext cx="3718362" cy="847725"/>
          </a:xfrm>
          <a:prstGeom prst="rect">
            <a:avLst/>
          </a:prstGeom>
        </p:spPr>
        <p:txBody>
          <a:bodyPr anchor="t" rtlCol="false" tIns="0" lIns="0" bIns="0" rIns="0">
            <a:spAutoFit/>
          </a:bodyPr>
          <a:lstStyle/>
          <a:p>
            <a:pPr algn="ctr">
              <a:lnSpc>
                <a:spcPts val="6299"/>
              </a:lnSpc>
            </a:pPr>
            <a:r>
              <a:rPr lang="en-US" sz="4500">
                <a:solidFill>
                  <a:srgbClr val="000000"/>
                </a:solidFill>
                <a:latin typeface="Retropix"/>
                <a:ea typeface="Retropix"/>
                <a:cs typeface="Retropix"/>
                <a:sym typeface="Retropix"/>
              </a:rPr>
              <a:t>Género</a:t>
            </a:r>
          </a:p>
        </p:txBody>
      </p:sp>
      <p:sp>
        <p:nvSpPr>
          <p:cNvPr name="TextBox 43" id="43"/>
          <p:cNvSpPr txBox="true"/>
          <p:nvPr/>
        </p:nvSpPr>
        <p:spPr>
          <a:xfrm rot="0">
            <a:off x="8616612" y="6616256"/>
            <a:ext cx="3718362" cy="847725"/>
          </a:xfrm>
          <a:prstGeom prst="rect">
            <a:avLst/>
          </a:prstGeom>
        </p:spPr>
        <p:txBody>
          <a:bodyPr anchor="t" rtlCol="false" tIns="0" lIns="0" bIns="0" rIns="0">
            <a:spAutoFit/>
          </a:bodyPr>
          <a:lstStyle/>
          <a:p>
            <a:pPr algn="ctr">
              <a:lnSpc>
                <a:spcPts val="6299"/>
              </a:lnSpc>
            </a:pPr>
            <a:r>
              <a:rPr lang="en-US" sz="4500">
                <a:solidFill>
                  <a:srgbClr val="000000"/>
                </a:solidFill>
                <a:latin typeface="Retropix"/>
                <a:ea typeface="Retropix"/>
                <a:cs typeface="Retropix"/>
                <a:sym typeface="Retropix"/>
              </a:rPr>
              <a:t>Lenguaje</a:t>
            </a:r>
          </a:p>
        </p:txBody>
      </p:sp>
      <p:sp>
        <p:nvSpPr>
          <p:cNvPr name="TextBox 44" id="44"/>
          <p:cNvSpPr txBox="true"/>
          <p:nvPr/>
        </p:nvSpPr>
        <p:spPr>
          <a:xfrm rot="0">
            <a:off x="4498382" y="4016858"/>
            <a:ext cx="4645618" cy="1807845"/>
          </a:xfrm>
          <a:prstGeom prst="rect">
            <a:avLst/>
          </a:prstGeom>
        </p:spPr>
        <p:txBody>
          <a:bodyPr anchor="t" rtlCol="false" tIns="0" lIns="0" bIns="0" rIns="0">
            <a:spAutoFit/>
          </a:bodyPr>
          <a:lstStyle/>
          <a:p>
            <a:pPr algn="l">
              <a:lnSpc>
                <a:spcPts val="3465"/>
              </a:lnSpc>
            </a:pPr>
            <a:r>
              <a:rPr lang="en-US" sz="4500">
                <a:solidFill>
                  <a:srgbClr val="000000"/>
                </a:solidFill>
                <a:latin typeface="Dreaming Outloud All Caps"/>
                <a:ea typeface="Dreaming Outloud All Caps"/>
                <a:cs typeface="Dreaming Outloud All Caps"/>
                <a:sym typeface="Dreaming Outloud All Caps"/>
              </a:rPr>
              <a:t>Adolescentes</a:t>
            </a:r>
          </a:p>
          <a:p>
            <a:pPr algn="l">
              <a:lnSpc>
                <a:spcPts val="3465"/>
              </a:lnSpc>
            </a:pPr>
            <a:r>
              <a:rPr lang="en-US" sz="4500">
                <a:solidFill>
                  <a:srgbClr val="000000"/>
                </a:solidFill>
                <a:latin typeface="Dreaming Outloud All Caps"/>
                <a:ea typeface="Dreaming Outloud All Caps"/>
                <a:cs typeface="Dreaming Outloud All Caps"/>
                <a:sym typeface="Dreaming Outloud All Caps"/>
              </a:rPr>
              <a:t>Adultos</a:t>
            </a:r>
          </a:p>
          <a:p>
            <a:pPr algn="l">
              <a:lnSpc>
                <a:spcPts val="3465"/>
              </a:lnSpc>
            </a:pPr>
            <a:r>
              <a:rPr lang="en-US" sz="4500">
                <a:solidFill>
                  <a:srgbClr val="000000"/>
                </a:solidFill>
                <a:latin typeface="Dreaming Outloud All Caps"/>
                <a:ea typeface="Dreaming Outloud All Caps"/>
                <a:cs typeface="Dreaming Outloud All Caps"/>
                <a:sym typeface="Dreaming Outloud All Caps"/>
              </a:rPr>
              <a:t>Fanáticos de Dragon Ball</a:t>
            </a:r>
          </a:p>
        </p:txBody>
      </p:sp>
      <p:sp>
        <p:nvSpPr>
          <p:cNvPr name="TextBox 45" id="45"/>
          <p:cNvSpPr txBox="true"/>
          <p:nvPr/>
        </p:nvSpPr>
        <p:spPr>
          <a:xfrm rot="0">
            <a:off x="12705139" y="4030147"/>
            <a:ext cx="2517653" cy="1807845"/>
          </a:xfrm>
          <a:prstGeom prst="rect">
            <a:avLst/>
          </a:prstGeom>
        </p:spPr>
        <p:txBody>
          <a:bodyPr anchor="t" rtlCol="false" tIns="0" lIns="0" bIns="0" rIns="0">
            <a:spAutoFit/>
          </a:bodyPr>
          <a:lstStyle/>
          <a:p>
            <a:pPr algn="l">
              <a:lnSpc>
                <a:spcPts val="3465"/>
              </a:lnSpc>
            </a:pPr>
            <a:r>
              <a:rPr lang="en-US" sz="4500">
                <a:solidFill>
                  <a:srgbClr val="000000"/>
                </a:solidFill>
                <a:latin typeface="Dreaming Outloud All Caps"/>
                <a:ea typeface="Dreaming Outloud All Caps"/>
                <a:cs typeface="Dreaming Outloud All Caps"/>
                <a:sym typeface="Dreaming Outloud All Caps"/>
              </a:rPr>
              <a:t>RPG</a:t>
            </a:r>
          </a:p>
          <a:p>
            <a:pPr algn="l">
              <a:lnSpc>
                <a:spcPts val="3465"/>
              </a:lnSpc>
            </a:pPr>
            <a:r>
              <a:rPr lang="en-US" sz="4500">
                <a:solidFill>
                  <a:srgbClr val="000000"/>
                </a:solidFill>
                <a:latin typeface="Dreaming Outloud All Caps"/>
                <a:ea typeface="Dreaming Outloud All Caps"/>
                <a:cs typeface="Dreaming Outloud All Caps"/>
                <a:sym typeface="Dreaming Outloud All Caps"/>
              </a:rPr>
              <a:t>Aventura</a:t>
            </a:r>
          </a:p>
          <a:p>
            <a:pPr algn="l">
              <a:lnSpc>
                <a:spcPts val="3465"/>
              </a:lnSpc>
            </a:pPr>
            <a:r>
              <a:rPr lang="en-US" sz="4500">
                <a:solidFill>
                  <a:srgbClr val="000000"/>
                </a:solidFill>
                <a:latin typeface="Dreaming Outloud All Caps"/>
                <a:ea typeface="Dreaming Outloud All Caps"/>
                <a:cs typeface="Dreaming Outloud All Caps"/>
                <a:sym typeface="Dreaming Outloud All Caps"/>
              </a:rPr>
              <a:t>acción</a:t>
            </a:r>
          </a:p>
          <a:p>
            <a:pPr algn="l">
              <a:lnSpc>
                <a:spcPts val="3465"/>
              </a:lnSpc>
            </a:pPr>
            <a:r>
              <a:rPr lang="en-US" sz="4500">
                <a:solidFill>
                  <a:srgbClr val="000000"/>
                </a:solidFill>
                <a:latin typeface="Dreaming Outloud All Caps"/>
                <a:ea typeface="Dreaming Outloud All Caps"/>
                <a:cs typeface="Dreaming Outloud All Caps"/>
                <a:sym typeface="Dreaming Outloud All Caps"/>
              </a:rPr>
              <a:t>lucha</a:t>
            </a:r>
          </a:p>
        </p:txBody>
      </p:sp>
      <p:sp>
        <p:nvSpPr>
          <p:cNvPr name="TextBox 46" id="46"/>
          <p:cNvSpPr txBox="true"/>
          <p:nvPr/>
        </p:nvSpPr>
        <p:spPr>
          <a:xfrm rot="0">
            <a:off x="9398897" y="7759161"/>
            <a:ext cx="4645618" cy="493395"/>
          </a:xfrm>
          <a:prstGeom prst="rect">
            <a:avLst/>
          </a:prstGeom>
        </p:spPr>
        <p:txBody>
          <a:bodyPr anchor="t" rtlCol="false" tIns="0" lIns="0" bIns="0" rIns="0">
            <a:spAutoFit/>
          </a:bodyPr>
          <a:lstStyle/>
          <a:p>
            <a:pPr algn="l">
              <a:lnSpc>
                <a:spcPts val="3465"/>
              </a:lnSpc>
            </a:pPr>
            <a:r>
              <a:rPr lang="en-US" sz="4500">
                <a:solidFill>
                  <a:srgbClr val="000000"/>
                </a:solidFill>
                <a:latin typeface="Dreaming Outloud All Caps"/>
                <a:ea typeface="Dreaming Outloud All Caps"/>
                <a:cs typeface="Dreaming Outloud All Caps"/>
                <a:sym typeface="Dreaming Outloud All Caps"/>
              </a:rPr>
              <a:t>python</a:t>
            </a:r>
          </a:p>
        </p:txBody>
      </p:sp>
      <p:sp>
        <p:nvSpPr>
          <p:cNvPr name="TextBox 47" id="47"/>
          <p:cNvSpPr txBox="true"/>
          <p:nvPr/>
        </p:nvSpPr>
        <p:spPr>
          <a:xfrm rot="0">
            <a:off x="3377652" y="942960"/>
            <a:ext cx="11845139" cy="1181195"/>
          </a:xfrm>
          <a:prstGeom prst="rect">
            <a:avLst/>
          </a:prstGeom>
        </p:spPr>
        <p:txBody>
          <a:bodyPr anchor="t" rtlCol="false" tIns="0" lIns="0" bIns="0" rIns="0">
            <a:spAutoFit/>
          </a:bodyPr>
          <a:lstStyle/>
          <a:p>
            <a:pPr algn="ctr">
              <a:lnSpc>
                <a:spcPts val="8261"/>
              </a:lnSpc>
            </a:pPr>
            <a:r>
              <a:rPr lang="en-US" sz="10327" spc="-20">
                <a:solidFill>
                  <a:srgbClr val="FFCC00"/>
                </a:solidFill>
                <a:latin typeface="Bangers"/>
                <a:ea typeface="Bangers"/>
                <a:cs typeface="Bangers"/>
                <a:sym typeface="Bangers"/>
              </a:rPr>
              <a:t>Resumen</a:t>
            </a:r>
          </a:p>
        </p:txBody>
      </p:sp>
      <p:grpSp>
        <p:nvGrpSpPr>
          <p:cNvPr name="Group 48" id="48"/>
          <p:cNvGrpSpPr/>
          <p:nvPr/>
        </p:nvGrpSpPr>
        <p:grpSpPr>
          <a:xfrm rot="0">
            <a:off x="3699429" y="9913552"/>
            <a:ext cx="541614" cy="541614"/>
            <a:chOff x="0" y="0"/>
            <a:chExt cx="722152" cy="722152"/>
          </a:xfrm>
        </p:grpSpPr>
        <p:sp>
          <p:nvSpPr>
            <p:cNvPr name="Freeform 49" id="49"/>
            <p:cNvSpPr/>
            <p:nvPr/>
          </p:nvSpPr>
          <p:spPr>
            <a:xfrm flipH="false" flipV="false" rot="0">
              <a:off x="0" y="0"/>
              <a:ext cx="722152" cy="722152"/>
            </a:xfrm>
            <a:custGeom>
              <a:avLst/>
              <a:gdLst/>
              <a:ahLst/>
              <a:cxnLst/>
              <a:rect r="r" b="b" t="t" l="l"/>
              <a:pathLst>
                <a:path h="722152" w="722152">
                  <a:moveTo>
                    <a:pt x="0" y="0"/>
                  </a:moveTo>
                  <a:lnTo>
                    <a:pt x="722152" y="0"/>
                  </a:lnTo>
                  <a:lnTo>
                    <a:pt x="722152" y="722152"/>
                  </a:lnTo>
                  <a:lnTo>
                    <a:pt x="0" y="7221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0" id="50"/>
            <p:cNvSpPr/>
            <p:nvPr/>
          </p:nvSpPr>
          <p:spPr>
            <a:xfrm flipH="false" flipV="false" rot="-980613">
              <a:off x="149519" y="236809"/>
              <a:ext cx="195894" cy="186589"/>
            </a:xfrm>
            <a:custGeom>
              <a:avLst/>
              <a:gdLst/>
              <a:ahLst/>
              <a:cxnLst/>
              <a:rect r="r" b="b" t="t" l="l"/>
              <a:pathLst>
                <a:path h="186589" w="195894">
                  <a:moveTo>
                    <a:pt x="0" y="0"/>
                  </a:moveTo>
                  <a:lnTo>
                    <a:pt x="195894" y="0"/>
                  </a:lnTo>
                  <a:lnTo>
                    <a:pt x="195894" y="186589"/>
                  </a:lnTo>
                  <a:lnTo>
                    <a:pt x="0" y="1865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1" id="51"/>
            <p:cNvSpPr/>
            <p:nvPr/>
          </p:nvSpPr>
          <p:spPr>
            <a:xfrm flipH="false" flipV="false" rot="-980613">
              <a:off x="383371" y="197690"/>
              <a:ext cx="195894" cy="186589"/>
            </a:xfrm>
            <a:custGeom>
              <a:avLst/>
              <a:gdLst/>
              <a:ahLst/>
              <a:cxnLst/>
              <a:rect r="r" b="b" t="t" l="l"/>
              <a:pathLst>
                <a:path h="186589" w="195894">
                  <a:moveTo>
                    <a:pt x="0" y="0"/>
                  </a:moveTo>
                  <a:lnTo>
                    <a:pt x="195893" y="0"/>
                  </a:lnTo>
                  <a:lnTo>
                    <a:pt x="195893" y="186588"/>
                  </a:lnTo>
                  <a:lnTo>
                    <a:pt x="0" y="1865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2" id="52"/>
            <p:cNvSpPr/>
            <p:nvPr/>
          </p:nvSpPr>
          <p:spPr>
            <a:xfrm flipH="false" flipV="false" rot="-980613">
              <a:off x="314331" y="431862"/>
              <a:ext cx="195894" cy="186589"/>
            </a:xfrm>
            <a:custGeom>
              <a:avLst/>
              <a:gdLst/>
              <a:ahLst/>
              <a:cxnLst/>
              <a:rect r="r" b="b" t="t" l="l"/>
              <a:pathLst>
                <a:path h="186589" w="195894">
                  <a:moveTo>
                    <a:pt x="0" y="0"/>
                  </a:moveTo>
                  <a:lnTo>
                    <a:pt x="195894" y="0"/>
                  </a:lnTo>
                  <a:lnTo>
                    <a:pt x="195894" y="186589"/>
                  </a:lnTo>
                  <a:lnTo>
                    <a:pt x="0" y="1865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Freeform 53" id="53"/>
          <p:cNvSpPr/>
          <p:nvPr/>
        </p:nvSpPr>
        <p:spPr>
          <a:xfrm flipH="false" flipV="false" rot="0">
            <a:off x="17259300" y="7710942"/>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4" id="54"/>
          <p:cNvSpPr/>
          <p:nvPr/>
        </p:nvSpPr>
        <p:spPr>
          <a:xfrm flipH="false" flipV="false" rot="-980613">
            <a:off x="17371439" y="7888549"/>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5" id="55"/>
          <p:cNvSpPr/>
          <p:nvPr/>
        </p:nvSpPr>
        <p:spPr>
          <a:xfrm flipH="false" flipV="false" rot="-980613">
            <a:off x="17546828" y="7859209"/>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6" id="56"/>
          <p:cNvSpPr/>
          <p:nvPr/>
        </p:nvSpPr>
        <p:spPr>
          <a:xfrm flipH="false" flipV="false" rot="-980613">
            <a:off x="17495049" y="8034839"/>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7" id="57"/>
          <p:cNvSpPr/>
          <p:nvPr/>
        </p:nvSpPr>
        <p:spPr>
          <a:xfrm flipH="false" flipV="false" rot="0">
            <a:off x="18003736" y="5143500"/>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980613">
            <a:off x="18115875" y="5321107"/>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9" id="59"/>
          <p:cNvSpPr/>
          <p:nvPr/>
        </p:nvSpPr>
        <p:spPr>
          <a:xfrm flipH="false" flipV="false" rot="-980613">
            <a:off x="18291264" y="5291767"/>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0" id="60"/>
          <p:cNvSpPr/>
          <p:nvPr/>
        </p:nvSpPr>
        <p:spPr>
          <a:xfrm flipH="false" flipV="false" rot="-980613">
            <a:off x="18239485" y="5467397"/>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1" id="61"/>
          <p:cNvSpPr/>
          <p:nvPr/>
        </p:nvSpPr>
        <p:spPr>
          <a:xfrm flipH="false" flipV="false" rot="-980613">
            <a:off x="16699081" y="1416997"/>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2" id="62"/>
          <p:cNvSpPr/>
          <p:nvPr/>
        </p:nvSpPr>
        <p:spPr>
          <a:xfrm flipH="false" flipV="false" rot="0">
            <a:off x="13851622" y="10016193"/>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3" id="63"/>
          <p:cNvSpPr/>
          <p:nvPr/>
        </p:nvSpPr>
        <p:spPr>
          <a:xfrm flipH="false" flipV="false" rot="-980613">
            <a:off x="13963761" y="1019380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4" id="64"/>
          <p:cNvSpPr/>
          <p:nvPr/>
        </p:nvSpPr>
        <p:spPr>
          <a:xfrm flipH="false" flipV="false" rot="-980613">
            <a:off x="14139150" y="10164460"/>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5" id="65"/>
          <p:cNvSpPr/>
          <p:nvPr/>
        </p:nvSpPr>
        <p:spPr>
          <a:xfrm flipH="false" flipV="false" rot="-980613">
            <a:off x="12299915" y="907136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6" id="66"/>
          <p:cNvSpPr/>
          <p:nvPr/>
        </p:nvSpPr>
        <p:spPr>
          <a:xfrm flipH="false" flipV="false" rot="0">
            <a:off x="8602386" y="9806448"/>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7" id="67"/>
          <p:cNvSpPr/>
          <p:nvPr/>
        </p:nvSpPr>
        <p:spPr>
          <a:xfrm flipH="false" flipV="false" rot="-980613">
            <a:off x="8714525" y="9984055"/>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8" id="68"/>
          <p:cNvSpPr/>
          <p:nvPr/>
        </p:nvSpPr>
        <p:spPr>
          <a:xfrm flipH="false" flipV="false" rot="-980613">
            <a:off x="8889914" y="9954715"/>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9" id="69"/>
          <p:cNvSpPr/>
          <p:nvPr/>
        </p:nvSpPr>
        <p:spPr>
          <a:xfrm flipH="false" flipV="false" rot="-980613">
            <a:off x="8838135" y="10130345"/>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0" id="70"/>
          <p:cNvSpPr/>
          <p:nvPr/>
        </p:nvSpPr>
        <p:spPr>
          <a:xfrm flipH="false" flipV="false" rot="-980613">
            <a:off x="6421180" y="8960316"/>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1" id="71"/>
          <p:cNvSpPr/>
          <p:nvPr/>
        </p:nvSpPr>
        <p:spPr>
          <a:xfrm flipH="false" flipV="false" rot="0">
            <a:off x="257409" y="8525375"/>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2" id="72"/>
          <p:cNvSpPr/>
          <p:nvPr/>
        </p:nvSpPr>
        <p:spPr>
          <a:xfrm flipH="false" flipV="false" rot="-980613">
            <a:off x="369548" y="8702982"/>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3" id="73"/>
          <p:cNvSpPr/>
          <p:nvPr/>
        </p:nvSpPr>
        <p:spPr>
          <a:xfrm flipH="false" flipV="false" rot="-980613">
            <a:off x="544937" y="8673642"/>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4" id="74"/>
          <p:cNvSpPr/>
          <p:nvPr/>
        </p:nvSpPr>
        <p:spPr>
          <a:xfrm flipH="false" flipV="false" rot="-980613">
            <a:off x="493158" y="8849271"/>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5" id="75"/>
          <p:cNvSpPr/>
          <p:nvPr/>
        </p:nvSpPr>
        <p:spPr>
          <a:xfrm flipH="false" flipV="false" rot="-980613">
            <a:off x="820718" y="5268538"/>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6" id="76"/>
          <p:cNvSpPr/>
          <p:nvPr/>
        </p:nvSpPr>
        <p:spPr>
          <a:xfrm flipH="false" flipV="false" rot="0">
            <a:off x="-284205" y="3392067"/>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7" id="77"/>
          <p:cNvSpPr/>
          <p:nvPr/>
        </p:nvSpPr>
        <p:spPr>
          <a:xfrm flipH="false" flipV="false" rot="-980613">
            <a:off x="3323" y="3540334"/>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8" id="78"/>
          <p:cNvSpPr/>
          <p:nvPr/>
        </p:nvSpPr>
        <p:spPr>
          <a:xfrm flipH="false" flipV="false" rot="-980613">
            <a:off x="-48456" y="3715964"/>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9" id="79"/>
          <p:cNvSpPr/>
          <p:nvPr/>
        </p:nvSpPr>
        <p:spPr>
          <a:xfrm flipH="false" flipV="false" rot="0">
            <a:off x="166965" y="-158064"/>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0" id="80"/>
          <p:cNvSpPr/>
          <p:nvPr/>
        </p:nvSpPr>
        <p:spPr>
          <a:xfrm flipH="false" flipV="false" rot="-980613">
            <a:off x="279104" y="19543"/>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1" id="81"/>
          <p:cNvSpPr/>
          <p:nvPr/>
        </p:nvSpPr>
        <p:spPr>
          <a:xfrm flipH="false" flipV="false" rot="-980613">
            <a:off x="454493" y="-9797"/>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2" id="82"/>
          <p:cNvSpPr/>
          <p:nvPr/>
        </p:nvSpPr>
        <p:spPr>
          <a:xfrm flipH="false" flipV="false" rot="-980613">
            <a:off x="402713" y="165833"/>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3" id="83"/>
          <p:cNvSpPr/>
          <p:nvPr/>
        </p:nvSpPr>
        <p:spPr>
          <a:xfrm flipH="false" flipV="false" rot="-980613">
            <a:off x="4167582" y="501225"/>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4" id="84"/>
          <p:cNvSpPr/>
          <p:nvPr/>
        </p:nvSpPr>
        <p:spPr>
          <a:xfrm flipH="false" flipV="false" rot="-980613">
            <a:off x="4342971" y="471885"/>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5" id="85"/>
          <p:cNvSpPr/>
          <p:nvPr/>
        </p:nvSpPr>
        <p:spPr>
          <a:xfrm flipH="false" flipV="false" rot="0">
            <a:off x="8315419" y="-270807"/>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6" id="86"/>
          <p:cNvSpPr/>
          <p:nvPr/>
        </p:nvSpPr>
        <p:spPr>
          <a:xfrm flipH="false" flipV="false" rot="-980613">
            <a:off x="8427558" y="-93200"/>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7" id="87"/>
          <p:cNvSpPr/>
          <p:nvPr/>
        </p:nvSpPr>
        <p:spPr>
          <a:xfrm flipH="false" flipV="false" rot="-980613">
            <a:off x="8602947" y="-122540"/>
            <a:ext cx="146920" cy="139941"/>
          </a:xfrm>
          <a:custGeom>
            <a:avLst/>
            <a:gdLst/>
            <a:ahLst/>
            <a:cxnLst/>
            <a:rect r="r" b="b" t="t" l="l"/>
            <a:pathLst>
              <a:path h="139941" w="146920">
                <a:moveTo>
                  <a:pt x="0" y="0"/>
                </a:moveTo>
                <a:lnTo>
                  <a:pt x="146921" y="0"/>
                </a:lnTo>
                <a:lnTo>
                  <a:pt x="146921"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8" id="88"/>
          <p:cNvSpPr/>
          <p:nvPr/>
        </p:nvSpPr>
        <p:spPr>
          <a:xfrm flipH="false" flipV="false" rot="-980613">
            <a:off x="8551168" y="5309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9" id="89"/>
          <p:cNvSpPr/>
          <p:nvPr/>
        </p:nvSpPr>
        <p:spPr>
          <a:xfrm flipH="false" flipV="false" rot="-980613">
            <a:off x="13618617" y="384071"/>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0" id="90"/>
          <p:cNvSpPr/>
          <p:nvPr/>
        </p:nvSpPr>
        <p:spPr>
          <a:xfrm flipH="false" flipV="false" rot="0">
            <a:off x="17806528" y="-175387"/>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1" id="91"/>
          <p:cNvSpPr/>
          <p:nvPr/>
        </p:nvSpPr>
        <p:spPr>
          <a:xfrm flipH="false" flipV="false" rot="-980613">
            <a:off x="17918667" y="222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2" id="92"/>
          <p:cNvSpPr/>
          <p:nvPr/>
        </p:nvSpPr>
        <p:spPr>
          <a:xfrm flipH="false" flipV="false" rot="-980613">
            <a:off x="18094056" y="-27120"/>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3" id="93"/>
          <p:cNvSpPr/>
          <p:nvPr/>
        </p:nvSpPr>
        <p:spPr>
          <a:xfrm flipH="false" flipV="false" rot="-980613">
            <a:off x="18042277" y="148509"/>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4" id="94"/>
          <p:cNvSpPr/>
          <p:nvPr/>
        </p:nvSpPr>
        <p:spPr>
          <a:xfrm flipH="false" flipV="false" rot="0">
            <a:off x="17557540" y="2757416"/>
            <a:ext cx="541614" cy="541614"/>
          </a:xfrm>
          <a:custGeom>
            <a:avLst/>
            <a:gdLst/>
            <a:ahLst/>
            <a:cxnLst/>
            <a:rect r="r" b="b" t="t" l="l"/>
            <a:pathLst>
              <a:path h="541614" w="541614">
                <a:moveTo>
                  <a:pt x="0" y="0"/>
                </a:moveTo>
                <a:lnTo>
                  <a:pt x="541614" y="0"/>
                </a:lnTo>
                <a:lnTo>
                  <a:pt x="541614" y="541614"/>
                </a:lnTo>
                <a:lnTo>
                  <a:pt x="0" y="541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5" id="95"/>
          <p:cNvSpPr/>
          <p:nvPr/>
        </p:nvSpPr>
        <p:spPr>
          <a:xfrm flipH="false" flipV="false" rot="-980613">
            <a:off x="17669680" y="2935023"/>
            <a:ext cx="146920" cy="139941"/>
          </a:xfrm>
          <a:custGeom>
            <a:avLst/>
            <a:gdLst/>
            <a:ahLst/>
            <a:cxnLst/>
            <a:rect r="r" b="b" t="t" l="l"/>
            <a:pathLst>
              <a:path h="139941" w="146920">
                <a:moveTo>
                  <a:pt x="0" y="0"/>
                </a:moveTo>
                <a:lnTo>
                  <a:pt x="146920" y="0"/>
                </a:lnTo>
                <a:lnTo>
                  <a:pt x="146920"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6" id="96"/>
          <p:cNvSpPr/>
          <p:nvPr/>
        </p:nvSpPr>
        <p:spPr>
          <a:xfrm flipH="false" flipV="false" rot="-980613">
            <a:off x="17845068" y="2905683"/>
            <a:ext cx="146920" cy="139941"/>
          </a:xfrm>
          <a:custGeom>
            <a:avLst/>
            <a:gdLst/>
            <a:ahLst/>
            <a:cxnLst/>
            <a:rect r="r" b="b" t="t" l="l"/>
            <a:pathLst>
              <a:path h="139941" w="146920">
                <a:moveTo>
                  <a:pt x="0" y="0"/>
                </a:moveTo>
                <a:lnTo>
                  <a:pt x="146921" y="0"/>
                </a:lnTo>
                <a:lnTo>
                  <a:pt x="146921" y="139941"/>
                </a:lnTo>
                <a:lnTo>
                  <a:pt x="0" y="139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7" id="97"/>
          <p:cNvSpPr/>
          <p:nvPr/>
        </p:nvSpPr>
        <p:spPr>
          <a:xfrm flipH="false" flipV="false" rot="-980613">
            <a:off x="17793289" y="3081312"/>
            <a:ext cx="146920" cy="139941"/>
          </a:xfrm>
          <a:custGeom>
            <a:avLst/>
            <a:gdLst/>
            <a:ahLst/>
            <a:cxnLst/>
            <a:rect r="r" b="b" t="t" l="l"/>
            <a:pathLst>
              <a:path h="139941" w="146920">
                <a:moveTo>
                  <a:pt x="0" y="0"/>
                </a:moveTo>
                <a:lnTo>
                  <a:pt x="146920" y="0"/>
                </a:lnTo>
                <a:lnTo>
                  <a:pt x="146920" y="139942"/>
                </a:lnTo>
                <a:lnTo>
                  <a:pt x="0" y="139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A952"/>
        </a:solidFill>
      </p:bgPr>
    </p:bg>
    <p:spTree>
      <p:nvGrpSpPr>
        <p:cNvPr id="1" name=""/>
        <p:cNvGrpSpPr/>
        <p:nvPr/>
      </p:nvGrpSpPr>
      <p:grpSpPr>
        <a:xfrm>
          <a:off x="0" y="0"/>
          <a:ext cx="0" cy="0"/>
          <a:chOff x="0" y="0"/>
          <a:chExt cx="0" cy="0"/>
        </a:xfrm>
      </p:grpSpPr>
      <p:sp>
        <p:nvSpPr>
          <p:cNvPr name="Freeform 2" id="2"/>
          <p:cNvSpPr/>
          <p:nvPr/>
        </p:nvSpPr>
        <p:spPr>
          <a:xfrm flipH="false" flipV="false" rot="-980613">
            <a:off x="16900653" y="3859451"/>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80613">
            <a:off x="14156581" y="1397258"/>
            <a:ext cx="717294" cy="683223"/>
          </a:xfrm>
          <a:custGeom>
            <a:avLst/>
            <a:gdLst/>
            <a:ahLst/>
            <a:cxnLst/>
            <a:rect r="r" b="b" t="t" l="l"/>
            <a:pathLst>
              <a:path h="683223" w="717294">
                <a:moveTo>
                  <a:pt x="0" y="0"/>
                </a:moveTo>
                <a:lnTo>
                  <a:pt x="717295" y="0"/>
                </a:lnTo>
                <a:lnTo>
                  <a:pt x="717295" y="683222"/>
                </a:lnTo>
                <a:lnTo>
                  <a:pt x="0" y="68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80613">
            <a:off x="886662" y="2950353"/>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0613">
            <a:off x="11080985" y="9252962"/>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217379">
            <a:off x="7680774" y="992933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0613">
            <a:off x="4280563" y="9345418"/>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404919" y="383550"/>
            <a:ext cx="9670027" cy="1992025"/>
          </a:xfrm>
          <a:custGeom>
            <a:avLst/>
            <a:gdLst/>
            <a:ahLst/>
            <a:cxnLst/>
            <a:rect r="r" b="b" t="t" l="l"/>
            <a:pathLst>
              <a:path h="1992025" w="9670027">
                <a:moveTo>
                  <a:pt x="0" y="0"/>
                </a:moveTo>
                <a:lnTo>
                  <a:pt x="9670027" y="0"/>
                </a:lnTo>
                <a:lnTo>
                  <a:pt x="9670027"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16377" y="435396"/>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4382115" y="8475646"/>
            <a:ext cx="3905885" cy="1811354"/>
          </a:xfrm>
          <a:custGeom>
            <a:avLst/>
            <a:gdLst/>
            <a:ahLst/>
            <a:cxnLst/>
            <a:rect r="r" b="b" t="t" l="l"/>
            <a:pathLst>
              <a:path h="1811354" w="3905885">
                <a:moveTo>
                  <a:pt x="0" y="0"/>
                </a:moveTo>
                <a:lnTo>
                  <a:pt x="3905885" y="0"/>
                </a:lnTo>
                <a:lnTo>
                  <a:pt x="3905885" y="1811354"/>
                </a:lnTo>
                <a:lnTo>
                  <a:pt x="0" y="1811354"/>
                </a:lnTo>
                <a:lnTo>
                  <a:pt x="0" y="0"/>
                </a:lnTo>
                <a:close/>
              </a:path>
            </a:pathLst>
          </a:custGeom>
          <a:blipFill>
            <a:blip r:embed="rId10"/>
            <a:stretch>
              <a:fillRect l="0" t="0" r="0" b="0"/>
            </a:stretch>
          </a:blipFill>
        </p:spPr>
      </p:sp>
      <p:pic>
        <p:nvPicPr>
          <p:cNvPr name="Picture 12" id="12"/>
          <p:cNvPicPr>
            <a:picLocks noChangeAspect="true"/>
          </p:cNvPicPr>
          <p:nvPr/>
        </p:nvPicPr>
        <p:blipFill>
          <a:blip r:embed="rId11"/>
          <a:srcRect l="0" t="0" r="0" b="0"/>
          <a:stretch>
            <a:fillRect/>
          </a:stretch>
        </p:blipFill>
        <p:spPr>
          <a:xfrm flipH="false" flipV="false" rot="0">
            <a:off x="0" y="7232870"/>
            <a:ext cx="3115977" cy="3038078"/>
          </a:xfrm>
          <a:prstGeom prst="rect">
            <a:avLst/>
          </a:prstGeom>
        </p:spPr>
      </p:pic>
      <p:sp>
        <p:nvSpPr>
          <p:cNvPr name="TextBox 13" id="13"/>
          <p:cNvSpPr txBox="true"/>
          <p:nvPr/>
        </p:nvSpPr>
        <p:spPr>
          <a:xfrm rot="0">
            <a:off x="4404919" y="972527"/>
            <a:ext cx="9478162" cy="1195071"/>
          </a:xfrm>
          <a:prstGeom prst="rect">
            <a:avLst/>
          </a:prstGeom>
        </p:spPr>
        <p:txBody>
          <a:bodyPr anchor="t" rtlCol="false" tIns="0" lIns="0" bIns="0" rIns="0">
            <a:spAutoFit/>
          </a:bodyPr>
          <a:lstStyle/>
          <a:p>
            <a:pPr algn="ctr">
              <a:lnSpc>
                <a:spcPts val="8320"/>
              </a:lnSpc>
            </a:pPr>
            <a:r>
              <a:rPr lang="en-US" sz="10400" spc="-20">
                <a:solidFill>
                  <a:srgbClr val="FFCC00"/>
                </a:solidFill>
                <a:latin typeface="Bangers"/>
                <a:ea typeface="Bangers"/>
                <a:cs typeface="Bangers"/>
                <a:sym typeface="Bangers"/>
              </a:rPr>
              <a:t>ACERCa DEl JUEGO</a:t>
            </a:r>
          </a:p>
        </p:txBody>
      </p:sp>
      <p:sp>
        <p:nvSpPr>
          <p:cNvPr name="TextBox 14" id="14"/>
          <p:cNvSpPr txBox="true"/>
          <p:nvPr/>
        </p:nvSpPr>
        <p:spPr>
          <a:xfrm rot="0">
            <a:off x="1685592" y="940221"/>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1</a:t>
            </a:r>
          </a:p>
        </p:txBody>
      </p:sp>
      <p:sp>
        <p:nvSpPr>
          <p:cNvPr name="Freeform 15" id="15"/>
          <p:cNvSpPr/>
          <p:nvPr/>
        </p:nvSpPr>
        <p:spPr>
          <a:xfrm flipH="false" flipV="false" rot="-980613">
            <a:off x="17340936" y="687089"/>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980613">
            <a:off x="81636" y="93784"/>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980613">
            <a:off x="17929353" y="6478581"/>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980613">
            <a:off x="-277874" y="5621122"/>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980613">
            <a:off x="14156581" y="9681692"/>
            <a:ext cx="717294" cy="683223"/>
          </a:xfrm>
          <a:custGeom>
            <a:avLst/>
            <a:gdLst/>
            <a:ahLst/>
            <a:cxnLst/>
            <a:rect r="r" b="b" t="t" l="l"/>
            <a:pathLst>
              <a:path h="683223" w="717294">
                <a:moveTo>
                  <a:pt x="0" y="0"/>
                </a:moveTo>
                <a:lnTo>
                  <a:pt x="717295" y="0"/>
                </a:lnTo>
                <a:lnTo>
                  <a:pt x="717295"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025326" y="2405181"/>
            <a:ext cx="14600409" cy="7281848"/>
          </a:xfrm>
          <a:prstGeom prst="rect">
            <a:avLst/>
          </a:prstGeom>
        </p:spPr>
        <p:txBody>
          <a:bodyPr anchor="t" rtlCol="false" tIns="0" lIns="0" bIns="0" rIns="0">
            <a:spAutoFit/>
          </a:bodyPr>
          <a:lstStyle/>
          <a:p>
            <a:pPr algn="ctr">
              <a:lnSpc>
                <a:spcPts val="7233"/>
              </a:lnSpc>
            </a:pPr>
            <a:r>
              <a:rPr lang="en-US" sz="5166">
                <a:solidFill>
                  <a:srgbClr val="053D87"/>
                </a:solidFill>
                <a:latin typeface="Dreaming Outloud Sans"/>
                <a:ea typeface="Dreaming Outloud Sans"/>
                <a:cs typeface="Dreaming Outloud Sans"/>
                <a:sym typeface="Dreaming Outloud Sans"/>
              </a:rPr>
              <a:t>Se trata de un juego de rol (RPG) por turnos que combina elementos de estrategia y aventura en un entorno basado en el popular universo de Dragon Ball. Los jugadores eligen un personaje de la serie y participan en combates estratégicos por turnos, donde deben planificar sus movimientos y utilizar habilidades especiales para vencer a sus oponentes.</a:t>
            </a:r>
          </a:p>
          <a:p>
            <a:pPr algn="ctr">
              <a:lnSpc>
                <a:spcPts val="723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A952"/>
        </a:solidFill>
      </p:bgPr>
    </p:bg>
    <p:spTree>
      <p:nvGrpSpPr>
        <p:cNvPr id="1" name=""/>
        <p:cNvGrpSpPr/>
        <p:nvPr/>
      </p:nvGrpSpPr>
      <p:grpSpPr>
        <a:xfrm>
          <a:off x="0" y="0"/>
          <a:ext cx="0" cy="0"/>
          <a:chOff x="0" y="0"/>
          <a:chExt cx="0" cy="0"/>
        </a:xfrm>
      </p:grpSpPr>
      <p:sp>
        <p:nvSpPr>
          <p:cNvPr name="Freeform 2" id="2"/>
          <p:cNvSpPr/>
          <p:nvPr/>
        </p:nvSpPr>
        <p:spPr>
          <a:xfrm flipH="false" flipV="false" rot="-980613">
            <a:off x="16900653" y="3859451"/>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80613">
            <a:off x="14156581" y="1397258"/>
            <a:ext cx="717294" cy="683223"/>
          </a:xfrm>
          <a:custGeom>
            <a:avLst/>
            <a:gdLst/>
            <a:ahLst/>
            <a:cxnLst/>
            <a:rect r="r" b="b" t="t" l="l"/>
            <a:pathLst>
              <a:path h="683223" w="717294">
                <a:moveTo>
                  <a:pt x="0" y="0"/>
                </a:moveTo>
                <a:lnTo>
                  <a:pt x="717295" y="0"/>
                </a:lnTo>
                <a:lnTo>
                  <a:pt x="717295" y="683222"/>
                </a:lnTo>
                <a:lnTo>
                  <a:pt x="0" y="68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80613">
            <a:off x="886662" y="2950353"/>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80613">
            <a:off x="11080985" y="9252962"/>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217379">
            <a:off x="7680774" y="992933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0613">
            <a:off x="4280563" y="9345418"/>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404919" y="383550"/>
            <a:ext cx="9670027" cy="1992025"/>
          </a:xfrm>
          <a:custGeom>
            <a:avLst/>
            <a:gdLst/>
            <a:ahLst/>
            <a:cxnLst/>
            <a:rect r="r" b="b" t="t" l="l"/>
            <a:pathLst>
              <a:path h="1992025" w="9670027">
                <a:moveTo>
                  <a:pt x="0" y="0"/>
                </a:moveTo>
                <a:lnTo>
                  <a:pt x="9670027" y="0"/>
                </a:lnTo>
                <a:lnTo>
                  <a:pt x="9670027" y="1992026"/>
                </a:lnTo>
                <a:lnTo>
                  <a:pt x="0" y="1992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16377" y="435396"/>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4382115" y="8475646"/>
            <a:ext cx="3905885" cy="1811354"/>
          </a:xfrm>
          <a:custGeom>
            <a:avLst/>
            <a:gdLst/>
            <a:ahLst/>
            <a:cxnLst/>
            <a:rect r="r" b="b" t="t" l="l"/>
            <a:pathLst>
              <a:path h="1811354" w="3905885">
                <a:moveTo>
                  <a:pt x="0" y="0"/>
                </a:moveTo>
                <a:lnTo>
                  <a:pt x="3905885" y="0"/>
                </a:lnTo>
                <a:lnTo>
                  <a:pt x="3905885" y="1811354"/>
                </a:lnTo>
                <a:lnTo>
                  <a:pt x="0" y="1811354"/>
                </a:lnTo>
                <a:lnTo>
                  <a:pt x="0" y="0"/>
                </a:lnTo>
                <a:close/>
              </a:path>
            </a:pathLst>
          </a:custGeom>
          <a:blipFill>
            <a:blip r:embed="rId10"/>
            <a:stretch>
              <a:fillRect l="0" t="0" r="0" b="0"/>
            </a:stretch>
          </a:blipFill>
        </p:spPr>
      </p:sp>
      <p:pic>
        <p:nvPicPr>
          <p:cNvPr name="Picture 12" id="12"/>
          <p:cNvPicPr>
            <a:picLocks noChangeAspect="true"/>
          </p:cNvPicPr>
          <p:nvPr/>
        </p:nvPicPr>
        <p:blipFill>
          <a:blip r:embed="rId11"/>
          <a:srcRect l="0" t="0" r="0" b="0"/>
          <a:stretch>
            <a:fillRect/>
          </a:stretch>
        </p:blipFill>
        <p:spPr>
          <a:xfrm flipH="false" flipV="false" rot="0">
            <a:off x="-41611" y="7248922"/>
            <a:ext cx="3115977" cy="3038078"/>
          </a:xfrm>
          <a:prstGeom prst="rect">
            <a:avLst/>
          </a:prstGeom>
        </p:spPr>
      </p:pic>
      <p:sp>
        <p:nvSpPr>
          <p:cNvPr name="TextBox 13" id="13"/>
          <p:cNvSpPr txBox="true"/>
          <p:nvPr/>
        </p:nvSpPr>
        <p:spPr>
          <a:xfrm rot="0">
            <a:off x="4404919" y="972527"/>
            <a:ext cx="9478162" cy="1195071"/>
          </a:xfrm>
          <a:prstGeom prst="rect">
            <a:avLst/>
          </a:prstGeom>
        </p:spPr>
        <p:txBody>
          <a:bodyPr anchor="t" rtlCol="false" tIns="0" lIns="0" bIns="0" rIns="0">
            <a:spAutoFit/>
          </a:bodyPr>
          <a:lstStyle/>
          <a:p>
            <a:pPr algn="ctr">
              <a:lnSpc>
                <a:spcPts val="8320"/>
              </a:lnSpc>
            </a:pPr>
            <a:r>
              <a:rPr lang="en-US" sz="10400" spc="-20">
                <a:solidFill>
                  <a:srgbClr val="FFCC00"/>
                </a:solidFill>
                <a:latin typeface="Bangers"/>
                <a:ea typeface="Bangers"/>
                <a:cs typeface="Bangers"/>
                <a:sym typeface="Bangers"/>
              </a:rPr>
              <a:t>ACERCa DEl JUEGO</a:t>
            </a:r>
          </a:p>
        </p:txBody>
      </p:sp>
      <p:sp>
        <p:nvSpPr>
          <p:cNvPr name="TextBox 14" id="14"/>
          <p:cNvSpPr txBox="true"/>
          <p:nvPr/>
        </p:nvSpPr>
        <p:spPr>
          <a:xfrm rot="0">
            <a:off x="1685592" y="940221"/>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1</a:t>
            </a:r>
          </a:p>
        </p:txBody>
      </p:sp>
      <p:sp>
        <p:nvSpPr>
          <p:cNvPr name="Freeform 15" id="15"/>
          <p:cNvSpPr/>
          <p:nvPr/>
        </p:nvSpPr>
        <p:spPr>
          <a:xfrm flipH="false" flipV="false" rot="-980613">
            <a:off x="17340936" y="687089"/>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980613">
            <a:off x="81636" y="93784"/>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980613">
            <a:off x="17929353" y="6478581"/>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980613">
            <a:off x="-277874" y="5621122"/>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980613">
            <a:off x="14156581" y="9681692"/>
            <a:ext cx="717294" cy="683223"/>
          </a:xfrm>
          <a:custGeom>
            <a:avLst/>
            <a:gdLst/>
            <a:ahLst/>
            <a:cxnLst/>
            <a:rect r="r" b="b" t="t" l="l"/>
            <a:pathLst>
              <a:path h="683223" w="717294">
                <a:moveTo>
                  <a:pt x="0" y="0"/>
                </a:moveTo>
                <a:lnTo>
                  <a:pt x="717295" y="0"/>
                </a:lnTo>
                <a:lnTo>
                  <a:pt x="717295" y="683223"/>
                </a:lnTo>
                <a:lnTo>
                  <a:pt x="0" y="68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348963" y="2289851"/>
            <a:ext cx="15574450" cy="7304723"/>
          </a:xfrm>
          <a:prstGeom prst="rect">
            <a:avLst/>
          </a:prstGeom>
        </p:spPr>
        <p:txBody>
          <a:bodyPr anchor="t" rtlCol="false" tIns="0" lIns="0" bIns="0" rIns="0">
            <a:spAutoFit/>
          </a:bodyPr>
          <a:lstStyle/>
          <a:p>
            <a:pPr algn="ctr">
              <a:lnSpc>
                <a:spcPts val="6489"/>
              </a:lnSpc>
            </a:pPr>
            <a:r>
              <a:rPr lang="en-US" sz="4635">
                <a:solidFill>
                  <a:srgbClr val="053D87"/>
                </a:solidFill>
                <a:latin typeface="Dreaming Outloud Sans"/>
                <a:ea typeface="Dreaming Outloud Sans"/>
                <a:cs typeface="Dreaming Outloud Sans"/>
                <a:sym typeface="Dreaming Outloud Sans"/>
              </a:rPr>
              <a:t>El juego ofrece una rica experiencia narrativa, permitiendo a los jugadores explorar diferentes planetas, realizar misiones secundarias, entrenar para mejorar sus habilidades y buscar las legendarias Esferas del Dragón. Además, incluye torneos y batallas aleatorias, lo que añade un componente competitivo y dinámico a la jugabilidad. Recomendado para jugadores de 12 años o más debido a la complejidad del juego y el nivel de estrategia requerido. También contiene escenas de violencia fantástica y lucha.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A95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04919" y="383550"/>
            <a:ext cx="9670027" cy="1992025"/>
          </a:xfrm>
          <a:custGeom>
            <a:avLst/>
            <a:gdLst/>
            <a:ahLst/>
            <a:cxnLst/>
            <a:rect r="r" b="b" t="t" l="l"/>
            <a:pathLst>
              <a:path h="1992025" w="9670027">
                <a:moveTo>
                  <a:pt x="0" y="0"/>
                </a:moveTo>
                <a:lnTo>
                  <a:pt x="9670027" y="0"/>
                </a:lnTo>
                <a:lnTo>
                  <a:pt x="9670027" y="1992026"/>
                </a:lnTo>
                <a:lnTo>
                  <a:pt x="0" y="19920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16377" y="435396"/>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58687" y="1308252"/>
            <a:ext cx="1924174" cy="1528843"/>
          </a:xfrm>
          <a:custGeom>
            <a:avLst/>
            <a:gdLst/>
            <a:ahLst/>
            <a:cxnLst/>
            <a:rect r="r" b="b" t="t" l="l"/>
            <a:pathLst>
              <a:path h="1528843" w="1924174">
                <a:moveTo>
                  <a:pt x="0" y="0"/>
                </a:moveTo>
                <a:lnTo>
                  <a:pt x="1924174" y="0"/>
                </a:lnTo>
                <a:lnTo>
                  <a:pt x="1924174" y="1528844"/>
                </a:lnTo>
                <a:lnTo>
                  <a:pt x="0" y="15288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271226" y="2610451"/>
            <a:ext cx="6060613" cy="1216991"/>
          </a:xfrm>
          <a:custGeom>
            <a:avLst/>
            <a:gdLst/>
            <a:ahLst/>
            <a:cxnLst/>
            <a:rect r="r" b="b" t="t" l="l"/>
            <a:pathLst>
              <a:path h="1216991" w="6060613">
                <a:moveTo>
                  <a:pt x="0" y="0"/>
                </a:moveTo>
                <a:lnTo>
                  <a:pt x="6060613" y="0"/>
                </a:lnTo>
                <a:lnTo>
                  <a:pt x="6060613" y="1216991"/>
                </a:lnTo>
                <a:lnTo>
                  <a:pt x="0" y="12169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255768">
            <a:off x="17262311" y="7476753"/>
            <a:ext cx="1681321" cy="1879526"/>
          </a:xfrm>
          <a:custGeom>
            <a:avLst/>
            <a:gdLst/>
            <a:ahLst/>
            <a:cxnLst/>
            <a:rect r="r" b="b" t="t" l="l"/>
            <a:pathLst>
              <a:path h="1879526" w="1681321">
                <a:moveTo>
                  <a:pt x="0" y="0"/>
                </a:moveTo>
                <a:lnTo>
                  <a:pt x="1681321" y="0"/>
                </a:lnTo>
                <a:lnTo>
                  <a:pt x="1681321" y="1879526"/>
                </a:lnTo>
                <a:lnTo>
                  <a:pt x="0" y="1879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2608941">
            <a:off x="-432128" y="-282519"/>
            <a:ext cx="1681321" cy="1879526"/>
          </a:xfrm>
          <a:custGeom>
            <a:avLst/>
            <a:gdLst/>
            <a:ahLst/>
            <a:cxnLst/>
            <a:rect r="r" b="b" t="t" l="l"/>
            <a:pathLst>
              <a:path h="1879526" w="1681321">
                <a:moveTo>
                  <a:pt x="1681321" y="0"/>
                </a:moveTo>
                <a:lnTo>
                  <a:pt x="0" y="0"/>
                </a:lnTo>
                <a:lnTo>
                  <a:pt x="0" y="1879526"/>
                </a:lnTo>
                <a:lnTo>
                  <a:pt x="1681321" y="1879526"/>
                </a:lnTo>
                <a:lnTo>
                  <a:pt x="168132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255768">
            <a:off x="188039" y="3791062"/>
            <a:ext cx="1681321" cy="1879526"/>
          </a:xfrm>
          <a:custGeom>
            <a:avLst/>
            <a:gdLst/>
            <a:ahLst/>
            <a:cxnLst/>
            <a:rect r="r" b="b" t="t" l="l"/>
            <a:pathLst>
              <a:path h="1879526" w="1681321">
                <a:moveTo>
                  <a:pt x="0" y="0"/>
                </a:moveTo>
                <a:lnTo>
                  <a:pt x="1681322" y="0"/>
                </a:lnTo>
                <a:lnTo>
                  <a:pt x="1681322" y="1879526"/>
                </a:lnTo>
                <a:lnTo>
                  <a:pt x="0" y="1879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3200492">
            <a:off x="17262311" y="-504367"/>
            <a:ext cx="1681321" cy="1879526"/>
          </a:xfrm>
          <a:custGeom>
            <a:avLst/>
            <a:gdLst/>
            <a:ahLst/>
            <a:cxnLst/>
            <a:rect r="r" b="b" t="t" l="l"/>
            <a:pathLst>
              <a:path h="1879526" w="1681321">
                <a:moveTo>
                  <a:pt x="0" y="0"/>
                </a:moveTo>
                <a:lnTo>
                  <a:pt x="1681321" y="0"/>
                </a:lnTo>
                <a:lnTo>
                  <a:pt x="1681321" y="1879526"/>
                </a:lnTo>
                <a:lnTo>
                  <a:pt x="0" y="1879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2608941">
            <a:off x="-294630" y="7696449"/>
            <a:ext cx="1681321" cy="1879526"/>
          </a:xfrm>
          <a:custGeom>
            <a:avLst/>
            <a:gdLst/>
            <a:ahLst/>
            <a:cxnLst/>
            <a:rect r="r" b="b" t="t" l="l"/>
            <a:pathLst>
              <a:path h="1879526" w="1681321">
                <a:moveTo>
                  <a:pt x="1681322" y="0"/>
                </a:moveTo>
                <a:lnTo>
                  <a:pt x="0" y="0"/>
                </a:lnTo>
                <a:lnTo>
                  <a:pt x="0" y="1879526"/>
                </a:lnTo>
                <a:lnTo>
                  <a:pt x="1681322" y="1879526"/>
                </a:lnTo>
                <a:lnTo>
                  <a:pt x="168132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5768">
            <a:off x="3736792" y="9598287"/>
            <a:ext cx="1681321" cy="1879526"/>
          </a:xfrm>
          <a:custGeom>
            <a:avLst/>
            <a:gdLst/>
            <a:ahLst/>
            <a:cxnLst/>
            <a:rect r="r" b="b" t="t" l="l"/>
            <a:pathLst>
              <a:path h="1879526" w="1681321">
                <a:moveTo>
                  <a:pt x="0" y="0"/>
                </a:moveTo>
                <a:lnTo>
                  <a:pt x="1681321" y="0"/>
                </a:lnTo>
                <a:lnTo>
                  <a:pt x="1681321" y="1879526"/>
                </a:lnTo>
                <a:lnTo>
                  <a:pt x="0" y="1879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5859487">
            <a:off x="8399272" y="8585313"/>
            <a:ext cx="1681321" cy="1879526"/>
          </a:xfrm>
          <a:custGeom>
            <a:avLst/>
            <a:gdLst/>
            <a:ahLst/>
            <a:cxnLst/>
            <a:rect r="r" b="b" t="t" l="l"/>
            <a:pathLst>
              <a:path h="1879526" w="1681321">
                <a:moveTo>
                  <a:pt x="1681321" y="0"/>
                </a:moveTo>
                <a:lnTo>
                  <a:pt x="0" y="0"/>
                </a:lnTo>
                <a:lnTo>
                  <a:pt x="0" y="1879526"/>
                </a:lnTo>
                <a:lnTo>
                  <a:pt x="1681321" y="1879526"/>
                </a:lnTo>
                <a:lnTo>
                  <a:pt x="168132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2608941">
            <a:off x="13636977" y="9032893"/>
            <a:ext cx="1681321" cy="1879526"/>
          </a:xfrm>
          <a:custGeom>
            <a:avLst/>
            <a:gdLst/>
            <a:ahLst/>
            <a:cxnLst/>
            <a:rect r="r" b="b" t="t" l="l"/>
            <a:pathLst>
              <a:path h="1879526" w="1681321">
                <a:moveTo>
                  <a:pt x="1681321" y="0"/>
                </a:moveTo>
                <a:lnTo>
                  <a:pt x="0" y="0"/>
                </a:lnTo>
                <a:lnTo>
                  <a:pt x="0" y="1879526"/>
                </a:lnTo>
                <a:lnTo>
                  <a:pt x="1681321" y="1879526"/>
                </a:lnTo>
                <a:lnTo>
                  <a:pt x="168132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false" rot="2608941">
            <a:off x="16636766" y="3157697"/>
            <a:ext cx="1681321" cy="1879526"/>
          </a:xfrm>
          <a:custGeom>
            <a:avLst/>
            <a:gdLst/>
            <a:ahLst/>
            <a:cxnLst/>
            <a:rect r="r" b="b" t="t" l="l"/>
            <a:pathLst>
              <a:path h="1879526" w="1681321">
                <a:moveTo>
                  <a:pt x="1681321" y="0"/>
                </a:moveTo>
                <a:lnTo>
                  <a:pt x="0" y="0"/>
                </a:lnTo>
                <a:lnTo>
                  <a:pt x="0" y="1879526"/>
                </a:lnTo>
                <a:lnTo>
                  <a:pt x="1681321" y="1879526"/>
                </a:lnTo>
                <a:lnTo>
                  <a:pt x="168132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9246239" y="2634029"/>
            <a:ext cx="6060613" cy="1216991"/>
          </a:xfrm>
          <a:custGeom>
            <a:avLst/>
            <a:gdLst/>
            <a:ahLst/>
            <a:cxnLst/>
            <a:rect r="r" b="b" t="t" l="l"/>
            <a:pathLst>
              <a:path h="1216991" w="6060613">
                <a:moveTo>
                  <a:pt x="0" y="0"/>
                </a:moveTo>
                <a:lnTo>
                  <a:pt x="6060613" y="0"/>
                </a:lnTo>
                <a:lnTo>
                  <a:pt x="6060613" y="1216991"/>
                </a:lnTo>
                <a:lnTo>
                  <a:pt x="0" y="12169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2271226" y="4198917"/>
            <a:ext cx="6060613" cy="1216991"/>
          </a:xfrm>
          <a:custGeom>
            <a:avLst/>
            <a:gdLst/>
            <a:ahLst/>
            <a:cxnLst/>
            <a:rect r="r" b="b" t="t" l="l"/>
            <a:pathLst>
              <a:path h="1216991" w="6060613">
                <a:moveTo>
                  <a:pt x="0" y="0"/>
                </a:moveTo>
                <a:lnTo>
                  <a:pt x="6060613" y="0"/>
                </a:lnTo>
                <a:lnTo>
                  <a:pt x="6060613" y="1216990"/>
                </a:lnTo>
                <a:lnTo>
                  <a:pt x="0" y="1216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9239932" y="4222964"/>
            <a:ext cx="6060613" cy="1216991"/>
          </a:xfrm>
          <a:custGeom>
            <a:avLst/>
            <a:gdLst/>
            <a:ahLst/>
            <a:cxnLst/>
            <a:rect r="r" b="b" t="t" l="l"/>
            <a:pathLst>
              <a:path h="1216991" w="6060613">
                <a:moveTo>
                  <a:pt x="0" y="0"/>
                </a:moveTo>
                <a:lnTo>
                  <a:pt x="6060613" y="0"/>
                </a:lnTo>
                <a:lnTo>
                  <a:pt x="6060613" y="1216990"/>
                </a:lnTo>
                <a:lnTo>
                  <a:pt x="0" y="1216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71226" y="5787382"/>
            <a:ext cx="6060613" cy="1216991"/>
          </a:xfrm>
          <a:custGeom>
            <a:avLst/>
            <a:gdLst/>
            <a:ahLst/>
            <a:cxnLst/>
            <a:rect r="r" b="b" t="t" l="l"/>
            <a:pathLst>
              <a:path h="1216991" w="6060613">
                <a:moveTo>
                  <a:pt x="0" y="0"/>
                </a:moveTo>
                <a:lnTo>
                  <a:pt x="6060613" y="0"/>
                </a:lnTo>
                <a:lnTo>
                  <a:pt x="6060613" y="1216991"/>
                </a:lnTo>
                <a:lnTo>
                  <a:pt x="0" y="12169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9239932" y="5811429"/>
            <a:ext cx="6060613" cy="1216991"/>
          </a:xfrm>
          <a:custGeom>
            <a:avLst/>
            <a:gdLst/>
            <a:ahLst/>
            <a:cxnLst/>
            <a:rect r="r" b="b" t="t" l="l"/>
            <a:pathLst>
              <a:path h="1216991" w="6060613">
                <a:moveTo>
                  <a:pt x="0" y="0"/>
                </a:moveTo>
                <a:lnTo>
                  <a:pt x="6060613" y="0"/>
                </a:lnTo>
                <a:lnTo>
                  <a:pt x="6060613" y="1216991"/>
                </a:lnTo>
                <a:lnTo>
                  <a:pt x="0" y="12169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9246239" y="7399895"/>
            <a:ext cx="6060613" cy="1216991"/>
          </a:xfrm>
          <a:custGeom>
            <a:avLst/>
            <a:gdLst/>
            <a:ahLst/>
            <a:cxnLst/>
            <a:rect r="r" b="b" t="t" l="l"/>
            <a:pathLst>
              <a:path h="1216991" w="6060613">
                <a:moveTo>
                  <a:pt x="0" y="0"/>
                </a:moveTo>
                <a:lnTo>
                  <a:pt x="6060613" y="0"/>
                </a:lnTo>
                <a:lnTo>
                  <a:pt x="6060613" y="1216991"/>
                </a:lnTo>
                <a:lnTo>
                  <a:pt x="0" y="12169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2345608" y="7375848"/>
            <a:ext cx="6060613" cy="1216991"/>
          </a:xfrm>
          <a:custGeom>
            <a:avLst/>
            <a:gdLst/>
            <a:ahLst/>
            <a:cxnLst/>
            <a:rect r="r" b="b" t="t" l="l"/>
            <a:pathLst>
              <a:path h="1216991" w="6060613">
                <a:moveTo>
                  <a:pt x="0" y="0"/>
                </a:moveTo>
                <a:lnTo>
                  <a:pt x="6060613" y="0"/>
                </a:lnTo>
                <a:lnTo>
                  <a:pt x="6060613" y="1216990"/>
                </a:lnTo>
                <a:lnTo>
                  <a:pt x="0" y="1216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100877" y="7194873"/>
            <a:ext cx="3746205" cy="3746205"/>
          </a:xfrm>
          <a:custGeom>
            <a:avLst/>
            <a:gdLst/>
            <a:ahLst/>
            <a:cxnLst/>
            <a:rect r="r" b="b" t="t" l="l"/>
            <a:pathLst>
              <a:path h="3746205" w="3746205">
                <a:moveTo>
                  <a:pt x="0" y="0"/>
                </a:moveTo>
                <a:lnTo>
                  <a:pt x="3746205" y="0"/>
                </a:lnTo>
                <a:lnTo>
                  <a:pt x="3746205" y="3746205"/>
                </a:lnTo>
                <a:lnTo>
                  <a:pt x="0" y="3746205"/>
                </a:lnTo>
                <a:lnTo>
                  <a:pt x="0" y="0"/>
                </a:lnTo>
                <a:close/>
              </a:path>
            </a:pathLst>
          </a:custGeom>
          <a:blipFill>
            <a:blip r:embed="rId14"/>
            <a:stretch>
              <a:fillRect l="0" t="0" r="0" b="0"/>
            </a:stretch>
          </a:blipFill>
        </p:spPr>
      </p:sp>
      <p:sp>
        <p:nvSpPr>
          <p:cNvPr name="TextBox 24" id="24"/>
          <p:cNvSpPr txBox="true"/>
          <p:nvPr/>
        </p:nvSpPr>
        <p:spPr>
          <a:xfrm rot="0">
            <a:off x="1665185" y="847107"/>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2</a:t>
            </a:r>
          </a:p>
        </p:txBody>
      </p:sp>
      <p:sp>
        <p:nvSpPr>
          <p:cNvPr name="TextBox 25" id="25"/>
          <p:cNvSpPr txBox="true"/>
          <p:nvPr/>
        </p:nvSpPr>
        <p:spPr>
          <a:xfrm rot="0">
            <a:off x="3810363" y="1000144"/>
            <a:ext cx="10667275" cy="1072530"/>
          </a:xfrm>
          <a:prstGeom prst="rect">
            <a:avLst/>
          </a:prstGeom>
        </p:spPr>
        <p:txBody>
          <a:bodyPr anchor="t" rtlCol="false" tIns="0" lIns="0" bIns="0" rIns="0">
            <a:spAutoFit/>
          </a:bodyPr>
          <a:lstStyle/>
          <a:p>
            <a:pPr algn="ctr">
              <a:lnSpc>
                <a:spcPts val="7440"/>
              </a:lnSpc>
            </a:pPr>
            <a:r>
              <a:rPr lang="en-US" sz="9300" spc="-18">
                <a:solidFill>
                  <a:srgbClr val="FFCC00"/>
                </a:solidFill>
                <a:latin typeface="Bangers"/>
                <a:ea typeface="Bangers"/>
                <a:cs typeface="Bangers"/>
                <a:sym typeface="Bangers"/>
              </a:rPr>
              <a:t>objetivos del juego</a:t>
            </a:r>
          </a:p>
        </p:txBody>
      </p:sp>
      <p:sp>
        <p:nvSpPr>
          <p:cNvPr name="TextBox 26" id="26"/>
          <p:cNvSpPr txBox="true"/>
          <p:nvPr/>
        </p:nvSpPr>
        <p:spPr>
          <a:xfrm rot="0">
            <a:off x="3847082" y="2885190"/>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Capturar la esencia del universo de Dragon Ball</a:t>
            </a:r>
          </a:p>
        </p:txBody>
      </p:sp>
      <p:sp>
        <p:nvSpPr>
          <p:cNvPr name="TextBox 27" id="27"/>
          <p:cNvSpPr txBox="true"/>
          <p:nvPr/>
        </p:nvSpPr>
        <p:spPr>
          <a:xfrm rot="0">
            <a:off x="10822095" y="2908768"/>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Ofrecer una experiencia de juego atractiva</a:t>
            </a:r>
          </a:p>
        </p:txBody>
      </p:sp>
      <p:sp>
        <p:nvSpPr>
          <p:cNvPr name="TextBox 28" id="28"/>
          <p:cNvSpPr txBox="true"/>
          <p:nvPr/>
        </p:nvSpPr>
        <p:spPr>
          <a:xfrm rot="0">
            <a:off x="3847082" y="4473656"/>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Incentivar el pensamiento estratégico</a:t>
            </a:r>
          </a:p>
        </p:txBody>
      </p:sp>
      <p:sp>
        <p:nvSpPr>
          <p:cNvPr name="TextBox 29" id="29"/>
          <p:cNvSpPr txBox="true"/>
          <p:nvPr/>
        </p:nvSpPr>
        <p:spPr>
          <a:xfrm rot="0">
            <a:off x="10822095" y="4508245"/>
            <a:ext cx="4378392"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Ofrecer opciones de personalización </a:t>
            </a:r>
          </a:p>
        </p:txBody>
      </p:sp>
      <p:sp>
        <p:nvSpPr>
          <p:cNvPr name="TextBox 30" id="30"/>
          <p:cNvSpPr txBox="true"/>
          <p:nvPr/>
        </p:nvSpPr>
        <p:spPr>
          <a:xfrm rot="0">
            <a:off x="3847082" y="6157371"/>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Fomentar la interacción de jugadores</a:t>
            </a:r>
          </a:p>
        </p:txBody>
      </p:sp>
      <p:sp>
        <p:nvSpPr>
          <p:cNvPr name="TextBox 31" id="31"/>
          <p:cNvSpPr txBox="true"/>
          <p:nvPr/>
        </p:nvSpPr>
        <p:spPr>
          <a:xfrm rot="0">
            <a:off x="10815788" y="6086168"/>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Motivar a los jugadores a seguir jugando</a:t>
            </a:r>
          </a:p>
        </p:txBody>
      </p:sp>
      <p:sp>
        <p:nvSpPr>
          <p:cNvPr name="TextBox 32" id="32"/>
          <p:cNvSpPr txBox="true"/>
          <p:nvPr/>
        </p:nvSpPr>
        <p:spPr>
          <a:xfrm rot="0">
            <a:off x="10822095" y="7674634"/>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Expandir la narrativa de Dragon Ball</a:t>
            </a:r>
          </a:p>
        </p:txBody>
      </p:sp>
      <p:sp>
        <p:nvSpPr>
          <p:cNvPr name="TextBox 33" id="33"/>
          <p:cNvSpPr txBox="true"/>
          <p:nvPr/>
        </p:nvSpPr>
        <p:spPr>
          <a:xfrm rot="0">
            <a:off x="4035782" y="7652073"/>
            <a:ext cx="4160741"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Crear una experiencia inmersiva y emocionante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A952"/>
        </a:solidFill>
      </p:bgPr>
    </p:bg>
    <p:spTree>
      <p:nvGrpSpPr>
        <p:cNvPr id="1" name=""/>
        <p:cNvGrpSpPr/>
        <p:nvPr/>
      </p:nvGrpSpPr>
      <p:grpSpPr>
        <a:xfrm>
          <a:off x="0" y="0"/>
          <a:ext cx="0" cy="0"/>
          <a:chOff x="0" y="0"/>
          <a:chExt cx="0" cy="0"/>
        </a:xfrm>
      </p:grpSpPr>
      <p:sp>
        <p:nvSpPr>
          <p:cNvPr name="Freeform 2" id="2"/>
          <p:cNvSpPr/>
          <p:nvPr/>
        </p:nvSpPr>
        <p:spPr>
          <a:xfrm flipH="false" flipV="false" rot="1316377">
            <a:off x="-474449" y="6823167"/>
            <a:ext cx="1895096" cy="878851"/>
          </a:xfrm>
          <a:custGeom>
            <a:avLst/>
            <a:gdLst/>
            <a:ahLst/>
            <a:cxnLst/>
            <a:rect r="r" b="b" t="t" l="l"/>
            <a:pathLst>
              <a:path h="878851" w="1895096">
                <a:moveTo>
                  <a:pt x="0" y="0"/>
                </a:moveTo>
                <a:lnTo>
                  <a:pt x="1895097" y="0"/>
                </a:lnTo>
                <a:lnTo>
                  <a:pt x="1895097" y="878851"/>
                </a:lnTo>
                <a:lnTo>
                  <a:pt x="0" y="878851"/>
                </a:lnTo>
                <a:lnTo>
                  <a:pt x="0" y="0"/>
                </a:lnTo>
                <a:close/>
              </a:path>
            </a:pathLst>
          </a:custGeom>
          <a:blipFill>
            <a:blip r:embed="rId2"/>
            <a:stretch>
              <a:fillRect l="0" t="0" r="0" b="0"/>
            </a:stretch>
          </a:blipFill>
        </p:spPr>
      </p:sp>
      <p:sp>
        <p:nvSpPr>
          <p:cNvPr name="Freeform 3" id="3"/>
          <p:cNvSpPr/>
          <p:nvPr/>
        </p:nvSpPr>
        <p:spPr>
          <a:xfrm flipH="false" flipV="false" rot="-1321940">
            <a:off x="16311752" y="3574720"/>
            <a:ext cx="1895096" cy="878851"/>
          </a:xfrm>
          <a:custGeom>
            <a:avLst/>
            <a:gdLst/>
            <a:ahLst/>
            <a:cxnLst/>
            <a:rect r="r" b="b" t="t" l="l"/>
            <a:pathLst>
              <a:path h="878851" w="1895096">
                <a:moveTo>
                  <a:pt x="0" y="0"/>
                </a:moveTo>
                <a:lnTo>
                  <a:pt x="1895096" y="0"/>
                </a:lnTo>
                <a:lnTo>
                  <a:pt x="1895096" y="878851"/>
                </a:lnTo>
                <a:lnTo>
                  <a:pt x="0" y="878851"/>
                </a:lnTo>
                <a:lnTo>
                  <a:pt x="0" y="0"/>
                </a:lnTo>
                <a:close/>
              </a:path>
            </a:pathLst>
          </a:custGeom>
          <a:blipFill>
            <a:blip r:embed="rId2"/>
            <a:stretch>
              <a:fillRect l="0" t="0" r="0" b="0"/>
            </a:stretch>
          </a:blipFill>
        </p:spPr>
      </p:sp>
      <p:sp>
        <p:nvSpPr>
          <p:cNvPr name="Freeform 4" id="4"/>
          <p:cNvSpPr/>
          <p:nvPr/>
        </p:nvSpPr>
        <p:spPr>
          <a:xfrm flipH="false" flipV="false" rot="2802455">
            <a:off x="8852922" y="9084786"/>
            <a:ext cx="1895096" cy="878851"/>
          </a:xfrm>
          <a:custGeom>
            <a:avLst/>
            <a:gdLst/>
            <a:ahLst/>
            <a:cxnLst/>
            <a:rect r="r" b="b" t="t" l="l"/>
            <a:pathLst>
              <a:path h="878851" w="1895096">
                <a:moveTo>
                  <a:pt x="0" y="0"/>
                </a:moveTo>
                <a:lnTo>
                  <a:pt x="1895096" y="0"/>
                </a:lnTo>
                <a:lnTo>
                  <a:pt x="1895096" y="878851"/>
                </a:lnTo>
                <a:lnTo>
                  <a:pt x="0" y="878851"/>
                </a:lnTo>
                <a:lnTo>
                  <a:pt x="0" y="0"/>
                </a:lnTo>
                <a:close/>
              </a:path>
            </a:pathLst>
          </a:custGeom>
          <a:blipFill>
            <a:blip r:embed="rId2"/>
            <a:stretch>
              <a:fillRect l="0" t="0" r="0" b="0"/>
            </a:stretch>
          </a:blipFill>
        </p:spPr>
      </p:sp>
      <p:sp>
        <p:nvSpPr>
          <p:cNvPr name="Freeform 5" id="5"/>
          <p:cNvSpPr/>
          <p:nvPr/>
        </p:nvSpPr>
        <p:spPr>
          <a:xfrm flipH="true" flipV="false" rot="-1321940">
            <a:off x="4875118" y="9313006"/>
            <a:ext cx="1895096" cy="878851"/>
          </a:xfrm>
          <a:custGeom>
            <a:avLst/>
            <a:gdLst/>
            <a:ahLst/>
            <a:cxnLst/>
            <a:rect r="r" b="b" t="t" l="l"/>
            <a:pathLst>
              <a:path h="878851" w="1895096">
                <a:moveTo>
                  <a:pt x="1895096" y="0"/>
                </a:moveTo>
                <a:lnTo>
                  <a:pt x="0" y="0"/>
                </a:lnTo>
                <a:lnTo>
                  <a:pt x="0" y="878851"/>
                </a:lnTo>
                <a:lnTo>
                  <a:pt x="1895096" y="878851"/>
                </a:lnTo>
                <a:lnTo>
                  <a:pt x="1895096" y="0"/>
                </a:lnTo>
                <a:close/>
              </a:path>
            </a:pathLst>
          </a:custGeom>
          <a:blipFill>
            <a:blip r:embed="rId2"/>
            <a:stretch>
              <a:fillRect l="0" t="0" r="0" b="0"/>
            </a:stretch>
          </a:blipFill>
        </p:spPr>
      </p:sp>
      <p:sp>
        <p:nvSpPr>
          <p:cNvPr name="Freeform 6" id="6"/>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404919" y="383550"/>
            <a:ext cx="9670027" cy="1992025"/>
          </a:xfrm>
          <a:custGeom>
            <a:avLst/>
            <a:gdLst/>
            <a:ahLst/>
            <a:cxnLst/>
            <a:rect r="r" b="b" t="t" l="l"/>
            <a:pathLst>
              <a:path h="1992025" w="9670027">
                <a:moveTo>
                  <a:pt x="0" y="0"/>
                </a:moveTo>
                <a:lnTo>
                  <a:pt x="9670027" y="0"/>
                </a:lnTo>
                <a:lnTo>
                  <a:pt x="9670027" y="1992026"/>
                </a:lnTo>
                <a:lnTo>
                  <a:pt x="0" y="1992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6377" y="435396"/>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pic>
        <p:nvPicPr>
          <p:cNvPr name="Picture 9" id="9"/>
          <p:cNvPicPr>
            <a:picLocks noChangeAspect="true"/>
          </p:cNvPicPr>
          <p:nvPr/>
        </p:nvPicPr>
        <p:blipFill>
          <a:blip r:embed="rId9"/>
          <a:srcRect l="0" t="0" r="0" b="0"/>
          <a:stretch>
            <a:fillRect/>
          </a:stretch>
        </p:blipFill>
        <p:spPr>
          <a:xfrm flipH="false" flipV="false" rot="0">
            <a:off x="14709080" y="5907550"/>
            <a:ext cx="3226458" cy="3620494"/>
          </a:xfrm>
          <a:prstGeom prst="rect">
            <a:avLst/>
          </a:prstGeom>
        </p:spPr>
      </p:pic>
      <p:sp>
        <p:nvSpPr>
          <p:cNvPr name="Freeform 10" id="10"/>
          <p:cNvSpPr/>
          <p:nvPr/>
        </p:nvSpPr>
        <p:spPr>
          <a:xfrm flipH="false" flipV="false" rot="0">
            <a:off x="13228184" y="6981056"/>
            <a:ext cx="6766919" cy="3806392"/>
          </a:xfrm>
          <a:custGeom>
            <a:avLst/>
            <a:gdLst/>
            <a:ahLst/>
            <a:cxnLst/>
            <a:rect r="r" b="b" t="t" l="l"/>
            <a:pathLst>
              <a:path h="3806392" w="6766919">
                <a:moveTo>
                  <a:pt x="0" y="0"/>
                </a:moveTo>
                <a:lnTo>
                  <a:pt x="6766918" y="0"/>
                </a:lnTo>
                <a:lnTo>
                  <a:pt x="6766918" y="3806391"/>
                </a:lnTo>
                <a:lnTo>
                  <a:pt x="0" y="3806391"/>
                </a:lnTo>
                <a:lnTo>
                  <a:pt x="0" y="0"/>
                </a:lnTo>
                <a:close/>
              </a:path>
            </a:pathLst>
          </a:custGeom>
          <a:blipFill>
            <a:blip r:embed="rId10"/>
            <a:stretch>
              <a:fillRect l="0" t="0" r="0" b="0"/>
            </a:stretch>
          </a:blipFill>
        </p:spPr>
      </p:sp>
      <p:sp>
        <p:nvSpPr>
          <p:cNvPr name="Freeform 11" id="11"/>
          <p:cNvSpPr/>
          <p:nvPr/>
        </p:nvSpPr>
        <p:spPr>
          <a:xfrm flipH="true" flipV="false" rot="-1321940">
            <a:off x="14804724" y="195538"/>
            <a:ext cx="1895096" cy="878851"/>
          </a:xfrm>
          <a:custGeom>
            <a:avLst/>
            <a:gdLst/>
            <a:ahLst/>
            <a:cxnLst/>
            <a:rect r="r" b="b" t="t" l="l"/>
            <a:pathLst>
              <a:path h="878851" w="1895096">
                <a:moveTo>
                  <a:pt x="1895097" y="0"/>
                </a:moveTo>
                <a:lnTo>
                  <a:pt x="0" y="0"/>
                </a:lnTo>
                <a:lnTo>
                  <a:pt x="0" y="878851"/>
                </a:lnTo>
                <a:lnTo>
                  <a:pt x="1895097" y="878851"/>
                </a:lnTo>
                <a:lnTo>
                  <a:pt x="1895097" y="0"/>
                </a:lnTo>
                <a:close/>
              </a:path>
            </a:pathLst>
          </a:custGeom>
          <a:blipFill>
            <a:blip r:embed="rId2"/>
            <a:stretch>
              <a:fillRect l="0" t="0" r="0" b="0"/>
            </a:stretch>
          </a:blipFill>
        </p:spPr>
      </p:sp>
      <p:sp>
        <p:nvSpPr>
          <p:cNvPr name="Freeform 12" id="12"/>
          <p:cNvSpPr/>
          <p:nvPr/>
        </p:nvSpPr>
        <p:spPr>
          <a:xfrm flipH="true" flipV="false" rot="-1321940">
            <a:off x="81152" y="9581663"/>
            <a:ext cx="1895096" cy="878851"/>
          </a:xfrm>
          <a:custGeom>
            <a:avLst/>
            <a:gdLst/>
            <a:ahLst/>
            <a:cxnLst/>
            <a:rect r="r" b="b" t="t" l="l"/>
            <a:pathLst>
              <a:path h="878851" w="1895096">
                <a:moveTo>
                  <a:pt x="1895096" y="0"/>
                </a:moveTo>
                <a:lnTo>
                  <a:pt x="0" y="0"/>
                </a:lnTo>
                <a:lnTo>
                  <a:pt x="0" y="878851"/>
                </a:lnTo>
                <a:lnTo>
                  <a:pt x="1895096" y="878851"/>
                </a:lnTo>
                <a:lnTo>
                  <a:pt x="1895096" y="0"/>
                </a:lnTo>
                <a:close/>
              </a:path>
            </a:pathLst>
          </a:custGeom>
          <a:blipFill>
            <a:blip r:embed="rId2"/>
            <a:stretch>
              <a:fillRect l="0" t="0" r="0" b="0"/>
            </a:stretch>
          </a:blipFill>
        </p:spPr>
      </p:sp>
      <p:sp>
        <p:nvSpPr>
          <p:cNvPr name="Freeform 13" id="13"/>
          <p:cNvSpPr/>
          <p:nvPr/>
        </p:nvSpPr>
        <p:spPr>
          <a:xfrm flipH="false" flipV="false" rot="-1321940">
            <a:off x="-474363" y="323363"/>
            <a:ext cx="1895096" cy="878851"/>
          </a:xfrm>
          <a:custGeom>
            <a:avLst/>
            <a:gdLst/>
            <a:ahLst/>
            <a:cxnLst/>
            <a:rect r="r" b="b" t="t" l="l"/>
            <a:pathLst>
              <a:path h="878851" w="1895096">
                <a:moveTo>
                  <a:pt x="0" y="0"/>
                </a:moveTo>
                <a:lnTo>
                  <a:pt x="1895096" y="0"/>
                </a:lnTo>
                <a:lnTo>
                  <a:pt x="1895096" y="878851"/>
                </a:lnTo>
                <a:lnTo>
                  <a:pt x="0" y="878851"/>
                </a:lnTo>
                <a:lnTo>
                  <a:pt x="0" y="0"/>
                </a:lnTo>
                <a:close/>
              </a:path>
            </a:pathLst>
          </a:custGeom>
          <a:blipFill>
            <a:blip r:embed="rId2"/>
            <a:stretch>
              <a:fillRect l="0" t="0" r="0" b="0"/>
            </a:stretch>
          </a:blipFill>
        </p:spPr>
      </p:sp>
      <p:sp>
        <p:nvSpPr>
          <p:cNvPr name="Freeform 14" id="14"/>
          <p:cNvSpPr/>
          <p:nvPr/>
        </p:nvSpPr>
        <p:spPr>
          <a:xfrm flipH="false" flipV="false" rot="-1321940">
            <a:off x="12486897" y="9847575"/>
            <a:ext cx="1895096" cy="878851"/>
          </a:xfrm>
          <a:custGeom>
            <a:avLst/>
            <a:gdLst/>
            <a:ahLst/>
            <a:cxnLst/>
            <a:rect r="r" b="b" t="t" l="l"/>
            <a:pathLst>
              <a:path h="878851" w="1895096">
                <a:moveTo>
                  <a:pt x="0" y="0"/>
                </a:moveTo>
                <a:lnTo>
                  <a:pt x="1895096" y="0"/>
                </a:lnTo>
                <a:lnTo>
                  <a:pt x="1895096" y="878850"/>
                </a:lnTo>
                <a:lnTo>
                  <a:pt x="0" y="878850"/>
                </a:lnTo>
                <a:lnTo>
                  <a:pt x="0" y="0"/>
                </a:lnTo>
                <a:close/>
              </a:path>
            </a:pathLst>
          </a:custGeom>
          <a:blipFill>
            <a:blip r:embed="rId2"/>
            <a:stretch>
              <a:fillRect l="0" t="0" r="0" b="0"/>
            </a:stretch>
          </a:blipFill>
        </p:spPr>
      </p:sp>
      <p:sp>
        <p:nvSpPr>
          <p:cNvPr name="Freeform 15" id="15"/>
          <p:cNvSpPr/>
          <p:nvPr/>
        </p:nvSpPr>
        <p:spPr>
          <a:xfrm flipH="true" flipV="false" rot="-1321940">
            <a:off x="-645364" y="3574720"/>
            <a:ext cx="1895096" cy="878851"/>
          </a:xfrm>
          <a:custGeom>
            <a:avLst/>
            <a:gdLst/>
            <a:ahLst/>
            <a:cxnLst/>
            <a:rect r="r" b="b" t="t" l="l"/>
            <a:pathLst>
              <a:path h="878851" w="1895096">
                <a:moveTo>
                  <a:pt x="1895097" y="0"/>
                </a:moveTo>
                <a:lnTo>
                  <a:pt x="0" y="0"/>
                </a:lnTo>
                <a:lnTo>
                  <a:pt x="0" y="878851"/>
                </a:lnTo>
                <a:lnTo>
                  <a:pt x="1895097" y="878851"/>
                </a:lnTo>
                <a:lnTo>
                  <a:pt x="1895097" y="0"/>
                </a:lnTo>
                <a:close/>
              </a:path>
            </a:pathLst>
          </a:custGeom>
          <a:blipFill>
            <a:blip r:embed="rId2"/>
            <a:stretch>
              <a:fillRect l="0" t="0" r="0" b="0"/>
            </a:stretch>
          </a:blipFill>
        </p:spPr>
      </p:sp>
      <p:sp>
        <p:nvSpPr>
          <p:cNvPr name="Freeform 16" id="16"/>
          <p:cNvSpPr/>
          <p:nvPr/>
        </p:nvSpPr>
        <p:spPr>
          <a:xfrm flipH="true" flipV="false" rot="-1321940">
            <a:off x="17354944" y="6824323"/>
            <a:ext cx="1895096" cy="878851"/>
          </a:xfrm>
          <a:custGeom>
            <a:avLst/>
            <a:gdLst/>
            <a:ahLst/>
            <a:cxnLst/>
            <a:rect r="r" b="b" t="t" l="l"/>
            <a:pathLst>
              <a:path h="878851" w="1895096">
                <a:moveTo>
                  <a:pt x="1895097" y="0"/>
                </a:moveTo>
                <a:lnTo>
                  <a:pt x="0" y="0"/>
                </a:lnTo>
                <a:lnTo>
                  <a:pt x="0" y="878850"/>
                </a:lnTo>
                <a:lnTo>
                  <a:pt x="1895097" y="878850"/>
                </a:lnTo>
                <a:lnTo>
                  <a:pt x="1895097" y="0"/>
                </a:lnTo>
                <a:close/>
              </a:path>
            </a:pathLst>
          </a:custGeom>
          <a:blipFill>
            <a:blip r:embed="rId2"/>
            <a:stretch>
              <a:fillRect l="0" t="0" r="0" b="0"/>
            </a:stretch>
          </a:blipFill>
        </p:spPr>
      </p:sp>
      <p:sp>
        <p:nvSpPr>
          <p:cNvPr name="Freeform 17" id="17"/>
          <p:cNvSpPr/>
          <p:nvPr/>
        </p:nvSpPr>
        <p:spPr>
          <a:xfrm flipH="false" flipV="false" rot="0">
            <a:off x="703098" y="8492245"/>
            <a:ext cx="1924174" cy="1528843"/>
          </a:xfrm>
          <a:custGeom>
            <a:avLst/>
            <a:gdLst/>
            <a:ahLst/>
            <a:cxnLst/>
            <a:rect r="r" b="b" t="t" l="l"/>
            <a:pathLst>
              <a:path h="1528843" w="1924174">
                <a:moveTo>
                  <a:pt x="0" y="0"/>
                </a:moveTo>
                <a:lnTo>
                  <a:pt x="1924173" y="0"/>
                </a:lnTo>
                <a:lnTo>
                  <a:pt x="1924173" y="1528844"/>
                </a:lnTo>
                <a:lnTo>
                  <a:pt x="0" y="152884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3810363" y="1000144"/>
            <a:ext cx="10667275" cy="1072530"/>
          </a:xfrm>
          <a:prstGeom prst="rect">
            <a:avLst/>
          </a:prstGeom>
        </p:spPr>
        <p:txBody>
          <a:bodyPr anchor="t" rtlCol="false" tIns="0" lIns="0" bIns="0" rIns="0">
            <a:spAutoFit/>
          </a:bodyPr>
          <a:lstStyle/>
          <a:p>
            <a:pPr algn="ctr">
              <a:lnSpc>
                <a:spcPts val="7440"/>
              </a:lnSpc>
            </a:pPr>
            <a:r>
              <a:rPr lang="en-US" sz="9300" spc="-18">
                <a:solidFill>
                  <a:srgbClr val="FFCC00"/>
                </a:solidFill>
                <a:latin typeface="Bangers"/>
                <a:ea typeface="Bangers"/>
                <a:cs typeface="Bangers"/>
                <a:sym typeface="Bangers"/>
              </a:rPr>
              <a:t>mecánicas de juego</a:t>
            </a:r>
          </a:p>
        </p:txBody>
      </p:sp>
      <p:sp>
        <p:nvSpPr>
          <p:cNvPr name="TextBox 19" id="19"/>
          <p:cNvSpPr txBox="true"/>
          <p:nvPr/>
        </p:nvSpPr>
        <p:spPr>
          <a:xfrm rot="0">
            <a:off x="1665185" y="847107"/>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3</a:t>
            </a:r>
          </a:p>
        </p:txBody>
      </p:sp>
      <p:sp>
        <p:nvSpPr>
          <p:cNvPr name="Freeform 20" id="20"/>
          <p:cNvSpPr/>
          <p:nvPr/>
        </p:nvSpPr>
        <p:spPr>
          <a:xfrm flipH="false" flipV="false" rot="0">
            <a:off x="1880701" y="2657607"/>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1" id="21"/>
          <p:cNvSpPr/>
          <p:nvPr/>
        </p:nvSpPr>
        <p:spPr>
          <a:xfrm flipH="false" flipV="false" rot="0">
            <a:off x="1880701" y="3951907"/>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2" id="22"/>
          <p:cNvSpPr/>
          <p:nvPr/>
        </p:nvSpPr>
        <p:spPr>
          <a:xfrm flipH="false" flipV="false" rot="0">
            <a:off x="1880701" y="5198138"/>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3" id="23"/>
          <p:cNvSpPr/>
          <p:nvPr/>
        </p:nvSpPr>
        <p:spPr>
          <a:xfrm flipH="false" flipV="false" rot="0">
            <a:off x="1880701" y="6533476"/>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0">
            <a:off x="1880701" y="7817133"/>
            <a:ext cx="4457896" cy="895160"/>
          </a:xfrm>
          <a:custGeom>
            <a:avLst/>
            <a:gdLst/>
            <a:ahLst/>
            <a:cxnLst/>
            <a:rect r="r" b="b" t="t" l="l"/>
            <a:pathLst>
              <a:path h="895160" w="4457896">
                <a:moveTo>
                  <a:pt x="0" y="0"/>
                </a:moveTo>
                <a:lnTo>
                  <a:pt x="4457896" y="0"/>
                </a:lnTo>
                <a:lnTo>
                  <a:pt x="4457896" y="895159"/>
                </a:lnTo>
                <a:lnTo>
                  <a:pt x="0" y="89515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3259840" y="2816090"/>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Sistema de Habilidades</a:t>
            </a:r>
          </a:p>
        </p:txBody>
      </p:sp>
      <p:sp>
        <p:nvSpPr>
          <p:cNvPr name="TextBox 26" id="26"/>
          <p:cNvSpPr txBox="true"/>
          <p:nvPr/>
        </p:nvSpPr>
        <p:spPr>
          <a:xfrm rot="0">
            <a:off x="3259840" y="4065274"/>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Sistema de Combate</a:t>
            </a:r>
          </a:p>
        </p:txBody>
      </p:sp>
      <p:sp>
        <p:nvSpPr>
          <p:cNvPr name="TextBox 27" id="27"/>
          <p:cNvSpPr txBox="true"/>
          <p:nvPr/>
        </p:nvSpPr>
        <p:spPr>
          <a:xfrm rot="0">
            <a:off x="3259840" y="5342367"/>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Progresión de Personajes</a:t>
            </a:r>
          </a:p>
        </p:txBody>
      </p:sp>
      <p:sp>
        <p:nvSpPr>
          <p:cNvPr name="TextBox 28" id="28"/>
          <p:cNvSpPr txBox="true"/>
          <p:nvPr/>
        </p:nvSpPr>
        <p:spPr>
          <a:xfrm rot="0">
            <a:off x="3259840" y="6670877"/>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Selección de Personajes</a:t>
            </a:r>
          </a:p>
        </p:txBody>
      </p:sp>
      <p:sp>
        <p:nvSpPr>
          <p:cNvPr name="TextBox 29" id="29"/>
          <p:cNvSpPr txBox="true"/>
          <p:nvPr/>
        </p:nvSpPr>
        <p:spPr>
          <a:xfrm rot="0">
            <a:off x="3259840" y="7954534"/>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Exploración y Misiones</a:t>
            </a:r>
          </a:p>
        </p:txBody>
      </p:sp>
      <p:sp>
        <p:nvSpPr>
          <p:cNvPr name="TextBox 30" id="30"/>
          <p:cNvSpPr txBox="true"/>
          <p:nvPr/>
        </p:nvSpPr>
        <p:spPr>
          <a:xfrm rot="0">
            <a:off x="6610437" y="2733807"/>
            <a:ext cx="10648863" cy="75663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Los personajes poseen habilidades exclusivas según su clase, representadas en una lista de habilidades.</a:t>
            </a:r>
          </a:p>
        </p:txBody>
      </p:sp>
      <p:sp>
        <p:nvSpPr>
          <p:cNvPr name="TextBox 31" id="31"/>
          <p:cNvSpPr txBox="true"/>
          <p:nvPr/>
        </p:nvSpPr>
        <p:spPr>
          <a:xfrm rot="0">
            <a:off x="6610437" y="3896178"/>
            <a:ext cx="10648863" cy="149958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Combate por turnos que utiliza ataques normales, ataques especiales (habilidades) y carga de energía (ki) para utilizar habilidades.</a:t>
            </a:r>
          </a:p>
          <a:p>
            <a:pPr algn="l">
              <a:lnSpc>
                <a:spcPts val="2984"/>
              </a:lnSpc>
            </a:pPr>
          </a:p>
        </p:txBody>
      </p:sp>
      <p:sp>
        <p:nvSpPr>
          <p:cNvPr name="TextBox 32" id="32"/>
          <p:cNvSpPr txBox="true"/>
          <p:nvPr/>
        </p:nvSpPr>
        <p:spPr>
          <a:xfrm rot="0">
            <a:off x="6610437" y="5312328"/>
            <a:ext cx="10648863" cy="75663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El personaje avanza de nivel mediante experiencia (combates, entrenamientos) y adquiere nuevas habilidades.</a:t>
            </a:r>
          </a:p>
        </p:txBody>
      </p:sp>
      <p:sp>
        <p:nvSpPr>
          <p:cNvPr name="TextBox 33" id="33"/>
          <p:cNvSpPr txBox="true"/>
          <p:nvPr/>
        </p:nvSpPr>
        <p:spPr>
          <a:xfrm rot="0">
            <a:off x="6610437" y="6602363"/>
            <a:ext cx="10648863" cy="75663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Varias clases de personajes predefinidas en la interfaz para que el usuario elija y comience el juego rápidamente.</a:t>
            </a:r>
          </a:p>
        </p:txBody>
      </p:sp>
      <p:sp>
        <p:nvSpPr>
          <p:cNvPr name="TextBox 34" id="34"/>
          <p:cNvSpPr txBox="true"/>
          <p:nvPr/>
        </p:nvSpPr>
        <p:spPr>
          <a:xfrm rot="0">
            <a:off x="6610437" y="7966290"/>
            <a:ext cx="9008429" cy="75663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El personaje puede explorar planetas y realizar entrenamientos o misiones.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A952"/>
        </a:solidFill>
      </p:bgPr>
    </p:bg>
    <p:spTree>
      <p:nvGrpSpPr>
        <p:cNvPr id="1" name=""/>
        <p:cNvGrpSpPr/>
        <p:nvPr/>
      </p:nvGrpSpPr>
      <p:grpSpPr>
        <a:xfrm>
          <a:off x="0" y="0"/>
          <a:ext cx="0" cy="0"/>
          <a:chOff x="0" y="0"/>
          <a:chExt cx="0" cy="0"/>
        </a:xfrm>
      </p:grpSpPr>
      <p:sp>
        <p:nvSpPr>
          <p:cNvPr name="Freeform 2" id="2"/>
          <p:cNvSpPr/>
          <p:nvPr/>
        </p:nvSpPr>
        <p:spPr>
          <a:xfrm flipH="false" flipV="false" rot="1316377">
            <a:off x="-474449" y="6823167"/>
            <a:ext cx="1895096" cy="878851"/>
          </a:xfrm>
          <a:custGeom>
            <a:avLst/>
            <a:gdLst/>
            <a:ahLst/>
            <a:cxnLst/>
            <a:rect r="r" b="b" t="t" l="l"/>
            <a:pathLst>
              <a:path h="878851" w="1895096">
                <a:moveTo>
                  <a:pt x="0" y="0"/>
                </a:moveTo>
                <a:lnTo>
                  <a:pt x="1895097" y="0"/>
                </a:lnTo>
                <a:lnTo>
                  <a:pt x="1895097" y="878851"/>
                </a:lnTo>
                <a:lnTo>
                  <a:pt x="0" y="878851"/>
                </a:lnTo>
                <a:lnTo>
                  <a:pt x="0" y="0"/>
                </a:lnTo>
                <a:close/>
              </a:path>
            </a:pathLst>
          </a:custGeom>
          <a:blipFill>
            <a:blip r:embed="rId2"/>
            <a:stretch>
              <a:fillRect l="0" t="0" r="0" b="0"/>
            </a:stretch>
          </a:blipFill>
        </p:spPr>
      </p:sp>
      <p:sp>
        <p:nvSpPr>
          <p:cNvPr name="Freeform 3" id="3"/>
          <p:cNvSpPr/>
          <p:nvPr/>
        </p:nvSpPr>
        <p:spPr>
          <a:xfrm flipH="false" flipV="false" rot="-1321940">
            <a:off x="16311752" y="3574720"/>
            <a:ext cx="1895096" cy="878851"/>
          </a:xfrm>
          <a:custGeom>
            <a:avLst/>
            <a:gdLst/>
            <a:ahLst/>
            <a:cxnLst/>
            <a:rect r="r" b="b" t="t" l="l"/>
            <a:pathLst>
              <a:path h="878851" w="1895096">
                <a:moveTo>
                  <a:pt x="0" y="0"/>
                </a:moveTo>
                <a:lnTo>
                  <a:pt x="1895096" y="0"/>
                </a:lnTo>
                <a:lnTo>
                  <a:pt x="1895096" y="878851"/>
                </a:lnTo>
                <a:lnTo>
                  <a:pt x="0" y="878851"/>
                </a:lnTo>
                <a:lnTo>
                  <a:pt x="0" y="0"/>
                </a:lnTo>
                <a:close/>
              </a:path>
            </a:pathLst>
          </a:custGeom>
          <a:blipFill>
            <a:blip r:embed="rId2"/>
            <a:stretch>
              <a:fillRect l="0" t="0" r="0" b="0"/>
            </a:stretch>
          </a:blipFill>
        </p:spPr>
      </p:sp>
      <p:sp>
        <p:nvSpPr>
          <p:cNvPr name="Freeform 4" id="4"/>
          <p:cNvSpPr/>
          <p:nvPr/>
        </p:nvSpPr>
        <p:spPr>
          <a:xfrm flipH="false" flipV="false" rot="2802455">
            <a:off x="8852922" y="9084786"/>
            <a:ext cx="1895096" cy="878851"/>
          </a:xfrm>
          <a:custGeom>
            <a:avLst/>
            <a:gdLst/>
            <a:ahLst/>
            <a:cxnLst/>
            <a:rect r="r" b="b" t="t" l="l"/>
            <a:pathLst>
              <a:path h="878851" w="1895096">
                <a:moveTo>
                  <a:pt x="0" y="0"/>
                </a:moveTo>
                <a:lnTo>
                  <a:pt x="1895096" y="0"/>
                </a:lnTo>
                <a:lnTo>
                  <a:pt x="1895096" y="878851"/>
                </a:lnTo>
                <a:lnTo>
                  <a:pt x="0" y="878851"/>
                </a:lnTo>
                <a:lnTo>
                  <a:pt x="0" y="0"/>
                </a:lnTo>
                <a:close/>
              </a:path>
            </a:pathLst>
          </a:custGeom>
          <a:blipFill>
            <a:blip r:embed="rId2"/>
            <a:stretch>
              <a:fillRect l="0" t="0" r="0" b="0"/>
            </a:stretch>
          </a:blipFill>
        </p:spPr>
      </p:sp>
      <p:sp>
        <p:nvSpPr>
          <p:cNvPr name="Freeform 5" id="5"/>
          <p:cNvSpPr/>
          <p:nvPr/>
        </p:nvSpPr>
        <p:spPr>
          <a:xfrm flipH="true" flipV="false" rot="-1321940">
            <a:off x="4875118" y="9313006"/>
            <a:ext cx="1895096" cy="878851"/>
          </a:xfrm>
          <a:custGeom>
            <a:avLst/>
            <a:gdLst/>
            <a:ahLst/>
            <a:cxnLst/>
            <a:rect r="r" b="b" t="t" l="l"/>
            <a:pathLst>
              <a:path h="878851" w="1895096">
                <a:moveTo>
                  <a:pt x="1895096" y="0"/>
                </a:moveTo>
                <a:lnTo>
                  <a:pt x="0" y="0"/>
                </a:lnTo>
                <a:lnTo>
                  <a:pt x="0" y="878851"/>
                </a:lnTo>
                <a:lnTo>
                  <a:pt x="1895096" y="878851"/>
                </a:lnTo>
                <a:lnTo>
                  <a:pt x="1895096" y="0"/>
                </a:lnTo>
                <a:close/>
              </a:path>
            </a:pathLst>
          </a:custGeom>
          <a:blipFill>
            <a:blip r:embed="rId2"/>
            <a:stretch>
              <a:fillRect l="0" t="0" r="0" b="0"/>
            </a:stretch>
          </a:blipFill>
        </p:spPr>
      </p:sp>
      <p:sp>
        <p:nvSpPr>
          <p:cNvPr name="Freeform 6" id="6"/>
          <p:cNvSpPr/>
          <p:nvPr/>
        </p:nvSpPr>
        <p:spPr>
          <a:xfrm flipH="false" flipV="false" rot="0">
            <a:off x="1028700" y="1845034"/>
            <a:ext cx="16230600" cy="7749540"/>
          </a:xfrm>
          <a:custGeom>
            <a:avLst/>
            <a:gdLst/>
            <a:ahLst/>
            <a:cxnLst/>
            <a:rect r="r" b="b" t="t" l="l"/>
            <a:pathLst>
              <a:path h="7749540" w="16230600">
                <a:moveTo>
                  <a:pt x="0" y="0"/>
                </a:moveTo>
                <a:lnTo>
                  <a:pt x="16230600" y="0"/>
                </a:lnTo>
                <a:lnTo>
                  <a:pt x="16230600" y="7749540"/>
                </a:lnTo>
                <a:lnTo>
                  <a:pt x="0" y="7749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404919" y="383550"/>
            <a:ext cx="9670027" cy="1992025"/>
          </a:xfrm>
          <a:custGeom>
            <a:avLst/>
            <a:gdLst/>
            <a:ahLst/>
            <a:cxnLst/>
            <a:rect r="r" b="b" t="t" l="l"/>
            <a:pathLst>
              <a:path h="1992025" w="9670027">
                <a:moveTo>
                  <a:pt x="0" y="0"/>
                </a:moveTo>
                <a:lnTo>
                  <a:pt x="9670027" y="0"/>
                </a:lnTo>
                <a:lnTo>
                  <a:pt x="9670027" y="1992026"/>
                </a:lnTo>
                <a:lnTo>
                  <a:pt x="0" y="1992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6377" y="435396"/>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pic>
        <p:nvPicPr>
          <p:cNvPr name="Picture 9" id="9"/>
          <p:cNvPicPr>
            <a:picLocks noChangeAspect="true"/>
          </p:cNvPicPr>
          <p:nvPr/>
        </p:nvPicPr>
        <p:blipFill>
          <a:blip r:embed="rId9"/>
          <a:srcRect l="0" t="0" r="0" b="0"/>
          <a:stretch>
            <a:fillRect/>
          </a:stretch>
        </p:blipFill>
        <p:spPr>
          <a:xfrm flipH="false" flipV="false" rot="0">
            <a:off x="14709080" y="5907550"/>
            <a:ext cx="3226458" cy="3620494"/>
          </a:xfrm>
          <a:prstGeom prst="rect">
            <a:avLst/>
          </a:prstGeom>
        </p:spPr>
      </p:pic>
      <p:sp>
        <p:nvSpPr>
          <p:cNvPr name="Freeform 10" id="10"/>
          <p:cNvSpPr/>
          <p:nvPr/>
        </p:nvSpPr>
        <p:spPr>
          <a:xfrm flipH="false" flipV="false" rot="0">
            <a:off x="13228184" y="6981056"/>
            <a:ext cx="6766919" cy="3806392"/>
          </a:xfrm>
          <a:custGeom>
            <a:avLst/>
            <a:gdLst/>
            <a:ahLst/>
            <a:cxnLst/>
            <a:rect r="r" b="b" t="t" l="l"/>
            <a:pathLst>
              <a:path h="3806392" w="6766919">
                <a:moveTo>
                  <a:pt x="0" y="0"/>
                </a:moveTo>
                <a:lnTo>
                  <a:pt x="6766918" y="0"/>
                </a:lnTo>
                <a:lnTo>
                  <a:pt x="6766918" y="3806391"/>
                </a:lnTo>
                <a:lnTo>
                  <a:pt x="0" y="3806391"/>
                </a:lnTo>
                <a:lnTo>
                  <a:pt x="0" y="0"/>
                </a:lnTo>
                <a:close/>
              </a:path>
            </a:pathLst>
          </a:custGeom>
          <a:blipFill>
            <a:blip r:embed="rId10"/>
            <a:stretch>
              <a:fillRect l="0" t="0" r="0" b="0"/>
            </a:stretch>
          </a:blipFill>
        </p:spPr>
      </p:sp>
      <p:sp>
        <p:nvSpPr>
          <p:cNvPr name="Freeform 11" id="11"/>
          <p:cNvSpPr/>
          <p:nvPr/>
        </p:nvSpPr>
        <p:spPr>
          <a:xfrm flipH="true" flipV="false" rot="-1321940">
            <a:off x="14804724" y="195538"/>
            <a:ext cx="1895096" cy="878851"/>
          </a:xfrm>
          <a:custGeom>
            <a:avLst/>
            <a:gdLst/>
            <a:ahLst/>
            <a:cxnLst/>
            <a:rect r="r" b="b" t="t" l="l"/>
            <a:pathLst>
              <a:path h="878851" w="1895096">
                <a:moveTo>
                  <a:pt x="1895097" y="0"/>
                </a:moveTo>
                <a:lnTo>
                  <a:pt x="0" y="0"/>
                </a:lnTo>
                <a:lnTo>
                  <a:pt x="0" y="878851"/>
                </a:lnTo>
                <a:lnTo>
                  <a:pt x="1895097" y="878851"/>
                </a:lnTo>
                <a:lnTo>
                  <a:pt x="1895097" y="0"/>
                </a:lnTo>
                <a:close/>
              </a:path>
            </a:pathLst>
          </a:custGeom>
          <a:blipFill>
            <a:blip r:embed="rId2"/>
            <a:stretch>
              <a:fillRect l="0" t="0" r="0" b="0"/>
            </a:stretch>
          </a:blipFill>
        </p:spPr>
      </p:sp>
      <p:sp>
        <p:nvSpPr>
          <p:cNvPr name="Freeform 12" id="12"/>
          <p:cNvSpPr/>
          <p:nvPr/>
        </p:nvSpPr>
        <p:spPr>
          <a:xfrm flipH="true" flipV="false" rot="-1321940">
            <a:off x="81152" y="9581663"/>
            <a:ext cx="1895096" cy="878851"/>
          </a:xfrm>
          <a:custGeom>
            <a:avLst/>
            <a:gdLst/>
            <a:ahLst/>
            <a:cxnLst/>
            <a:rect r="r" b="b" t="t" l="l"/>
            <a:pathLst>
              <a:path h="878851" w="1895096">
                <a:moveTo>
                  <a:pt x="1895096" y="0"/>
                </a:moveTo>
                <a:lnTo>
                  <a:pt x="0" y="0"/>
                </a:lnTo>
                <a:lnTo>
                  <a:pt x="0" y="878851"/>
                </a:lnTo>
                <a:lnTo>
                  <a:pt x="1895096" y="878851"/>
                </a:lnTo>
                <a:lnTo>
                  <a:pt x="1895096" y="0"/>
                </a:lnTo>
                <a:close/>
              </a:path>
            </a:pathLst>
          </a:custGeom>
          <a:blipFill>
            <a:blip r:embed="rId2"/>
            <a:stretch>
              <a:fillRect l="0" t="0" r="0" b="0"/>
            </a:stretch>
          </a:blipFill>
        </p:spPr>
      </p:sp>
      <p:sp>
        <p:nvSpPr>
          <p:cNvPr name="Freeform 13" id="13"/>
          <p:cNvSpPr/>
          <p:nvPr/>
        </p:nvSpPr>
        <p:spPr>
          <a:xfrm flipH="false" flipV="false" rot="-1321940">
            <a:off x="-474363" y="323363"/>
            <a:ext cx="1895096" cy="878851"/>
          </a:xfrm>
          <a:custGeom>
            <a:avLst/>
            <a:gdLst/>
            <a:ahLst/>
            <a:cxnLst/>
            <a:rect r="r" b="b" t="t" l="l"/>
            <a:pathLst>
              <a:path h="878851" w="1895096">
                <a:moveTo>
                  <a:pt x="0" y="0"/>
                </a:moveTo>
                <a:lnTo>
                  <a:pt x="1895096" y="0"/>
                </a:lnTo>
                <a:lnTo>
                  <a:pt x="1895096" y="878851"/>
                </a:lnTo>
                <a:lnTo>
                  <a:pt x="0" y="878851"/>
                </a:lnTo>
                <a:lnTo>
                  <a:pt x="0" y="0"/>
                </a:lnTo>
                <a:close/>
              </a:path>
            </a:pathLst>
          </a:custGeom>
          <a:blipFill>
            <a:blip r:embed="rId2"/>
            <a:stretch>
              <a:fillRect l="0" t="0" r="0" b="0"/>
            </a:stretch>
          </a:blipFill>
        </p:spPr>
      </p:sp>
      <p:sp>
        <p:nvSpPr>
          <p:cNvPr name="Freeform 14" id="14"/>
          <p:cNvSpPr/>
          <p:nvPr/>
        </p:nvSpPr>
        <p:spPr>
          <a:xfrm flipH="false" flipV="false" rot="-1321940">
            <a:off x="12486897" y="9847575"/>
            <a:ext cx="1895096" cy="878851"/>
          </a:xfrm>
          <a:custGeom>
            <a:avLst/>
            <a:gdLst/>
            <a:ahLst/>
            <a:cxnLst/>
            <a:rect r="r" b="b" t="t" l="l"/>
            <a:pathLst>
              <a:path h="878851" w="1895096">
                <a:moveTo>
                  <a:pt x="0" y="0"/>
                </a:moveTo>
                <a:lnTo>
                  <a:pt x="1895096" y="0"/>
                </a:lnTo>
                <a:lnTo>
                  <a:pt x="1895096" y="878850"/>
                </a:lnTo>
                <a:lnTo>
                  <a:pt x="0" y="878850"/>
                </a:lnTo>
                <a:lnTo>
                  <a:pt x="0" y="0"/>
                </a:lnTo>
                <a:close/>
              </a:path>
            </a:pathLst>
          </a:custGeom>
          <a:blipFill>
            <a:blip r:embed="rId2"/>
            <a:stretch>
              <a:fillRect l="0" t="0" r="0" b="0"/>
            </a:stretch>
          </a:blipFill>
        </p:spPr>
      </p:sp>
      <p:sp>
        <p:nvSpPr>
          <p:cNvPr name="Freeform 15" id="15"/>
          <p:cNvSpPr/>
          <p:nvPr/>
        </p:nvSpPr>
        <p:spPr>
          <a:xfrm flipH="true" flipV="false" rot="-1321940">
            <a:off x="-645364" y="3574720"/>
            <a:ext cx="1895096" cy="878851"/>
          </a:xfrm>
          <a:custGeom>
            <a:avLst/>
            <a:gdLst/>
            <a:ahLst/>
            <a:cxnLst/>
            <a:rect r="r" b="b" t="t" l="l"/>
            <a:pathLst>
              <a:path h="878851" w="1895096">
                <a:moveTo>
                  <a:pt x="1895097" y="0"/>
                </a:moveTo>
                <a:lnTo>
                  <a:pt x="0" y="0"/>
                </a:lnTo>
                <a:lnTo>
                  <a:pt x="0" y="878851"/>
                </a:lnTo>
                <a:lnTo>
                  <a:pt x="1895097" y="878851"/>
                </a:lnTo>
                <a:lnTo>
                  <a:pt x="1895097" y="0"/>
                </a:lnTo>
                <a:close/>
              </a:path>
            </a:pathLst>
          </a:custGeom>
          <a:blipFill>
            <a:blip r:embed="rId2"/>
            <a:stretch>
              <a:fillRect l="0" t="0" r="0" b="0"/>
            </a:stretch>
          </a:blipFill>
        </p:spPr>
      </p:sp>
      <p:sp>
        <p:nvSpPr>
          <p:cNvPr name="Freeform 16" id="16"/>
          <p:cNvSpPr/>
          <p:nvPr/>
        </p:nvSpPr>
        <p:spPr>
          <a:xfrm flipH="true" flipV="false" rot="-1321940">
            <a:off x="17354944" y="6824323"/>
            <a:ext cx="1895096" cy="878851"/>
          </a:xfrm>
          <a:custGeom>
            <a:avLst/>
            <a:gdLst/>
            <a:ahLst/>
            <a:cxnLst/>
            <a:rect r="r" b="b" t="t" l="l"/>
            <a:pathLst>
              <a:path h="878851" w="1895096">
                <a:moveTo>
                  <a:pt x="1895097" y="0"/>
                </a:moveTo>
                <a:lnTo>
                  <a:pt x="0" y="0"/>
                </a:lnTo>
                <a:lnTo>
                  <a:pt x="0" y="878850"/>
                </a:lnTo>
                <a:lnTo>
                  <a:pt x="1895097" y="878850"/>
                </a:lnTo>
                <a:lnTo>
                  <a:pt x="1895097" y="0"/>
                </a:lnTo>
                <a:close/>
              </a:path>
            </a:pathLst>
          </a:custGeom>
          <a:blipFill>
            <a:blip r:embed="rId2"/>
            <a:stretch>
              <a:fillRect l="0" t="0" r="0" b="0"/>
            </a:stretch>
          </a:blipFill>
        </p:spPr>
      </p:sp>
      <p:sp>
        <p:nvSpPr>
          <p:cNvPr name="Freeform 17" id="17"/>
          <p:cNvSpPr/>
          <p:nvPr/>
        </p:nvSpPr>
        <p:spPr>
          <a:xfrm flipH="false" flipV="false" rot="0">
            <a:off x="703098" y="8492245"/>
            <a:ext cx="1924174" cy="1528843"/>
          </a:xfrm>
          <a:custGeom>
            <a:avLst/>
            <a:gdLst/>
            <a:ahLst/>
            <a:cxnLst/>
            <a:rect r="r" b="b" t="t" l="l"/>
            <a:pathLst>
              <a:path h="1528843" w="1924174">
                <a:moveTo>
                  <a:pt x="0" y="0"/>
                </a:moveTo>
                <a:lnTo>
                  <a:pt x="1924173" y="0"/>
                </a:lnTo>
                <a:lnTo>
                  <a:pt x="1924173" y="1528844"/>
                </a:lnTo>
                <a:lnTo>
                  <a:pt x="0" y="152884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1665185" y="847107"/>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3</a:t>
            </a:r>
          </a:p>
        </p:txBody>
      </p:sp>
      <p:sp>
        <p:nvSpPr>
          <p:cNvPr name="Freeform 19" id="19"/>
          <p:cNvSpPr/>
          <p:nvPr/>
        </p:nvSpPr>
        <p:spPr>
          <a:xfrm flipH="false" flipV="false" rot="0">
            <a:off x="1880701" y="2657607"/>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3810363" y="1000144"/>
            <a:ext cx="10667275" cy="1072530"/>
          </a:xfrm>
          <a:prstGeom prst="rect">
            <a:avLst/>
          </a:prstGeom>
        </p:spPr>
        <p:txBody>
          <a:bodyPr anchor="t" rtlCol="false" tIns="0" lIns="0" bIns="0" rIns="0">
            <a:spAutoFit/>
          </a:bodyPr>
          <a:lstStyle/>
          <a:p>
            <a:pPr algn="ctr">
              <a:lnSpc>
                <a:spcPts val="7440"/>
              </a:lnSpc>
            </a:pPr>
            <a:r>
              <a:rPr lang="en-US" sz="9300" spc="-18">
                <a:solidFill>
                  <a:srgbClr val="FFCC00"/>
                </a:solidFill>
                <a:latin typeface="Bangers"/>
                <a:ea typeface="Bangers"/>
                <a:cs typeface="Bangers"/>
                <a:sym typeface="Bangers"/>
              </a:rPr>
              <a:t>dinámicas de juego</a:t>
            </a:r>
          </a:p>
        </p:txBody>
      </p:sp>
      <p:sp>
        <p:nvSpPr>
          <p:cNvPr name="Freeform 21" id="21"/>
          <p:cNvSpPr/>
          <p:nvPr/>
        </p:nvSpPr>
        <p:spPr>
          <a:xfrm flipH="false" flipV="false" rot="0">
            <a:off x="1880701" y="3951907"/>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2" id="22"/>
          <p:cNvSpPr/>
          <p:nvPr/>
        </p:nvSpPr>
        <p:spPr>
          <a:xfrm flipH="false" flipV="false" rot="0">
            <a:off x="1880701" y="5198138"/>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3" id="23"/>
          <p:cNvSpPr/>
          <p:nvPr/>
        </p:nvSpPr>
        <p:spPr>
          <a:xfrm flipH="false" flipV="false" rot="0">
            <a:off x="1880701" y="6533476"/>
            <a:ext cx="4457896" cy="895160"/>
          </a:xfrm>
          <a:custGeom>
            <a:avLst/>
            <a:gdLst/>
            <a:ahLst/>
            <a:cxnLst/>
            <a:rect r="r" b="b" t="t" l="l"/>
            <a:pathLst>
              <a:path h="895160" w="4457896">
                <a:moveTo>
                  <a:pt x="0" y="0"/>
                </a:moveTo>
                <a:lnTo>
                  <a:pt x="4457896" y="0"/>
                </a:lnTo>
                <a:lnTo>
                  <a:pt x="4457896" y="895160"/>
                </a:lnTo>
                <a:lnTo>
                  <a:pt x="0" y="8951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0">
            <a:off x="1880701" y="7817133"/>
            <a:ext cx="4457896" cy="895160"/>
          </a:xfrm>
          <a:custGeom>
            <a:avLst/>
            <a:gdLst/>
            <a:ahLst/>
            <a:cxnLst/>
            <a:rect r="r" b="b" t="t" l="l"/>
            <a:pathLst>
              <a:path h="895160" w="4457896">
                <a:moveTo>
                  <a:pt x="0" y="0"/>
                </a:moveTo>
                <a:lnTo>
                  <a:pt x="4457896" y="0"/>
                </a:lnTo>
                <a:lnTo>
                  <a:pt x="4457896" y="895159"/>
                </a:lnTo>
                <a:lnTo>
                  <a:pt x="0" y="89515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3259840" y="2816090"/>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Estrategia en Combate</a:t>
            </a:r>
          </a:p>
        </p:txBody>
      </p:sp>
      <p:sp>
        <p:nvSpPr>
          <p:cNvPr name="TextBox 26" id="26"/>
          <p:cNvSpPr txBox="true"/>
          <p:nvPr/>
        </p:nvSpPr>
        <p:spPr>
          <a:xfrm rot="0">
            <a:off x="3259840" y="4065274"/>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Desarrollo de Personajes</a:t>
            </a:r>
          </a:p>
        </p:txBody>
      </p:sp>
      <p:sp>
        <p:nvSpPr>
          <p:cNvPr name="TextBox 27" id="27"/>
          <p:cNvSpPr txBox="true"/>
          <p:nvPr/>
        </p:nvSpPr>
        <p:spPr>
          <a:xfrm rot="0">
            <a:off x="3259840" y="5342367"/>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Exploración y Descubrimiento</a:t>
            </a:r>
          </a:p>
        </p:txBody>
      </p:sp>
      <p:sp>
        <p:nvSpPr>
          <p:cNvPr name="TextBox 28" id="28"/>
          <p:cNvSpPr txBox="true"/>
          <p:nvPr/>
        </p:nvSpPr>
        <p:spPr>
          <a:xfrm rot="0">
            <a:off x="3259840" y="6670877"/>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Elección y Personalización</a:t>
            </a:r>
          </a:p>
        </p:txBody>
      </p:sp>
      <p:sp>
        <p:nvSpPr>
          <p:cNvPr name="TextBox 29" id="29"/>
          <p:cNvSpPr txBox="true"/>
          <p:nvPr/>
        </p:nvSpPr>
        <p:spPr>
          <a:xfrm rot="0">
            <a:off x="3259840" y="7954534"/>
            <a:ext cx="2562827" cy="715607"/>
          </a:xfrm>
          <a:prstGeom prst="rect">
            <a:avLst/>
          </a:prstGeom>
        </p:spPr>
        <p:txBody>
          <a:bodyPr anchor="t" rtlCol="false" tIns="0" lIns="0" bIns="0" rIns="0">
            <a:spAutoFit/>
          </a:bodyPr>
          <a:lstStyle/>
          <a:p>
            <a:pPr algn="ctr">
              <a:lnSpc>
                <a:spcPts val="2707"/>
              </a:lnSpc>
            </a:pPr>
            <a:r>
              <a:rPr lang="en-US" sz="3077">
                <a:solidFill>
                  <a:srgbClr val="FFFFFF"/>
                </a:solidFill>
                <a:latin typeface="Dreaming Outloud Sans"/>
                <a:ea typeface="Dreaming Outloud Sans"/>
                <a:cs typeface="Dreaming Outloud Sans"/>
                <a:sym typeface="Dreaming Outloud Sans"/>
              </a:rPr>
              <a:t>Progreso y Logro</a:t>
            </a:r>
          </a:p>
        </p:txBody>
      </p:sp>
      <p:sp>
        <p:nvSpPr>
          <p:cNvPr name="TextBox 30" id="30"/>
          <p:cNvSpPr txBox="true"/>
          <p:nvPr/>
        </p:nvSpPr>
        <p:spPr>
          <a:xfrm rot="0">
            <a:off x="6610437" y="2733807"/>
            <a:ext cx="10648863" cy="1128110"/>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Los jugadores deben decidir qué habilidades utilizar, cuándo cargar energía y cómo gestionar sus recursos para vencer a sus oponentes.</a:t>
            </a:r>
          </a:p>
        </p:txBody>
      </p:sp>
      <p:sp>
        <p:nvSpPr>
          <p:cNvPr name="TextBox 31" id="31"/>
          <p:cNvSpPr txBox="true"/>
          <p:nvPr/>
        </p:nvSpPr>
        <p:spPr>
          <a:xfrm rot="0">
            <a:off x="6610437" y="4046224"/>
            <a:ext cx="10648863" cy="149958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La progresión del personaje y la adquisición de nuevas habilidades motivan al jugador a seguir jugando y mejorar sus habilidades.</a:t>
            </a:r>
          </a:p>
          <a:p>
            <a:pPr algn="l">
              <a:lnSpc>
                <a:spcPts val="2984"/>
              </a:lnSpc>
            </a:pPr>
          </a:p>
        </p:txBody>
      </p:sp>
      <p:sp>
        <p:nvSpPr>
          <p:cNvPr name="TextBox 32" id="32"/>
          <p:cNvSpPr txBox="true"/>
          <p:nvPr/>
        </p:nvSpPr>
        <p:spPr>
          <a:xfrm rot="0">
            <a:off x="6610437" y="5312328"/>
            <a:ext cx="10648863" cy="756635"/>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La exploración de planetas y la realización de misiones ofrecen una sensación de aventura y descubrimiento.</a:t>
            </a:r>
          </a:p>
        </p:txBody>
      </p:sp>
      <p:sp>
        <p:nvSpPr>
          <p:cNvPr name="TextBox 33" id="33"/>
          <p:cNvSpPr txBox="true"/>
          <p:nvPr/>
        </p:nvSpPr>
        <p:spPr>
          <a:xfrm rot="0">
            <a:off x="6610437" y="6513550"/>
            <a:ext cx="10648863" cy="1128110"/>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La selección de personajes y la personalización de habilidades permiten a los jugadores crear su propia experiencia de juego única.</a:t>
            </a:r>
          </a:p>
        </p:txBody>
      </p:sp>
      <p:sp>
        <p:nvSpPr>
          <p:cNvPr name="TextBox 34" id="34"/>
          <p:cNvSpPr txBox="true"/>
          <p:nvPr/>
        </p:nvSpPr>
        <p:spPr>
          <a:xfrm rot="0">
            <a:off x="6610437" y="7966290"/>
            <a:ext cx="9008429" cy="1128110"/>
          </a:xfrm>
          <a:prstGeom prst="rect">
            <a:avLst/>
          </a:prstGeom>
        </p:spPr>
        <p:txBody>
          <a:bodyPr anchor="t" rtlCol="false" tIns="0" lIns="0" bIns="0" rIns="0">
            <a:spAutoFit/>
          </a:bodyPr>
          <a:lstStyle/>
          <a:p>
            <a:pPr algn="l">
              <a:lnSpc>
                <a:spcPts val="2984"/>
              </a:lnSpc>
            </a:pPr>
            <a:r>
              <a:rPr lang="en-US" sz="3077">
                <a:solidFill>
                  <a:srgbClr val="053D87"/>
                </a:solidFill>
                <a:latin typeface="Dreaming Outloud Sans"/>
                <a:ea typeface="Dreaming Outloud Sans"/>
                <a:cs typeface="Dreaming Outloud Sans"/>
                <a:sym typeface="Dreaming Outloud Sans"/>
              </a:rPr>
              <a:t>La progresión del personaje y la completación de misiones ofrecen una sensación de logro y satisfacción.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8905"/>
        </a:solidFill>
      </p:bgPr>
    </p:bg>
    <p:spTree>
      <p:nvGrpSpPr>
        <p:cNvPr id="1" name=""/>
        <p:cNvGrpSpPr/>
        <p:nvPr/>
      </p:nvGrpSpPr>
      <p:grpSpPr>
        <a:xfrm>
          <a:off x="0" y="0"/>
          <a:ext cx="0" cy="0"/>
          <a:chOff x="0" y="0"/>
          <a:chExt cx="0" cy="0"/>
        </a:xfrm>
      </p:grpSpPr>
      <p:sp>
        <p:nvSpPr>
          <p:cNvPr name="Freeform 2" id="2"/>
          <p:cNvSpPr/>
          <p:nvPr/>
        </p:nvSpPr>
        <p:spPr>
          <a:xfrm flipH="false" flipV="false" rot="0">
            <a:off x="0" y="-4583564"/>
            <a:ext cx="18288000" cy="9198507"/>
          </a:xfrm>
          <a:custGeom>
            <a:avLst/>
            <a:gdLst/>
            <a:ahLst/>
            <a:cxnLst/>
            <a:rect r="r" b="b" t="t" l="l"/>
            <a:pathLst>
              <a:path h="9198507" w="18288000">
                <a:moveTo>
                  <a:pt x="0" y="0"/>
                </a:moveTo>
                <a:lnTo>
                  <a:pt x="18288000" y="0"/>
                </a:lnTo>
                <a:lnTo>
                  <a:pt x="18288000" y="9198507"/>
                </a:lnTo>
                <a:lnTo>
                  <a:pt x="0" y="9198507"/>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3" id="3"/>
          <p:cNvPicPr>
            <a:picLocks noChangeAspect="true"/>
          </p:cNvPicPr>
          <p:nvPr/>
        </p:nvPicPr>
        <p:blipFill>
          <a:blip r:embed="rId4"/>
          <a:srcRect l="0" t="0" r="0" b="0"/>
          <a:stretch>
            <a:fillRect/>
          </a:stretch>
        </p:blipFill>
        <p:spPr>
          <a:xfrm flipH="false" flipV="false" rot="8776196">
            <a:off x="14423700" y="506436"/>
            <a:ext cx="4513974" cy="1512181"/>
          </a:xfrm>
          <a:prstGeom prst="rect">
            <a:avLst/>
          </a:prstGeom>
        </p:spPr>
      </p:pic>
      <p:sp>
        <p:nvSpPr>
          <p:cNvPr name="Freeform 4" id="4"/>
          <p:cNvSpPr/>
          <p:nvPr/>
        </p:nvSpPr>
        <p:spPr>
          <a:xfrm flipH="false" flipV="false" rot="-10800000">
            <a:off x="0" y="4614943"/>
            <a:ext cx="18288000" cy="9198507"/>
          </a:xfrm>
          <a:custGeom>
            <a:avLst/>
            <a:gdLst/>
            <a:ahLst/>
            <a:cxnLst/>
            <a:rect r="r" b="b" t="t" l="l"/>
            <a:pathLst>
              <a:path h="9198507" w="18288000">
                <a:moveTo>
                  <a:pt x="0" y="0"/>
                </a:moveTo>
                <a:lnTo>
                  <a:pt x="18288000" y="0"/>
                </a:lnTo>
                <a:lnTo>
                  <a:pt x="18288000" y="9198508"/>
                </a:lnTo>
                <a:lnTo>
                  <a:pt x="0" y="9198508"/>
                </a:lnTo>
                <a:lnTo>
                  <a:pt x="0" y="0"/>
                </a:lnTo>
                <a:close/>
              </a:path>
            </a:pathLst>
          </a:custGeom>
          <a:blipFill>
            <a:blip r:embed="rId2">
              <a:extLst>
                <a:ext uri="{96DAC541-7B7A-43D3-8B79-37D633B846F1}">
                  <asvg:svgBlip xmlns:asvg="http://schemas.microsoft.com/office/drawing/2016/SVG/main" r:embed="rId3"/>
                </a:ext>
              </a:extLst>
            </a:blip>
            <a:stretch>
              <a:fillRect l="0" t="0" r="0" b="-84886"/>
            </a:stretch>
          </a:blipFill>
        </p:spPr>
      </p:sp>
      <p:pic>
        <p:nvPicPr>
          <p:cNvPr name="Picture 5" id="5"/>
          <p:cNvPicPr>
            <a:picLocks noChangeAspect="true"/>
          </p:cNvPicPr>
          <p:nvPr/>
        </p:nvPicPr>
        <p:blipFill>
          <a:blip r:embed="rId4"/>
          <a:srcRect l="0" t="0" r="0" b="0"/>
          <a:stretch>
            <a:fillRect/>
          </a:stretch>
        </p:blipFill>
        <p:spPr>
          <a:xfrm flipH="false" flipV="false" rot="-2298890">
            <a:off x="-466067" y="8073480"/>
            <a:ext cx="4513974" cy="1512181"/>
          </a:xfrm>
          <a:prstGeom prst="rect">
            <a:avLst/>
          </a:prstGeom>
        </p:spPr>
      </p:pic>
      <p:sp>
        <p:nvSpPr>
          <p:cNvPr name="Freeform 6" id="6"/>
          <p:cNvSpPr/>
          <p:nvPr/>
        </p:nvSpPr>
        <p:spPr>
          <a:xfrm flipH="true" flipV="false" rot="-1321940">
            <a:off x="14329312" y="7060100"/>
            <a:ext cx="3465107" cy="1606943"/>
          </a:xfrm>
          <a:custGeom>
            <a:avLst/>
            <a:gdLst/>
            <a:ahLst/>
            <a:cxnLst/>
            <a:rect r="r" b="b" t="t" l="l"/>
            <a:pathLst>
              <a:path h="1606943" w="3465107">
                <a:moveTo>
                  <a:pt x="3465107" y="0"/>
                </a:moveTo>
                <a:lnTo>
                  <a:pt x="0" y="0"/>
                </a:lnTo>
                <a:lnTo>
                  <a:pt x="0" y="1606943"/>
                </a:lnTo>
                <a:lnTo>
                  <a:pt x="3465107" y="1606943"/>
                </a:lnTo>
                <a:lnTo>
                  <a:pt x="3465107" y="0"/>
                </a:lnTo>
                <a:close/>
              </a:path>
            </a:pathLst>
          </a:custGeom>
          <a:blipFill>
            <a:blip r:embed="rId5"/>
            <a:stretch>
              <a:fillRect l="0" t="0" r="0" b="0"/>
            </a:stretch>
          </a:blipFill>
        </p:spPr>
      </p:sp>
      <p:sp>
        <p:nvSpPr>
          <p:cNvPr name="Freeform 7" id="7"/>
          <p:cNvSpPr/>
          <p:nvPr/>
        </p:nvSpPr>
        <p:spPr>
          <a:xfrm flipH="false" flipV="false" rot="1492681">
            <a:off x="1149162" y="7677317"/>
            <a:ext cx="2355093" cy="1092174"/>
          </a:xfrm>
          <a:custGeom>
            <a:avLst/>
            <a:gdLst/>
            <a:ahLst/>
            <a:cxnLst/>
            <a:rect r="r" b="b" t="t" l="l"/>
            <a:pathLst>
              <a:path h="1092174" w="2355093">
                <a:moveTo>
                  <a:pt x="0" y="0"/>
                </a:moveTo>
                <a:lnTo>
                  <a:pt x="2355093" y="0"/>
                </a:lnTo>
                <a:lnTo>
                  <a:pt x="2355093" y="1092174"/>
                </a:lnTo>
                <a:lnTo>
                  <a:pt x="0" y="1092174"/>
                </a:lnTo>
                <a:lnTo>
                  <a:pt x="0" y="0"/>
                </a:lnTo>
                <a:close/>
              </a:path>
            </a:pathLst>
          </a:custGeom>
          <a:blipFill>
            <a:blip r:embed="rId5"/>
            <a:stretch>
              <a:fillRect l="0" t="0" r="0" b="0"/>
            </a:stretch>
          </a:blipFill>
        </p:spPr>
      </p:sp>
      <p:sp>
        <p:nvSpPr>
          <p:cNvPr name="Freeform 8" id="8"/>
          <p:cNvSpPr/>
          <p:nvPr/>
        </p:nvSpPr>
        <p:spPr>
          <a:xfrm flipH="false" flipV="false" rot="-547205">
            <a:off x="14882758" y="1066391"/>
            <a:ext cx="2138122" cy="991554"/>
          </a:xfrm>
          <a:custGeom>
            <a:avLst/>
            <a:gdLst/>
            <a:ahLst/>
            <a:cxnLst/>
            <a:rect r="r" b="b" t="t" l="l"/>
            <a:pathLst>
              <a:path h="991554" w="2138122">
                <a:moveTo>
                  <a:pt x="0" y="0"/>
                </a:moveTo>
                <a:lnTo>
                  <a:pt x="2138122" y="0"/>
                </a:lnTo>
                <a:lnTo>
                  <a:pt x="2138122" y="991554"/>
                </a:lnTo>
                <a:lnTo>
                  <a:pt x="0" y="991554"/>
                </a:lnTo>
                <a:lnTo>
                  <a:pt x="0" y="0"/>
                </a:lnTo>
                <a:close/>
              </a:path>
            </a:pathLst>
          </a:custGeom>
          <a:blipFill>
            <a:blip r:embed="rId5"/>
            <a:stretch>
              <a:fillRect l="0" t="0" r="0" b="0"/>
            </a:stretch>
          </a:blipFill>
        </p:spPr>
      </p:sp>
      <p:sp>
        <p:nvSpPr>
          <p:cNvPr name="Freeform 9" id="9"/>
          <p:cNvSpPr/>
          <p:nvPr/>
        </p:nvSpPr>
        <p:spPr>
          <a:xfrm flipH="true" flipV="false" rot="821536">
            <a:off x="859680" y="1416521"/>
            <a:ext cx="3470004" cy="1609214"/>
          </a:xfrm>
          <a:custGeom>
            <a:avLst/>
            <a:gdLst/>
            <a:ahLst/>
            <a:cxnLst/>
            <a:rect r="r" b="b" t="t" l="l"/>
            <a:pathLst>
              <a:path h="1609214" w="3470004">
                <a:moveTo>
                  <a:pt x="3470004" y="0"/>
                </a:moveTo>
                <a:lnTo>
                  <a:pt x="0" y="0"/>
                </a:lnTo>
                <a:lnTo>
                  <a:pt x="0" y="1609214"/>
                </a:lnTo>
                <a:lnTo>
                  <a:pt x="3470004" y="1609214"/>
                </a:lnTo>
                <a:lnTo>
                  <a:pt x="3470004" y="0"/>
                </a:lnTo>
                <a:close/>
              </a:path>
            </a:pathLst>
          </a:custGeom>
          <a:blipFill>
            <a:blip r:embed="rId5"/>
            <a:stretch>
              <a:fillRect l="0" t="0" r="0" b="0"/>
            </a:stretch>
          </a:blipFill>
        </p:spPr>
      </p:sp>
      <p:sp>
        <p:nvSpPr>
          <p:cNvPr name="Freeform 10" id="10"/>
          <p:cNvSpPr/>
          <p:nvPr/>
        </p:nvSpPr>
        <p:spPr>
          <a:xfrm flipH="false" flipV="false" rot="0">
            <a:off x="7117095" y="186817"/>
            <a:ext cx="2820725" cy="3153249"/>
          </a:xfrm>
          <a:custGeom>
            <a:avLst/>
            <a:gdLst/>
            <a:ahLst/>
            <a:cxnLst/>
            <a:rect r="r" b="b" t="t" l="l"/>
            <a:pathLst>
              <a:path h="3153249" w="2820725">
                <a:moveTo>
                  <a:pt x="0" y="0"/>
                </a:moveTo>
                <a:lnTo>
                  <a:pt x="2820724" y="0"/>
                </a:lnTo>
                <a:lnTo>
                  <a:pt x="2820724" y="3153249"/>
                </a:lnTo>
                <a:lnTo>
                  <a:pt x="0" y="3153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219474">
            <a:off x="1739887" y="1117516"/>
            <a:ext cx="1538868" cy="6994856"/>
          </a:xfrm>
          <a:custGeom>
            <a:avLst/>
            <a:gdLst/>
            <a:ahLst/>
            <a:cxnLst/>
            <a:rect r="r" b="b" t="t" l="l"/>
            <a:pathLst>
              <a:path h="6994856" w="1538868">
                <a:moveTo>
                  <a:pt x="0" y="0"/>
                </a:moveTo>
                <a:lnTo>
                  <a:pt x="1538868" y="0"/>
                </a:lnTo>
                <a:lnTo>
                  <a:pt x="1538868" y="6994855"/>
                </a:lnTo>
                <a:lnTo>
                  <a:pt x="0" y="6994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342241" y="1120465"/>
            <a:ext cx="12020305" cy="8479779"/>
          </a:xfrm>
          <a:custGeom>
            <a:avLst/>
            <a:gdLst/>
            <a:ahLst/>
            <a:cxnLst/>
            <a:rect r="r" b="b" t="t" l="l"/>
            <a:pathLst>
              <a:path h="8479779" w="12020305">
                <a:moveTo>
                  <a:pt x="0" y="0"/>
                </a:moveTo>
                <a:lnTo>
                  <a:pt x="12020304" y="0"/>
                </a:lnTo>
                <a:lnTo>
                  <a:pt x="12020304" y="8479778"/>
                </a:lnTo>
                <a:lnTo>
                  <a:pt x="0" y="84797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true" rot="5228391">
            <a:off x="15182052" y="589057"/>
            <a:ext cx="1539534" cy="6997884"/>
          </a:xfrm>
          <a:custGeom>
            <a:avLst/>
            <a:gdLst/>
            <a:ahLst/>
            <a:cxnLst/>
            <a:rect r="r" b="b" t="t" l="l"/>
            <a:pathLst>
              <a:path h="6997884" w="1539534">
                <a:moveTo>
                  <a:pt x="0" y="6997884"/>
                </a:moveTo>
                <a:lnTo>
                  <a:pt x="1539534" y="6997884"/>
                </a:lnTo>
                <a:lnTo>
                  <a:pt x="1539534" y="0"/>
                </a:lnTo>
                <a:lnTo>
                  <a:pt x="0" y="0"/>
                </a:lnTo>
                <a:lnTo>
                  <a:pt x="0" y="699788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7674118">
            <a:off x="14649470" y="2791832"/>
            <a:ext cx="3579929" cy="3646223"/>
          </a:xfrm>
          <a:custGeom>
            <a:avLst/>
            <a:gdLst/>
            <a:ahLst/>
            <a:cxnLst/>
            <a:rect r="r" b="b" t="t" l="l"/>
            <a:pathLst>
              <a:path h="3646223" w="3579929">
                <a:moveTo>
                  <a:pt x="3579928" y="0"/>
                </a:moveTo>
                <a:lnTo>
                  <a:pt x="0" y="0"/>
                </a:lnTo>
                <a:lnTo>
                  <a:pt x="0" y="3646223"/>
                </a:lnTo>
                <a:lnTo>
                  <a:pt x="3579928" y="3646223"/>
                </a:lnTo>
                <a:lnTo>
                  <a:pt x="357992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true" rot="2700000">
            <a:off x="70598" y="3320388"/>
            <a:ext cx="3579929" cy="3646223"/>
          </a:xfrm>
          <a:custGeom>
            <a:avLst/>
            <a:gdLst/>
            <a:ahLst/>
            <a:cxnLst/>
            <a:rect r="r" b="b" t="t" l="l"/>
            <a:pathLst>
              <a:path h="3646223" w="3579929">
                <a:moveTo>
                  <a:pt x="3579929" y="3646224"/>
                </a:moveTo>
                <a:lnTo>
                  <a:pt x="0" y="3646224"/>
                </a:lnTo>
                <a:lnTo>
                  <a:pt x="0" y="0"/>
                </a:lnTo>
                <a:lnTo>
                  <a:pt x="3579929" y="0"/>
                </a:lnTo>
                <a:lnTo>
                  <a:pt x="3579929" y="3646224"/>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980613">
            <a:off x="3231620" y="594810"/>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980613">
            <a:off x="17340936" y="164928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980613">
            <a:off x="4112186" y="8487959"/>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980613">
            <a:off x="13795783" y="8916689"/>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980613">
            <a:off x="17929353" y="6805687"/>
            <a:ext cx="717294" cy="683223"/>
          </a:xfrm>
          <a:custGeom>
            <a:avLst/>
            <a:gdLst/>
            <a:ahLst/>
            <a:cxnLst/>
            <a:rect r="r" b="b" t="t" l="l"/>
            <a:pathLst>
              <a:path h="683223" w="717294">
                <a:moveTo>
                  <a:pt x="0" y="0"/>
                </a:moveTo>
                <a:lnTo>
                  <a:pt x="717294" y="0"/>
                </a:lnTo>
                <a:lnTo>
                  <a:pt x="717294" y="683222"/>
                </a:lnTo>
                <a:lnTo>
                  <a:pt x="0" y="6832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980613">
            <a:off x="-358647" y="7234416"/>
            <a:ext cx="717294" cy="683223"/>
          </a:xfrm>
          <a:custGeom>
            <a:avLst/>
            <a:gdLst/>
            <a:ahLst/>
            <a:cxnLst/>
            <a:rect r="r" b="b" t="t" l="l"/>
            <a:pathLst>
              <a:path h="683223" w="717294">
                <a:moveTo>
                  <a:pt x="0" y="0"/>
                </a:moveTo>
                <a:lnTo>
                  <a:pt x="717294" y="0"/>
                </a:lnTo>
                <a:lnTo>
                  <a:pt x="717294" y="683223"/>
                </a:lnTo>
                <a:lnTo>
                  <a:pt x="0" y="68322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2" id="22"/>
          <p:cNvSpPr txBox="true"/>
          <p:nvPr/>
        </p:nvSpPr>
        <p:spPr>
          <a:xfrm rot="0">
            <a:off x="3845228" y="3985911"/>
            <a:ext cx="9868919" cy="2851127"/>
          </a:xfrm>
          <a:prstGeom prst="rect">
            <a:avLst/>
          </a:prstGeom>
        </p:spPr>
        <p:txBody>
          <a:bodyPr anchor="t" rtlCol="false" tIns="0" lIns="0" bIns="0" rIns="0">
            <a:spAutoFit/>
          </a:bodyPr>
          <a:lstStyle/>
          <a:p>
            <a:pPr algn="ctr">
              <a:lnSpc>
                <a:spcPts val="10588"/>
              </a:lnSpc>
            </a:pPr>
            <a:r>
              <a:rPr lang="en-US" sz="13235" spc="-26">
                <a:solidFill>
                  <a:srgbClr val="FFDE50"/>
                </a:solidFill>
                <a:latin typeface="Bangers"/>
                <a:ea typeface="Bangers"/>
                <a:cs typeface="Bangers"/>
                <a:sym typeface="Bangers"/>
              </a:rPr>
              <a:t>Fase de producción</a:t>
            </a:r>
          </a:p>
        </p:txBody>
      </p:sp>
      <p:sp>
        <p:nvSpPr>
          <p:cNvPr name="Freeform 23" id="23"/>
          <p:cNvSpPr/>
          <p:nvPr/>
        </p:nvSpPr>
        <p:spPr>
          <a:xfrm flipH="false" flipV="false" rot="0">
            <a:off x="12288168" y="600729"/>
            <a:ext cx="1924174" cy="1528843"/>
          </a:xfrm>
          <a:custGeom>
            <a:avLst/>
            <a:gdLst/>
            <a:ahLst/>
            <a:cxnLst/>
            <a:rect r="r" b="b" t="t" l="l"/>
            <a:pathLst>
              <a:path h="1528843" w="1924174">
                <a:moveTo>
                  <a:pt x="0" y="0"/>
                </a:moveTo>
                <a:lnTo>
                  <a:pt x="1924174" y="0"/>
                </a:lnTo>
                <a:lnTo>
                  <a:pt x="1924174" y="1528843"/>
                </a:lnTo>
                <a:lnTo>
                  <a:pt x="0" y="1528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0">
            <a:off x="7565370" y="8493878"/>
            <a:ext cx="1924174" cy="1528843"/>
          </a:xfrm>
          <a:custGeom>
            <a:avLst/>
            <a:gdLst/>
            <a:ahLst/>
            <a:cxnLst/>
            <a:rect r="r" b="b" t="t" l="l"/>
            <a:pathLst>
              <a:path h="1528843" w="1924174">
                <a:moveTo>
                  <a:pt x="1924174" y="0"/>
                </a:moveTo>
                <a:lnTo>
                  <a:pt x="0" y="0"/>
                </a:lnTo>
                <a:lnTo>
                  <a:pt x="0" y="1528844"/>
                </a:lnTo>
                <a:lnTo>
                  <a:pt x="1924174" y="1528844"/>
                </a:lnTo>
                <a:lnTo>
                  <a:pt x="192417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204181" y="1689087"/>
            <a:ext cx="5663548" cy="5694610"/>
          </a:xfrm>
          <a:custGeom>
            <a:avLst/>
            <a:gdLst/>
            <a:ahLst/>
            <a:cxnLst/>
            <a:rect r="r" b="b" t="t" l="l"/>
            <a:pathLst>
              <a:path h="5694610" w="5663548">
                <a:moveTo>
                  <a:pt x="0" y="0"/>
                </a:moveTo>
                <a:lnTo>
                  <a:pt x="5663548" y="0"/>
                </a:lnTo>
                <a:lnTo>
                  <a:pt x="5663548" y="5694610"/>
                </a:lnTo>
                <a:lnTo>
                  <a:pt x="0" y="569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23520" y="9258300"/>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4531" y="4536392"/>
            <a:ext cx="9200973" cy="5750608"/>
          </a:xfrm>
          <a:custGeom>
            <a:avLst/>
            <a:gdLst/>
            <a:ahLst/>
            <a:cxnLst/>
            <a:rect r="r" b="b" t="t" l="l"/>
            <a:pathLst>
              <a:path h="5750608" w="9200973">
                <a:moveTo>
                  <a:pt x="0" y="0"/>
                </a:moveTo>
                <a:lnTo>
                  <a:pt x="9200972" y="0"/>
                </a:lnTo>
                <a:lnTo>
                  <a:pt x="9200972" y="5750608"/>
                </a:lnTo>
                <a:lnTo>
                  <a:pt x="0" y="5750608"/>
                </a:lnTo>
                <a:lnTo>
                  <a:pt x="0" y="0"/>
                </a:lnTo>
                <a:close/>
              </a:path>
            </a:pathLst>
          </a:custGeom>
          <a:blipFill>
            <a:blip r:embed="rId6"/>
            <a:stretch>
              <a:fillRect l="0" t="0" r="0" b="0"/>
            </a:stretch>
          </a:blipFill>
        </p:spPr>
      </p:sp>
      <p:sp>
        <p:nvSpPr>
          <p:cNvPr name="Freeform 5" id="5"/>
          <p:cNvSpPr/>
          <p:nvPr/>
        </p:nvSpPr>
        <p:spPr>
          <a:xfrm flipH="false" flipV="false" rot="0">
            <a:off x="9072018" y="-921258"/>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563884" y="383550"/>
            <a:ext cx="9670027" cy="1992025"/>
          </a:xfrm>
          <a:custGeom>
            <a:avLst/>
            <a:gdLst/>
            <a:ahLst/>
            <a:cxnLst/>
            <a:rect r="r" b="b" t="t" l="l"/>
            <a:pathLst>
              <a:path h="1992025" w="9670027">
                <a:moveTo>
                  <a:pt x="0" y="0"/>
                </a:moveTo>
                <a:lnTo>
                  <a:pt x="9670026" y="0"/>
                </a:lnTo>
                <a:lnTo>
                  <a:pt x="9670026" y="1992026"/>
                </a:lnTo>
                <a:lnTo>
                  <a:pt x="0" y="19920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975384" y="394128"/>
            <a:ext cx="1940180" cy="1940180"/>
          </a:xfrm>
          <a:custGeom>
            <a:avLst/>
            <a:gdLst/>
            <a:ahLst/>
            <a:cxnLst/>
            <a:rect r="r" b="b" t="t" l="l"/>
            <a:pathLst>
              <a:path h="1940180" w="1940180">
                <a:moveTo>
                  <a:pt x="0" y="0"/>
                </a:moveTo>
                <a:lnTo>
                  <a:pt x="1940180" y="0"/>
                </a:lnTo>
                <a:lnTo>
                  <a:pt x="1940180" y="1940180"/>
                </a:lnTo>
                <a:lnTo>
                  <a:pt x="0" y="19401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7520340" y="3300984"/>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026694" y="2732909"/>
            <a:ext cx="11748669" cy="3663898"/>
          </a:xfrm>
          <a:custGeom>
            <a:avLst/>
            <a:gdLst/>
            <a:ahLst/>
            <a:cxnLst/>
            <a:rect r="r" b="b" t="t" l="l"/>
            <a:pathLst>
              <a:path h="3663898" w="11748669">
                <a:moveTo>
                  <a:pt x="0" y="0"/>
                </a:moveTo>
                <a:lnTo>
                  <a:pt x="11748669" y="0"/>
                </a:lnTo>
                <a:lnTo>
                  <a:pt x="11748669" y="3663898"/>
                </a:lnTo>
                <a:lnTo>
                  <a:pt x="0" y="3663898"/>
                </a:lnTo>
                <a:lnTo>
                  <a:pt x="0" y="0"/>
                </a:lnTo>
                <a:close/>
              </a:path>
            </a:pathLst>
          </a:custGeom>
          <a:blipFill>
            <a:blip r:embed="rId11"/>
            <a:stretch>
              <a:fillRect l="-2152" t="-33908" r="-17589" b="-75761"/>
            </a:stretch>
          </a:blipFill>
        </p:spPr>
      </p:sp>
      <p:sp>
        <p:nvSpPr>
          <p:cNvPr name="Freeform 10" id="10"/>
          <p:cNvSpPr/>
          <p:nvPr/>
        </p:nvSpPr>
        <p:spPr>
          <a:xfrm flipH="false" flipV="false" rot="0">
            <a:off x="10354173" y="7645849"/>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440080" y="6396807"/>
            <a:ext cx="5089910" cy="3314804"/>
          </a:xfrm>
          <a:custGeom>
            <a:avLst/>
            <a:gdLst/>
            <a:ahLst/>
            <a:cxnLst/>
            <a:rect r="r" b="b" t="t" l="l"/>
            <a:pathLst>
              <a:path h="3314804" w="5089910">
                <a:moveTo>
                  <a:pt x="0" y="0"/>
                </a:moveTo>
                <a:lnTo>
                  <a:pt x="5089910" y="0"/>
                </a:lnTo>
                <a:lnTo>
                  <a:pt x="5089910" y="3314804"/>
                </a:lnTo>
                <a:lnTo>
                  <a:pt x="0" y="3314804"/>
                </a:lnTo>
                <a:lnTo>
                  <a:pt x="0" y="0"/>
                </a:lnTo>
                <a:close/>
              </a:path>
            </a:pathLst>
          </a:custGeom>
          <a:blipFill>
            <a:blip r:embed="rId12"/>
            <a:stretch>
              <a:fillRect l="0" t="0" r="0" b="0"/>
            </a:stretch>
          </a:blipFill>
        </p:spPr>
      </p:sp>
      <p:sp>
        <p:nvSpPr>
          <p:cNvPr name="Freeform 12" id="12"/>
          <p:cNvSpPr/>
          <p:nvPr/>
        </p:nvSpPr>
        <p:spPr>
          <a:xfrm flipH="false" flipV="false" rot="0">
            <a:off x="16484826" y="8790353"/>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430429" y="6396807"/>
            <a:ext cx="5089910" cy="3314804"/>
          </a:xfrm>
          <a:custGeom>
            <a:avLst/>
            <a:gdLst/>
            <a:ahLst/>
            <a:cxnLst/>
            <a:rect r="r" b="b" t="t" l="l"/>
            <a:pathLst>
              <a:path h="3314804" w="5089910">
                <a:moveTo>
                  <a:pt x="0" y="0"/>
                </a:moveTo>
                <a:lnTo>
                  <a:pt x="5089911" y="0"/>
                </a:lnTo>
                <a:lnTo>
                  <a:pt x="5089911" y="3314804"/>
                </a:lnTo>
                <a:lnTo>
                  <a:pt x="0" y="3314804"/>
                </a:lnTo>
                <a:lnTo>
                  <a:pt x="0" y="0"/>
                </a:lnTo>
                <a:close/>
              </a:path>
            </a:pathLst>
          </a:custGeom>
          <a:blipFill>
            <a:blip r:embed="rId12"/>
            <a:stretch>
              <a:fillRect l="0" t="0" r="0" b="0"/>
            </a:stretch>
          </a:blipFill>
        </p:spPr>
      </p:sp>
      <p:sp>
        <p:nvSpPr>
          <p:cNvPr name="Freeform 14" id="14"/>
          <p:cNvSpPr/>
          <p:nvPr/>
        </p:nvSpPr>
        <p:spPr>
          <a:xfrm flipH="false" flipV="false" rot="0">
            <a:off x="71710" y="-813816"/>
            <a:ext cx="3606348" cy="1842516"/>
          </a:xfrm>
          <a:custGeom>
            <a:avLst/>
            <a:gdLst/>
            <a:ahLst/>
            <a:cxnLst/>
            <a:rect r="r" b="b" t="t" l="l"/>
            <a:pathLst>
              <a:path h="1842516" w="3606348">
                <a:moveTo>
                  <a:pt x="0" y="0"/>
                </a:moveTo>
                <a:lnTo>
                  <a:pt x="3606349" y="0"/>
                </a:lnTo>
                <a:lnTo>
                  <a:pt x="3606349"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6026694" y="2792412"/>
            <a:ext cx="11748669" cy="3430810"/>
          </a:xfrm>
          <a:prstGeom prst="rect">
            <a:avLst/>
          </a:prstGeom>
        </p:spPr>
        <p:txBody>
          <a:bodyPr anchor="t" rtlCol="false" tIns="0" lIns="0" bIns="0" rIns="0">
            <a:spAutoFit/>
          </a:bodyPr>
          <a:lstStyle/>
          <a:p>
            <a:pPr algn="ctr">
              <a:lnSpc>
                <a:spcPts val="4569"/>
              </a:lnSpc>
            </a:pPr>
            <a:r>
              <a:rPr lang="en-US" sz="3264">
                <a:solidFill>
                  <a:srgbClr val="053D87"/>
                </a:solidFill>
                <a:latin typeface="Dreaming Outloud Sans"/>
                <a:ea typeface="Dreaming Outloud Sans"/>
                <a:cs typeface="Dreaming Outloud Sans"/>
                <a:sym typeface="Dreaming Outloud Sans"/>
              </a:rPr>
              <a:t>A través de la clase Personaje se representa a un personaje del juego, con atributos que definen sus capacidades y métodos que permiten realizar acciones en combate, como atacar, defender, usar habilidades y transformarse. Además, incluye un sistema de progresión que permite al personaje subir de nivel y evolucionar su poder a lo largo del juego.</a:t>
            </a:r>
          </a:p>
        </p:txBody>
      </p:sp>
      <p:sp>
        <p:nvSpPr>
          <p:cNvPr name="TextBox 16" id="16"/>
          <p:cNvSpPr txBox="true"/>
          <p:nvPr/>
        </p:nvSpPr>
        <p:spPr>
          <a:xfrm rot="0">
            <a:off x="15124192" y="805840"/>
            <a:ext cx="1360847" cy="1569736"/>
          </a:xfrm>
          <a:prstGeom prst="rect">
            <a:avLst/>
          </a:prstGeom>
        </p:spPr>
        <p:txBody>
          <a:bodyPr anchor="t" rtlCol="false" tIns="0" lIns="0" bIns="0" rIns="0">
            <a:spAutoFit/>
          </a:bodyPr>
          <a:lstStyle/>
          <a:p>
            <a:pPr algn="ctr">
              <a:lnSpc>
                <a:spcPts val="10931"/>
              </a:lnSpc>
            </a:pPr>
            <a:r>
              <a:rPr lang="en-US" sz="13664" spc="-27">
                <a:solidFill>
                  <a:srgbClr val="EA0B0B"/>
                </a:solidFill>
                <a:latin typeface="Bangers"/>
                <a:ea typeface="Bangers"/>
                <a:cs typeface="Bangers"/>
                <a:sym typeface="Bangers"/>
              </a:rPr>
              <a:t>1</a:t>
            </a:r>
          </a:p>
        </p:txBody>
      </p:sp>
      <p:sp>
        <p:nvSpPr>
          <p:cNvPr name="TextBox 17" id="17"/>
          <p:cNvSpPr txBox="true"/>
          <p:nvPr/>
        </p:nvSpPr>
        <p:spPr>
          <a:xfrm rot="0">
            <a:off x="5537652" y="767719"/>
            <a:ext cx="7722490" cy="1450174"/>
          </a:xfrm>
          <a:prstGeom prst="rect">
            <a:avLst/>
          </a:prstGeom>
        </p:spPr>
        <p:txBody>
          <a:bodyPr anchor="t" rtlCol="false" tIns="0" lIns="0" bIns="0" rIns="0">
            <a:spAutoFit/>
          </a:bodyPr>
          <a:lstStyle/>
          <a:p>
            <a:pPr algn="ctr">
              <a:lnSpc>
                <a:spcPts val="5386"/>
              </a:lnSpc>
            </a:pPr>
            <a:r>
              <a:rPr lang="en-US" sz="6732" spc="-13">
                <a:solidFill>
                  <a:srgbClr val="FFCC00"/>
                </a:solidFill>
                <a:latin typeface="Bangers"/>
                <a:ea typeface="Bangers"/>
                <a:cs typeface="Bangers"/>
                <a:sym typeface="Bangers"/>
              </a:rPr>
              <a:t>creación y modelado de personajes</a:t>
            </a:r>
          </a:p>
        </p:txBody>
      </p:sp>
      <p:sp>
        <p:nvSpPr>
          <p:cNvPr name="TextBox 18" id="18"/>
          <p:cNvSpPr txBox="true"/>
          <p:nvPr/>
        </p:nvSpPr>
        <p:spPr>
          <a:xfrm rot="0">
            <a:off x="7094878" y="7698300"/>
            <a:ext cx="3780314" cy="1790065"/>
          </a:xfrm>
          <a:prstGeom prst="rect">
            <a:avLst/>
          </a:prstGeom>
        </p:spPr>
        <p:txBody>
          <a:bodyPr anchor="t" rtlCol="false" tIns="0" lIns="0" bIns="0" rIns="0">
            <a:spAutoFit/>
          </a:bodyPr>
          <a:lstStyle/>
          <a:p>
            <a:pPr algn="l">
              <a:lnSpc>
                <a:spcPts val="4759"/>
              </a:lnSpc>
            </a:pPr>
            <a:r>
              <a:rPr lang="en-US" sz="3399">
                <a:solidFill>
                  <a:srgbClr val="000000"/>
                </a:solidFill>
                <a:latin typeface="Dreaming Outloud All Caps"/>
                <a:ea typeface="Dreaming Outloud All Caps"/>
                <a:cs typeface="Dreaming Outloud All Caps"/>
                <a:sym typeface="Dreaming Outloud All Caps"/>
              </a:rPr>
              <a:t>Nombre, vida y raza</a:t>
            </a:r>
          </a:p>
          <a:p>
            <a:pPr algn="l">
              <a:lnSpc>
                <a:spcPts val="4759"/>
              </a:lnSpc>
            </a:pPr>
            <a:r>
              <a:rPr lang="en-US" sz="3399">
                <a:solidFill>
                  <a:srgbClr val="000000"/>
                </a:solidFill>
                <a:latin typeface="Dreaming Outloud All Caps"/>
                <a:ea typeface="Dreaming Outloud All Caps"/>
                <a:cs typeface="Dreaming Outloud All Caps"/>
                <a:sym typeface="Dreaming Outloud All Caps"/>
              </a:rPr>
              <a:t>Estado</a:t>
            </a:r>
          </a:p>
          <a:p>
            <a:pPr algn="l">
              <a:lnSpc>
                <a:spcPts val="4759"/>
              </a:lnSpc>
            </a:pPr>
            <a:r>
              <a:rPr lang="en-US" sz="3399">
                <a:solidFill>
                  <a:srgbClr val="000000"/>
                </a:solidFill>
                <a:latin typeface="Dreaming Outloud All Caps"/>
                <a:ea typeface="Dreaming Outloud All Caps"/>
                <a:cs typeface="Dreaming Outloud All Caps"/>
                <a:sym typeface="Dreaming Outloud All Caps"/>
              </a:rPr>
              <a:t>Atributos de combate</a:t>
            </a:r>
          </a:p>
        </p:txBody>
      </p:sp>
      <p:sp>
        <p:nvSpPr>
          <p:cNvPr name="TextBox 19" id="19"/>
          <p:cNvSpPr txBox="true"/>
          <p:nvPr/>
        </p:nvSpPr>
        <p:spPr>
          <a:xfrm rot="0">
            <a:off x="13306049" y="7698300"/>
            <a:ext cx="3338671" cy="1790065"/>
          </a:xfrm>
          <a:prstGeom prst="rect">
            <a:avLst/>
          </a:prstGeom>
        </p:spPr>
        <p:txBody>
          <a:bodyPr anchor="t" rtlCol="false" tIns="0" lIns="0" bIns="0" rIns="0">
            <a:spAutoFit/>
          </a:bodyPr>
          <a:lstStyle/>
          <a:p>
            <a:pPr algn="l">
              <a:lnSpc>
                <a:spcPts val="4759"/>
              </a:lnSpc>
            </a:pPr>
            <a:r>
              <a:rPr lang="en-US" sz="3399">
                <a:solidFill>
                  <a:srgbClr val="000000"/>
                </a:solidFill>
                <a:latin typeface="Dreaming Outloud All Caps"/>
                <a:ea typeface="Dreaming Outloud All Caps"/>
                <a:cs typeface="Dreaming Outloud All Caps"/>
                <a:sym typeface="Dreaming Outloud All Caps"/>
              </a:rPr>
              <a:t>transformaciones</a:t>
            </a:r>
          </a:p>
          <a:p>
            <a:pPr algn="l">
              <a:lnSpc>
                <a:spcPts val="4759"/>
              </a:lnSpc>
            </a:pPr>
            <a:r>
              <a:rPr lang="en-US" sz="3399">
                <a:solidFill>
                  <a:srgbClr val="000000"/>
                </a:solidFill>
                <a:latin typeface="Dreaming Outloud All Caps"/>
                <a:ea typeface="Dreaming Outloud All Caps"/>
                <a:cs typeface="Dreaming Outloud All Caps"/>
                <a:sym typeface="Dreaming Outloud All Caps"/>
              </a:rPr>
              <a:t>habilidades</a:t>
            </a:r>
          </a:p>
          <a:p>
            <a:pPr algn="l">
              <a:lnSpc>
                <a:spcPts val="4759"/>
              </a:lnSpc>
            </a:pPr>
            <a:r>
              <a:rPr lang="en-US" sz="3399">
                <a:solidFill>
                  <a:srgbClr val="000000"/>
                </a:solidFill>
                <a:latin typeface="Dreaming Outloud All Caps"/>
                <a:ea typeface="Dreaming Outloud All Caps"/>
                <a:cs typeface="Dreaming Outloud All Caps"/>
                <a:sym typeface="Dreaming Outloud All Caps"/>
              </a:rPr>
              <a:t>experiencia y nivel</a:t>
            </a:r>
          </a:p>
        </p:txBody>
      </p:sp>
      <p:sp>
        <p:nvSpPr>
          <p:cNvPr name="TextBox 20" id="20"/>
          <p:cNvSpPr txBox="true"/>
          <p:nvPr/>
        </p:nvSpPr>
        <p:spPr>
          <a:xfrm rot="0">
            <a:off x="7419464" y="6241390"/>
            <a:ext cx="10100875" cy="1170306"/>
          </a:xfrm>
          <a:prstGeom prst="rect">
            <a:avLst/>
          </a:prstGeom>
        </p:spPr>
        <p:txBody>
          <a:bodyPr anchor="t" rtlCol="false" tIns="0" lIns="0" bIns="0" rIns="0">
            <a:spAutoFit/>
          </a:bodyPr>
          <a:lstStyle/>
          <a:p>
            <a:pPr algn="ctr">
              <a:lnSpc>
                <a:spcPts val="9519"/>
              </a:lnSpc>
            </a:pPr>
            <a:r>
              <a:rPr lang="en-US" sz="6799" spc="802">
                <a:solidFill>
                  <a:srgbClr val="000000"/>
                </a:solidFill>
                <a:latin typeface="Dreaming Outloud All Caps"/>
                <a:ea typeface="Dreaming Outloud All Caps"/>
                <a:cs typeface="Dreaming Outloud All Caps"/>
                <a:sym typeface="Dreaming Outloud All Caps"/>
              </a:rPr>
              <a:t>ATRIBUTOS INICIALES</a:t>
            </a:r>
          </a:p>
        </p:txBody>
      </p:sp>
      <p:sp>
        <p:nvSpPr>
          <p:cNvPr name="Freeform 21" id="21"/>
          <p:cNvSpPr/>
          <p:nvPr/>
        </p:nvSpPr>
        <p:spPr>
          <a:xfrm flipH="false" flipV="false" rot="0">
            <a:off x="16915564" y="-921258"/>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2398806" y="6462439"/>
            <a:ext cx="3606348" cy="1842516"/>
          </a:xfrm>
          <a:custGeom>
            <a:avLst/>
            <a:gdLst/>
            <a:ahLst/>
            <a:cxnLst/>
            <a:rect r="r" b="b" t="t" l="l"/>
            <a:pathLst>
              <a:path h="1842516" w="3606348">
                <a:moveTo>
                  <a:pt x="0" y="0"/>
                </a:moveTo>
                <a:lnTo>
                  <a:pt x="3606348" y="0"/>
                </a:lnTo>
                <a:lnTo>
                  <a:pt x="3606348" y="1842516"/>
                </a:lnTo>
                <a:lnTo>
                  <a:pt x="0" y="1842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DAGXlXIeTO4</dc:identifier>
  <dcterms:modified xsi:type="dcterms:W3CDTF">2011-08-01T06:04:30Z</dcterms:modified>
  <cp:revision>1</cp:revision>
  <dc:title>Desarrollo Juego Dragon Ball</dc:title>
</cp:coreProperties>
</file>