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7" r:id="rId1"/>
  </p:sldMasterIdLst>
  <p:notesMasterIdLst>
    <p:notesMasterId r:id="rId34"/>
  </p:notesMasterIdLst>
  <p:sldIdLst>
    <p:sldId id="256" r:id="rId2"/>
    <p:sldId id="257" r:id="rId3"/>
    <p:sldId id="258" r:id="rId4"/>
    <p:sldId id="259" r:id="rId5"/>
    <p:sldId id="260" r:id="rId6"/>
    <p:sldId id="262" r:id="rId7"/>
    <p:sldId id="261" r:id="rId8"/>
    <p:sldId id="265" r:id="rId9"/>
    <p:sldId id="282" r:id="rId10"/>
    <p:sldId id="280" r:id="rId11"/>
    <p:sldId id="271" r:id="rId12"/>
    <p:sldId id="272" r:id="rId13"/>
    <p:sldId id="279" r:id="rId14"/>
    <p:sldId id="281" r:id="rId15"/>
    <p:sldId id="273" r:id="rId16"/>
    <p:sldId id="274" r:id="rId17"/>
    <p:sldId id="275" r:id="rId18"/>
    <p:sldId id="276" r:id="rId19"/>
    <p:sldId id="263" r:id="rId20"/>
    <p:sldId id="264" r:id="rId21"/>
    <p:sldId id="283" r:id="rId22"/>
    <p:sldId id="284" r:id="rId23"/>
    <p:sldId id="287" r:id="rId24"/>
    <p:sldId id="285" r:id="rId25"/>
    <p:sldId id="286" r:id="rId26"/>
    <p:sldId id="288" r:id="rId27"/>
    <p:sldId id="266" r:id="rId28"/>
    <p:sldId id="267" r:id="rId29"/>
    <p:sldId id="268" r:id="rId30"/>
    <p:sldId id="269" r:id="rId31"/>
    <p:sldId id="270"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Découverte</a:t>
          </a:r>
          <a:r>
            <a:rPr lang="fr-FR" sz="2400" b="1" i="0" u="none" strike="noStrike" baseline="0" dirty="0">
              <a:solidFill>
                <a:srgbClr val="000000"/>
              </a:solidFill>
              <a:latin typeface="Arial" panose="020B0604020202020204" pitchFamily="34" charset="0"/>
              <a:cs typeface="Arial" panose="020B0604020202020204" pitchFamily="34" charset="0"/>
            </a:rPr>
            <a:t> des données</a:t>
          </a:r>
          <a:endParaRPr lang="fr-FR" sz="2400" dirty="0"/>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i="0" u="none" strike="noStrike" baseline="0" dirty="0">
              <a:solidFill>
                <a:srgbClr val="000000"/>
              </a:solidFill>
              <a:latin typeface="Arial" panose="020B0604020202020204" pitchFamily="34" charset="0"/>
              <a:cs typeface="Arial" panose="020B0604020202020204" pitchFamily="34" charset="0"/>
            </a:rPr>
            <a:t>Nettoyage, étude des données et élaboration de nouvelles variables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i="0" u="none" strike="noStrike" baseline="0" dirty="0">
              <a:solidFill>
                <a:srgbClr val="000000"/>
              </a:solidFill>
              <a:latin typeface="Arial" panose="020B0604020202020204" pitchFamily="34" charset="0"/>
              <a:cs typeface="Arial" panose="020B0604020202020204" pitchFamily="34" charset="0"/>
            </a:rPr>
            <a:t>Segmentation des clients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Maintenance du modèle</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5"/>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5"/>
      <dgm:spPr/>
    </dgm:pt>
    <dgm:pt modelId="{F3503144-3608-4B59-9119-E21581B42608}" type="pres">
      <dgm:prSet presAssocID="{9D1D4CFF-838D-41B3-A70D-B7C77019CD81}" presName="dstNode" presStyleLbl="node1" presStyleIdx="0" presStyleCnt="5"/>
      <dgm:spPr/>
    </dgm:pt>
    <dgm:pt modelId="{E7098FBD-BFAC-4443-B993-A9247A21FF35}" type="pres">
      <dgm:prSet presAssocID="{86E1EBA5-5A6C-4F3C-8E89-CDAA1F996D66}" presName="text_1" presStyleLbl="node1" presStyleIdx="0" presStyleCnt="5" custScaleY="7955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5"/>
      <dgm:spPr>
        <a:solidFill>
          <a:schemeClr val="tx2"/>
        </a:solidFill>
      </dgm:spPr>
    </dgm:pt>
    <dgm:pt modelId="{2A28DD06-9A73-4593-8D46-C1807B3CC29F}" type="pres">
      <dgm:prSet presAssocID="{8EDA89F4-901B-49D0-8697-95375EB56323}" presName="text_2" presStyleLbl="node1" presStyleIdx="1" presStyleCnt="5" custScaleY="119334">
        <dgm:presLayoutVars>
          <dgm:bulletEnabled val="1"/>
        </dgm:presLayoutVars>
      </dgm:prSet>
      <dgm:spPr/>
    </dgm:pt>
    <dgm:pt modelId="{59335121-65DE-4FD9-824B-4E15A6FADFC3}" type="pres">
      <dgm:prSet presAssocID="{8EDA89F4-901B-49D0-8697-95375EB56323}" presName="accent_2" presStyleCnt="0"/>
      <dgm:spPr/>
    </dgm:pt>
    <dgm:pt modelId="{D94A5086-F7A6-455A-9D64-3E4950897D08}" type="pres">
      <dgm:prSet presAssocID="{8EDA89F4-901B-49D0-8697-95375EB56323}" presName="accentRepeatNode" presStyleLbl="solidFgAcc1" presStyleIdx="1" presStyleCnt="5"/>
      <dgm:spPr/>
    </dgm:pt>
    <dgm:pt modelId="{9ABBE8A1-0A05-4725-8081-393FA6480A96}" type="pres">
      <dgm:prSet presAssocID="{79B68CF9-8B96-465A-BC84-5B0843A2199E}" presName="text_3" presStyleLbl="node1" presStyleIdx="2" presStyleCnt="5" custScaleY="78675">
        <dgm:presLayoutVars>
          <dgm:bulletEnabled val="1"/>
        </dgm:presLayoutVars>
      </dgm:prSet>
      <dgm:spPr/>
    </dgm:pt>
    <dgm:pt modelId="{486B83BC-D9F0-4AB1-8512-3C6960C922B6}" type="pres">
      <dgm:prSet presAssocID="{79B68CF9-8B96-465A-BC84-5B0843A2199E}" presName="accent_3" presStyleCnt="0"/>
      <dgm:spPr/>
    </dgm:pt>
    <dgm:pt modelId="{2A0B939D-340B-4959-A7FF-DA92750D2705}" type="pres">
      <dgm:prSet presAssocID="{79B68CF9-8B96-465A-BC84-5B0843A2199E}" presName="accentRepeatNode" presStyleLbl="solidFgAcc1" presStyleIdx="2" presStyleCnt="5"/>
      <dgm:spPr/>
    </dgm:pt>
    <dgm:pt modelId="{6D458C04-34ED-4E69-A4B5-46B7AACF5CD2}" type="pres">
      <dgm:prSet presAssocID="{40F461E1-53AA-4ABD-9E56-0190480A3201}" presName="text_4" presStyleLbl="node1" presStyleIdx="3" presStyleCnt="5" custScaleY="79295">
        <dgm:presLayoutVars>
          <dgm:bulletEnabled val="1"/>
        </dgm:presLayoutVars>
      </dgm:prSet>
      <dgm:spPr/>
    </dgm:pt>
    <dgm:pt modelId="{28443C70-0B2B-4FC1-8572-ADD6A99D2415}" type="pres">
      <dgm:prSet presAssocID="{40F461E1-53AA-4ABD-9E56-0190480A3201}" presName="accent_4" presStyleCnt="0"/>
      <dgm:spPr/>
    </dgm:pt>
    <dgm:pt modelId="{B311CE32-0198-4C20-9A42-4EFE6FAD3E81}" type="pres">
      <dgm:prSet presAssocID="{40F461E1-53AA-4ABD-9E56-0190480A3201}" presName="accentRepeatNode" presStyleLbl="solidFgAcc1" presStyleIdx="3" presStyleCnt="5"/>
      <dgm:spPr/>
    </dgm:pt>
    <dgm:pt modelId="{F630898F-9441-4A5D-91BC-D1B06AC560C9}" type="pres">
      <dgm:prSet presAssocID="{D22F9067-F91D-4E6C-8BC4-754D0E8110DD}" presName="text_5" presStyleLbl="node1" presStyleIdx="4" presStyleCnt="5">
        <dgm:presLayoutVars>
          <dgm:bulletEnabled val="1"/>
        </dgm:presLayoutVars>
      </dgm:prSet>
      <dgm:spPr/>
    </dgm:pt>
    <dgm:pt modelId="{20F61AFF-60A2-4B29-891F-F3642F13B799}" type="pres">
      <dgm:prSet presAssocID="{D22F9067-F91D-4E6C-8BC4-754D0E8110DD}" presName="accent_5" presStyleCnt="0"/>
      <dgm:spPr/>
    </dgm:pt>
    <dgm:pt modelId="{B6E64628-C5BE-4CB8-B331-8C2B188C0813}" type="pres">
      <dgm:prSet presAssocID="{D22F9067-F91D-4E6C-8BC4-754D0E8110DD}" presName="accentRepeatNode" presStyleLbl="solidFgAcc1" presStyleIdx="4" presStyleCnt="5"/>
      <dgm:spPr/>
    </dgm:pt>
  </dgm:ptLst>
  <dgm:cxnLst>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2" destOrd="0" parTransId="{836CC1A1-60DC-44C5-B47F-AE37131027CC}" sibTransId="{2186C93A-CF4E-41DF-BA0A-51B1468E51B8}"/>
    <dgm:cxn modelId="{CA904C52-0FDF-41ED-8C40-C9A2D61DDF6D}" srcId="{9D1D4CFF-838D-41B3-A70D-B7C77019CD81}" destId="{40F461E1-53AA-4ABD-9E56-0190480A3201}" srcOrd="3"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11F74780-885B-4993-86F1-76F2F8D89618}" type="presOf" srcId="{79B68CF9-8B96-465A-BC84-5B0843A2199E}" destId="{9ABBE8A1-0A05-4725-8081-393FA6480A96}" srcOrd="0" destOrd="0" presId="urn:microsoft.com/office/officeart/2008/layout/VerticalCurvedList"/>
    <dgm:cxn modelId="{BB5CAC86-D4EF-4F86-AEC5-CA32F308EB1E}" srcId="{9D1D4CFF-838D-41B3-A70D-B7C77019CD81}" destId="{D22F9067-F91D-4E6C-8BC4-754D0E8110DD}" srcOrd="4" destOrd="0" parTransId="{B024EA31-3C1E-4084-B618-6EBD22D43DA2}" sibTransId="{ECB511DA-014F-4B42-9220-A32FABA0BC88}"/>
    <dgm:cxn modelId="{2F74E694-A17E-4513-86E9-B318BE4BD897}" srcId="{9D1D4CFF-838D-41B3-A70D-B7C77019CD81}" destId="{8EDA89F4-901B-49D0-8697-95375EB56323}" srcOrd="1"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283D35C1-6040-45A2-BA68-1182F1B07DFC}" type="presOf" srcId="{8EDA89F4-901B-49D0-8697-95375EB56323}" destId="{2A28DD06-9A73-4593-8D46-C1807B3CC29F}" srcOrd="0" destOrd="0" presId="urn:microsoft.com/office/officeart/2008/layout/VerticalCurvedList"/>
    <dgm:cxn modelId="{BB3365D7-C2BD-448D-AB22-4BB8C9BBCE00}" type="presOf" srcId="{40F461E1-53AA-4ABD-9E56-0190480A3201}" destId="{6D458C04-34ED-4E69-A4B5-46B7AACF5CD2}" srcOrd="0" destOrd="0" presId="urn:microsoft.com/office/officeart/2008/layout/VerticalCurvedList"/>
    <dgm:cxn modelId="{EEFC0FDF-A91C-479E-9BCF-96E1F0EC4920}" type="presOf" srcId="{58141040-13F6-4EB3-BAF7-D2C35E078BDD}" destId="{8DAFC662-455E-4086-AF17-B74AFED36479}" srcOrd="0" destOrd="0" presId="urn:microsoft.com/office/officeart/2008/layout/VerticalCurvedList"/>
    <dgm:cxn modelId="{5EC122F9-70CB-4973-A20A-F6DFAB9399B6}" type="presOf" srcId="{D22F9067-F91D-4E6C-8BC4-754D0E8110DD}" destId="{F630898F-9441-4A5D-91BC-D1B06AC560C9}"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4485D2D-7A4E-434F-AD63-878561F1BBDD}" type="presParOf" srcId="{60CFF4DD-76BD-45BF-859E-DDB5448BBCEC}" destId="{2A28DD06-9A73-4593-8D46-C1807B3CC29F}" srcOrd="3" destOrd="0" presId="urn:microsoft.com/office/officeart/2008/layout/VerticalCurvedList"/>
    <dgm:cxn modelId="{CC514E7C-C826-4704-A11A-9E92764AB473}" type="presParOf" srcId="{60CFF4DD-76BD-45BF-859E-DDB5448BBCEC}" destId="{59335121-65DE-4FD9-824B-4E15A6FADFC3}" srcOrd="4" destOrd="0" presId="urn:microsoft.com/office/officeart/2008/layout/VerticalCurvedList"/>
    <dgm:cxn modelId="{C231C7AE-F773-41D0-B91F-D103CFC28821}" type="presParOf" srcId="{59335121-65DE-4FD9-824B-4E15A6FADFC3}" destId="{D94A5086-F7A6-455A-9D64-3E4950897D08}" srcOrd="0" destOrd="0" presId="urn:microsoft.com/office/officeart/2008/layout/VerticalCurvedList"/>
    <dgm:cxn modelId="{135710AF-DF08-4F91-A91F-23117AA20F37}" type="presParOf" srcId="{60CFF4DD-76BD-45BF-859E-DDB5448BBCEC}" destId="{9ABBE8A1-0A05-4725-8081-393FA6480A96}" srcOrd="5" destOrd="0" presId="urn:microsoft.com/office/officeart/2008/layout/VerticalCurvedList"/>
    <dgm:cxn modelId="{A8F3AFAD-7C8F-48FC-AAF2-30A543510265}" type="presParOf" srcId="{60CFF4DD-76BD-45BF-859E-DDB5448BBCEC}" destId="{486B83BC-D9F0-4AB1-8512-3C6960C922B6}" srcOrd="6" destOrd="0" presId="urn:microsoft.com/office/officeart/2008/layout/VerticalCurvedList"/>
    <dgm:cxn modelId="{EBC3E204-D26C-482B-A509-1C42B7456884}" type="presParOf" srcId="{486B83BC-D9F0-4AB1-8512-3C6960C922B6}" destId="{2A0B939D-340B-4959-A7FF-DA92750D2705}" srcOrd="0" destOrd="0" presId="urn:microsoft.com/office/officeart/2008/layout/VerticalCurvedList"/>
    <dgm:cxn modelId="{41E8CAA8-50CD-4B72-9323-885E03CFF2A6}" type="presParOf" srcId="{60CFF4DD-76BD-45BF-859E-DDB5448BBCEC}" destId="{6D458C04-34ED-4E69-A4B5-46B7AACF5CD2}" srcOrd="7" destOrd="0" presId="urn:microsoft.com/office/officeart/2008/layout/VerticalCurvedList"/>
    <dgm:cxn modelId="{D03A68BD-E0A2-498C-A367-B98CC2A4C9B9}" type="presParOf" srcId="{60CFF4DD-76BD-45BF-859E-DDB5448BBCEC}" destId="{28443C70-0B2B-4FC1-8572-ADD6A99D2415}" srcOrd="8" destOrd="0" presId="urn:microsoft.com/office/officeart/2008/layout/VerticalCurvedList"/>
    <dgm:cxn modelId="{FCC8BA89-4D19-41A6-BA46-B25E0512E5F5}" type="presParOf" srcId="{28443C70-0B2B-4FC1-8572-ADD6A99D2415}" destId="{B311CE32-0198-4C20-9A42-4EFE6FAD3E81}" srcOrd="0" destOrd="0" presId="urn:microsoft.com/office/officeart/2008/layout/VerticalCurvedList"/>
    <dgm:cxn modelId="{F319C8E0-D3B0-4C1D-BAA8-28987A919AC9}" type="presParOf" srcId="{60CFF4DD-76BD-45BF-859E-DDB5448BBCEC}" destId="{F630898F-9441-4A5D-91BC-D1B06AC560C9}" srcOrd="9" destOrd="0" presId="urn:microsoft.com/office/officeart/2008/layout/VerticalCurvedList"/>
    <dgm:cxn modelId="{8CCBF64F-054D-4A13-9159-70B953215827}" type="presParOf" srcId="{60CFF4DD-76BD-45BF-859E-DDB5448BBCEC}" destId="{20F61AFF-60A2-4B29-891F-F3642F13B799}" srcOrd="10" destOrd="0" presId="urn:microsoft.com/office/officeart/2008/layout/VerticalCurvedList"/>
    <dgm:cxn modelId="{3C24D3E8-5447-4EE9-BFF3-546AD0460934}" type="presParOf" srcId="{20F61AFF-60A2-4B29-891F-F3642F13B799}"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Découverte</a:t>
          </a:r>
          <a:r>
            <a:rPr lang="fr-FR" sz="2400" b="1" i="0" u="none" strike="noStrike" baseline="0" dirty="0">
              <a:solidFill>
                <a:srgbClr val="000000"/>
              </a:solidFill>
              <a:latin typeface="Arial" panose="020B0604020202020204" pitchFamily="34" charset="0"/>
              <a:cs typeface="Arial" panose="020B0604020202020204" pitchFamily="34" charset="0"/>
            </a:rPr>
            <a:t> des données</a:t>
          </a:r>
          <a:endParaRPr lang="fr-FR" sz="2400" dirty="0"/>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i="0" u="none" strike="noStrike" baseline="0" dirty="0">
              <a:solidFill>
                <a:srgbClr val="000000"/>
              </a:solidFill>
              <a:latin typeface="Arial" panose="020B0604020202020204" pitchFamily="34" charset="0"/>
              <a:cs typeface="Arial" panose="020B0604020202020204" pitchFamily="34" charset="0"/>
            </a:rPr>
            <a:t>Nettoyage, étude des données et élaboration de nouvelles variables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i="0" u="none" strike="noStrike" baseline="0" dirty="0">
              <a:solidFill>
                <a:srgbClr val="000000"/>
              </a:solidFill>
              <a:latin typeface="Arial" panose="020B0604020202020204" pitchFamily="34" charset="0"/>
              <a:cs typeface="Arial" panose="020B0604020202020204" pitchFamily="34" charset="0"/>
            </a:rPr>
            <a:t>Segmentation des clients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Maintenance du modèle</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5"/>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5"/>
      <dgm:spPr/>
    </dgm:pt>
    <dgm:pt modelId="{F3503144-3608-4B59-9119-E21581B42608}" type="pres">
      <dgm:prSet presAssocID="{9D1D4CFF-838D-41B3-A70D-B7C77019CD81}" presName="dstNode" presStyleLbl="node1" presStyleIdx="0" presStyleCnt="5"/>
      <dgm:spPr/>
    </dgm:pt>
    <dgm:pt modelId="{E7098FBD-BFAC-4443-B993-A9247A21FF35}" type="pres">
      <dgm:prSet presAssocID="{86E1EBA5-5A6C-4F3C-8E89-CDAA1F996D66}" presName="text_1" presStyleLbl="node1" presStyleIdx="0" presStyleCnt="5" custScaleY="7955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5"/>
      <dgm:spPr/>
    </dgm:pt>
    <dgm:pt modelId="{2A28DD06-9A73-4593-8D46-C1807B3CC29F}" type="pres">
      <dgm:prSet presAssocID="{8EDA89F4-901B-49D0-8697-95375EB56323}" presName="text_2" presStyleLbl="node1" presStyleIdx="1" presStyleCnt="5" custScaleY="119334">
        <dgm:presLayoutVars>
          <dgm:bulletEnabled val="1"/>
        </dgm:presLayoutVars>
      </dgm:prSet>
      <dgm:spPr/>
    </dgm:pt>
    <dgm:pt modelId="{59335121-65DE-4FD9-824B-4E15A6FADFC3}" type="pres">
      <dgm:prSet presAssocID="{8EDA89F4-901B-49D0-8697-95375EB56323}" presName="accent_2" presStyleCnt="0"/>
      <dgm:spPr/>
    </dgm:pt>
    <dgm:pt modelId="{D94A5086-F7A6-455A-9D64-3E4950897D08}" type="pres">
      <dgm:prSet presAssocID="{8EDA89F4-901B-49D0-8697-95375EB56323}" presName="accentRepeatNode" presStyleLbl="solidFgAcc1" presStyleIdx="1" presStyleCnt="5"/>
      <dgm:spPr>
        <a:solidFill>
          <a:schemeClr val="tx2"/>
        </a:solidFill>
      </dgm:spPr>
    </dgm:pt>
    <dgm:pt modelId="{9ABBE8A1-0A05-4725-8081-393FA6480A96}" type="pres">
      <dgm:prSet presAssocID="{79B68CF9-8B96-465A-BC84-5B0843A2199E}" presName="text_3" presStyleLbl="node1" presStyleIdx="2" presStyleCnt="5" custScaleY="78675">
        <dgm:presLayoutVars>
          <dgm:bulletEnabled val="1"/>
        </dgm:presLayoutVars>
      </dgm:prSet>
      <dgm:spPr/>
    </dgm:pt>
    <dgm:pt modelId="{486B83BC-D9F0-4AB1-8512-3C6960C922B6}" type="pres">
      <dgm:prSet presAssocID="{79B68CF9-8B96-465A-BC84-5B0843A2199E}" presName="accent_3" presStyleCnt="0"/>
      <dgm:spPr/>
    </dgm:pt>
    <dgm:pt modelId="{2A0B939D-340B-4959-A7FF-DA92750D2705}" type="pres">
      <dgm:prSet presAssocID="{79B68CF9-8B96-465A-BC84-5B0843A2199E}" presName="accentRepeatNode" presStyleLbl="solidFgAcc1" presStyleIdx="2" presStyleCnt="5"/>
      <dgm:spPr/>
    </dgm:pt>
    <dgm:pt modelId="{6D458C04-34ED-4E69-A4B5-46B7AACF5CD2}" type="pres">
      <dgm:prSet presAssocID="{40F461E1-53AA-4ABD-9E56-0190480A3201}" presName="text_4" presStyleLbl="node1" presStyleIdx="3" presStyleCnt="5" custScaleY="79295">
        <dgm:presLayoutVars>
          <dgm:bulletEnabled val="1"/>
        </dgm:presLayoutVars>
      </dgm:prSet>
      <dgm:spPr/>
    </dgm:pt>
    <dgm:pt modelId="{28443C70-0B2B-4FC1-8572-ADD6A99D2415}" type="pres">
      <dgm:prSet presAssocID="{40F461E1-53AA-4ABD-9E56-0190480A3201}" presName="accent_4" presStyleCnt="0"/>
      <dgm:spPr/>
    </dgm:pt>
    <dgm:pt modelId="{B311CE32-0198-4C20-9A42-4EFE6FAD3E81}" type="pres">
      <dgm:prSet presAssocID="{40F461E1-53AA-4ABD-9E56-0190480A3201}" presName="accentRepeatNode" presStyleLbl="solidFgAcc1" presStyleIdx="3" presStyleCnt="5"/>
      <dgm:spPr/>
    </dgm:pt>
    <dgm:pt modelId="{F630898F-9441-4A5D-91BC-D1B06AC560C9}" type="pres">
      <dgm:prSet presAssocID="{D22F9067-F91D-4E6C-8BC4-754D0E8110DD}" presName="text_5" presStyleLbl="node1" presStyleIdx="4" presStyleCnt="5">
        <dgm:presLayoutVars>
          <dgm:bulletEnabled val="1"/>
        </dgm:presLayoutVars>
      </dgm:prSet>
      <dgm:spPr/>
    </dgm:pt>
    <dgm:pt modelId="{20F61AFF-60A2-4B29-891F-F3642F13B799}" type="pres">
      <dgm:prSet presAssocID="{D22F9067-F91D-4E6C-8BC4-754D0E8110DD}" presName="accent_5" presStyleCnt="0"/>
      <dgm:spPr/>
    </dgm:pt>
    <dgm:pt modelId="{B6E64628-C5BE-4CB8-B331-8C2B188C0813}" type="pres">
      <dgm:prSet presAssocID="{D22F9067-F91D-4E6C-8BC4-754D0E8110DD}" presName="accentRepeatNode" presStyleLbl="solidFgAcc1" presStyleIdx="4" presStyleCnt="5"/>
      <dgm:spPr/>
    </dgm:pt>
  </dgm:ptLst>
  <dgm:cxnLst>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2" destOrd="0" parTransId="{836CC1A1-60DC-44C5-B47F-AE37131027CC}" sibTransId="{2186C93A-CF4E-41DF-BA0A-51B1468E51B8}"/>
    <dgm:cxn modelId="{CA904C52-0FDF-41ED-8C40-C9A2D61DDF6D}" srcId="{9D1D4CFF-838D-41B3-A70D-B7C77019CD81}" destId="{40F461E1-53AA-4ABD-9E56-0190480A3201}" srcOrd="3"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11F74780-885B-4993-86F1-76F2F8D89618}" type="presOf" srcId="{79B68CF9-8B96-465A-BC84-5B0843A2199E}" destId="{9ABBE8A1-0A05-4725-8081-393FA6480A96}" srcOrd="0" destOrd="0" presId="urn:microsoft.com/office/officeart/2008/layout/VerticalCurvedList"/>
    <dgm:cxn modelId="{BB5CAC86-D4EF-4F86-AEC5-CA32F308EB1E}" srcId="{9D1D4CFF-838D-41B3-A70D-B7C77019CD81}" destId="{D22F9067-F91D-4E6C-8BC4-754D0E8110DD}" srcOrd="4" destOrd="0" parTransId="{B024EA31-3C1E-4084-B618-6EBD22D43DA2}" sibTransId="{ECB511DA-014F-4B42-9220-A32FABA0BC88}"/>
    <dgm:cxn modelId="{2F74E694-A17E-4513-86E9-B318BE4BD897}" srcId="{9D1D4CFF-838D-41B3-A70D-B7C77019CD81}" destId="{8EDA89F4-901B-49D0-8697-95375EB56323}" srcOrd="1"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283D35C1-6040-45A2-BA68-1182F1B07DFC}" type="presOf" srcId="{8EDA89F4-901B-49D0-8697-95375EB56323}" destId="{2A28DD06-9A73-4593-8D46-C1807B3CC29F}" srcOrd="0" destOrd="0" presId="urn:microsoft.com/office/officeart/2008/layout/VerticalCurvedList"/>
    <dgm:cxn modelId="{BB3365D7-C2BD-448D-AB22-4BB8C9BBCE00}" type="presOf" srcId="{40F461E1-53AA-4ABD-9E56-0190480A3201}" destId="{6D458C04-34ED-4E69-A4B5-46B7AACF5CD2}" srcOrd="0" destOrd="0" presId="urn:microsoft.com/office/officeart/2008/layout/VerticalCurvedList"/>
    <dgm:cxn modelId="{EEFC0FDF-A91C-479E-9BCF-96E1F0EC4920}" type="presOf" srcId="{58141040-13F6-4EB3-BAF7-D2C35E078BDD}" destId="{8DAFC662-455E-4086-AF17-B74AFED36479}" srcOrd="0" destOrd="0" presId="urn:microsoft.com/office/officeart/2008/layout/VerticalCurvedList"/>
    <dgm:cxn modelId="{5EC122F9-70CB-4973-A20A-F6DFAB9399B6}" type="presOf" srcId="{D22F9067-F91D-4E6C-8BC4-754D0E8110DD}" destId="{F630898F-9441-4A5D-91BC-D1B06AC560C9}"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4485D2D-7A4E-434F-AD63-878561F1BBDD}" type="presParOf" srcId="{60CFF4DD-76BD-45BF-859E-DDB5448BBCEC}" destId="{2A28DD06-9A73-4593-8D46-C1807B3CC29F}" srcOrd="3" destOrd="0" presId="urn:microsoft.com/office/officeart/2008/layout/VerticalCurvedList"/>
    <dgm:cxn modelId="{CC514E7C-C826-4704-A11A-9E92764AB473}" type="presParOf" srcId="{60CFF4DD-76BD-45BF-859E-DDB5448BBCEC}" destId="{59335121-65DE-4FD9-824B-4E15A6FADFC3}" srcOrd="4" destOrd="0" presId="urn:microsoft.com/office/officeart/2008/layout/VerticalCurvedList"/>
    <dgm:cxn modelId="{C231C7AE-F773-41D0-B91F-D103CFC28821}" type="presParOf" srcId="{59335121-65DE-4FD9-824B-4E15A6FADFC3}" destId="{D94A5086-F7A6-455A-9D64-3E4950897D08}" srcOrd="0" destOrd="0" presId="urn:microsoft.com/office/officeart/2008/layout/VerticalCurvedList"/>
    <dgm:cxn modelId="{135710AF-DF08-4F91-A91F-23117AA20F37}" type="presParOf" srcId="{60CFF4DD-76BD-45BF-859E-DDB5448BBCEC}" destId="{9ABBE8A1-0A05-4725-8081-393FA6480A96}" srcOrd="5" destOrd="0" presId="urn:microsoft.com/office/officeart/2008/layout/VerticalCurvedList"/>
    <dgm:cxn modelId="{A8F3AFAD-7C8F-48FC-AAF2-30A543510265}" type="presParOf" srcId="{60CFF4DD-76BD-45BF-859E-DDB5448BBCEC}" destId="{486B83BC-D9F0-4AB1-8512-3C6960C922B6}" srcOrd="6" destOrd="0" presId="urn:microsoft.com/office/officeart/2008/layout/VerticalCurvedList"/>
    <dgm:cxn modelId="{EBC3E204-D26C-482B-A509-1C42B7456884}" type="presParOf" srcId="{486B83BC-D9F0-4AB1-8512-3C6960C922B6}" destId="{2A0B939D-340B-4959-A7FF-DA92750D2705}" srcOrd="0" destOrd="0" presId="urn:microsoft.com/office/officeart/2008/layout/VerticalCurvedList"/>
    <dgm:cxn modelId="{41E8CAA8-50CD-4B72-9323-885E03CFF2A6}" type="presParOf" srcId="{60CFF4DD-76BD-45BF-859E-DDB5448BBCEC}" destId="{6D458C04-34ED-4E69-A4B5-46B7AACF5CD2}" srcOrd="7" destOrd="0" presId="urn:microsoft.com/office/officeart/2008/layout/VerticalCurvedList"/>
    <dgm:cxn modelId="{D03A68BD-E0A2-498C-A367-B98CC2A4C9B9}" type="presParOf" srcId="{60CFF4DD-76BD-45BF-859E-DDB5448BBCEC}" destId="{28443C70-0B2B-4FC1-8572-ADD6A99D2415}" srcOrd="8" destOrd="0" presId="urn:microsoft.com/office/officeart/2008/layout/VerticalCurvedList"/>
    <dgm:cxn modelId="{FCC8BA89-4D19-41A6-BA46-B25E0512E5F5}" type="presParOf" srcId="{28443C70-0B2B-4FC1-8572-ADD6A99D2415}" destId="{B311CE32-0198-4C20-9A42-4EFE6FAD3E81}" srcOrd="0" destOrd="0" presId="urn:microsoft.com/office/officeart/2008/layout/VerticalCurvedList"/>
    <dgm:cxn modelId="{F319C8E0-D3B0-4C1D-BAA8-28987A919AC9}" type="presParOf" srcId="{60CFF4DD-76BD-45BF-859E-DDB5448BBCEC}" destId="{F630898F-9441-4A5D-91BC-D1B06AC560C9}" srcOrd="9" destOrd="0" presId="urn:microsoft.com/office/officeart/2008/layout/VerticalCurvedList"/>
    <dgm:cxn modelId="{8CCBF64F-054D-4A13-9159-70B953215827}" type="presParOf" srcId="{60CFF4DD-76BD-45BF-859E-DDB5448BBCEC}" destId="{20F61AFF-60A2-4B29-891F-F3642F13B799}" srcOrd="10" destOrd="0" presId="urn:microsoft.com/office/officeart/2008/layout/VerticalCurvedList"/>
    <dgm:cxn modelId="{3C24D3E8-5447-4EE9-BFF3-546AD0460934}" type="presParOf" srcId="{20F61AFF-60A2-4B29-891F-F3642F13B799}"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Découverte</a:t>
          </a:r>
          <a:r>
            <a:rPr lang="fr-FR" sz="2400" b="1" i="0" u="none" strike="noStrike" baseline="0" dirty="0">
              <a:solidFill>
                <a:srgbClr val="000000"/>
              </a:solidFill>
              <a:latin typeface="Arial" panose="020B0604020202020204" pitchFamily="34" charset="0"/>
              <a:cs typeface="Arial" panose="020B0604020202020204" pitchFamily="34" charset="0"/>
            </a:rPr>
            <a:t> des données</a:t>
          </a:r>
          <a:endParaRPr lang="fr-FR" sz="2400" dirty="0"/>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i="0" u="none" strike="noStrike" baseline="0" dirty="0">
              <a:solidFill>
                <a:srgbClr val="000000"/>
              </a:solidFill>
              <a:latin typeface="Arial" panose="020B0604020202020204" pitchFamily="34" charset="0"/>
              <a:cs typeface="Arial" panose="020B0604020202020204" pitchFamily="34" charset="0"/>
            </a:rPr>
            <a:t>Nettoyage, étude des données et élaboration de nouvelles variables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i="0" u="none" strike="noStrike" baseline="0" dirty="0">
              <a:solidFill>
                <a:srgbClr val="000000"/>
              </a:solidFill>
              <a:latin typeface="Arial" panose="020B0604020202020204" pitchFamily="34" charset="0"/>
              <a:cs typeface="Arial" panose="020B0604020202020204" pitchFamily="34" charset="0"/>
            </a:rPr>
            <a:t>Segmentation des clients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Maintenance du modèle</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5"/>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5"/>
      <dgm:spPr/>
    </dgm:pt>
    <dgm:pt modelId="{F3503144-3608-4B59-9119-E21581B42608}" type="pres">
      <dgm:prSet presAssocID="{9D1D4CFF-838D-41B3-A70D-B7C77019CD81}" presName="dstNode" presStyleLbl="node1" presStyleIdx="0" presStyleCnt="5"/>
      <dgm:spPr/>
    </dgm:pt>
    <dgm:pt modelId="{E7098FBD-BFAC-4443-B993-A9247A21FF35}" type="pres">
      <dgm:prSet presAssocID="{86E1EBA5-5A6C-4F3C-8E89-CDAA1F996D66}" presName="text_1" presStyleLbl="node1" presStyleIdx="0" presStyleCnt="5" custScaleY="7955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5"/>
      <dgm:spPr/>
    </dgm:pt>
    <dgm:pt modelId="{2A28DD06-9A73-4593-8D46-C1807B3CC29F}" type="pres">
      <dgm:prSet presAssocID="{8EDA89F4-901B-49D0-8697-95375EB56323}" presName="text_2" presStyleLbl="node1" presStyleIdx="1" presStyleCnt="5" custScaleY="119334">
        <dgm:presLayoutVars>
          <dgm:bulletEnabled val="1"/>
        </dgm:presLayoutVars>
      </dgm:prSet>
      <dgm:spPr/>
    </dgm:pt>
    <dgm:pt modelId="{59335121-65DE-4FD9-824B-4E15A6FADFC3}" type="pres">
      <dgm:prSet presAssocID="{8EDA89F4-901B-49D0-8697-95375EB56323}" presName="accent_2" presStyleCnt="0"/>
      <dgm:spPr/>
    </dgm:pt>
    <dgm:pt modelId="{D94A5086-F7A6-455A-9D64-3E4950897D08}" type="pres">
      <dgm:prSet presAssocID="{8EDA89F4-901B-49D0-8697-95375EB56323}" presName="accentRepeatNode" presStyleLbl="solidFgAcc1" presStyleIdx="1" presStyleCnt="5"/>
      <dgm:spPr/>
    </dgm:pt>
    <dgm:pt modelId="{9ABBE8A1-0A05-4725-8081-393FA6480A96}" type="pres">
      <dgm:prSet presAssocID="{79B68CF9-8B96-465A-BC84-5B0843A2199E}" presName="text_3" presStyleLbl="node1" presStyleIdx="2" presStyleCnt="5" custScaleY="78675">
        <dgm:presLayoutVars>
          <dgm:bulletEnabled val="1"/>
        </dgm:presLayoutVars>
      </dgm:prSet>
      <dgm:spPr/>
    </dgm:pt>
    <dgm:pt modelId="{486B83BC-D9F0-4AB1-8512-3C6960C922B6}" type="pres">
      <dgm:prSet presAssocID="{79B68CF9-8B96-465A-BC84-5B0843A2199E}" presName="accent_3" presStyleCnt="0"/>
      <dgm:spPr/>
    </dgm:pt>
    <dgm:pt modelId="{2A0B939D-340B-4959-A7FF-DA92750D2705}" type="pres">
      <dgm:prSet presAssocID="{79B68CF9-8B96-465A-BC84-5B0843A2199E}" presName="accentRepeatNode" presStyleLbl="solidFgAcc1" presStyleIdx="2" presStyleCnt="5"/>
      <dgm:spPr>
        <a:solidFill>
          <a:schemeClr val="tx2"/>
        </a:solidFill>
        <a:ln>
          <a:solidFill>
            <a:schemeClr val="accent1"/>
          </a:solidFill>
        </a:ln>
      </dgm:spPr>
    </dgm:pt>
    <dgm:pt modelId="{6D458C04-34ED-4E69-A4B5-46B7AACF5CD2}" type="pres">
      <dgm:prSet presAssocID="{40F461E1-53AA-4ABD-9E56-0190480A3201}" presName="text_4" presStyleLbl="node1" presStyleIdx="3" presStyleCnt="5" custScaleY="79295">
        <dgm:presLayoutVars>
          <dgm:bulletEnabled val="1"/>
        </dgm:presLayoutVars>
      </dgm:prSet>
      <dgm:spPr/>
    </dgm:pt>
    <dgm:pt modelId="{28443C70-0B2B-4FC1-8572-ADD6A99D2415}" type="pres">
      <dgm:prSet presAssocID="{40F461E1-53AA-4ABD-9E56-0190480A3201}" presName="accent_4" presStyleCnt="0"/>
      <dgm:spPr/>
    </dgm:pt>
    <dgm:pt modelId="{B311CE32-0198-4C20-9A42-4EFE6FAD3E81}" type="pres">
      <dgm:prSet presAssocID="{40F461E1-53AA-4ABD-9E56-0190480A3201}" presName="accentRepeatNode" presStyleLbl="solidFgAcc1" presStyleIdx="3" presStyleCnt="5"/>
      <dgm:spPr/>
    </dgm:pt>
    <dgm:pt modelId="{F630898F-9441-4A5D-91BC-D1B06AC560C9}" type="pres">
      <dgm:prSet presAssocID="{D22F9067-F91D-4E6C-8BC4-754D0E8110DD}" presName="text_5" presStyleLbl="node1" presStyleIdx="4" presStyleCnt="5">
        <dgm:presLayoutVars>
          <dgm:bulletEnabled val="1"/>
        </dgm:presLayoutVars>
      </dgm:prSet>
      <dgm:spPr/>
    </dgm:pt>
    <dgm:pt modelId="{20F61AFF-60A2-4B29-891F-F3642F13B799}" type="pres">
      <dgm:prSet presAssocID="{D22F9067-F91D-4E6C-8BC4-754D0E8110DD}" presName="accent_5" presStyleCnt="0"/>
      <dgm:spPr/>
    </dgm:pt>
    <dgm:pt modelId="{B6E64628-C5BE-4CB8-B331-8C2B188C0813}" type="pres">
      <dgm:prSet presAssocID="{D22F9067-F91D-4E6C-8BC4-754D0E8110DD}" presName="accentRepeatNode" presStyleLbl="solidFgAcc1" presStyleIdx="4" presStyleCnt="5"/>
      <dgm:spPr/>
    </dgm:pt>
  </dgm:ptLst>
  <dgm:cxnLst>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2" destOrd="0" parTransId="{836CC1A1-60DC-44C5-B47F-AE37131027CC}" sibTransId="{2186C93A-CF4E-41DF-BA0A-51B1468E51B8}"/>
    <dgm:cxn modelId="{CA904C52-0FDF-41ED-8C40-C9A2D61DDF6D}" srcId="{9D1D4CFF-838D-41B3-A70D-B7C77019CD81}" destId="{40F461E1-53AA-4ABD-9E56-0190480A3201}" srcOrd="3"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11F74780-885B-4993-86F1-76F2F8D89618}" type="presOf" srcId="{79B68CF9-8B96-465A-BC84-5B0843A2199E}" destId="{9ABBE8A1-0A05-4725-8081-393FA6480A96}" srcOrd="0" destOrd="0" presId="urn:microsoft.com/office/officeart/2008/layout/VerticalCurvedList"/>
    <dgm:cxn modelId="{BB5CAC86-D4EF-4F86-AEC5-CA32F308EB1E}" srcId="{9D1D4CFF-838D-41B3-A70D-B7C77019CD81}" destId="{D22F9067-F91D-4E6C-8BC4-754D0E8110DD}" srcOrd="4" destOrd="0" parTransId="{B024EA31-3C1E-4084-B618-6EBD22D43DA2}" sibTransId="{ECB511DA-014F-4B42-9220-A32FABA0BC88}"/>
    <dgm:cxn modelId="{2F74E694-A17E-4513-86E9-B318BE4BD897}" srcId="{9D1D4CFF-838D-41B3-A70D-B7C77019CD81}" destId="{8EDA89F4-901B-49D0-8697-95375EB56323}" srcOrd="1"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283D35C1-6040-45A2-BA68-1182F1B07DFC}" type="presOf" srcId="{8EDA89F4-901B-49D0-8697-95375EB56323}" destId="{2A28DD06-9A73-4593-8D46-C1807B3CC29F}" srcOrd="0" destOrd="0" presId="urn:microsoft.com/office/officeart/2008/layout/VerticalCurvedList"/>
    <dgm:cxn modelId="{BB3365D7-C2BD-448D-AB22-4BB8C9BBCE00}" type="presOf" srcId="{40F461E1-53AA-4ABD-9E56-0190480A3201}" destId="{6D458C04-34ED-4E69-A4B5-46B7AACF5CD2}" srcOrd="0" destOrd="0" presId="urn:microsoft.com/office/officeart/2008/layout/VerticalCurvedList"/>
    <dgm:cxn modelId="{EEFC0FDF-A91C-479E-9BCF-96E1F0EC4920}" type="presOf" srcId="{58141040-13F6-4EB3-BAF7-D2C35E078BDD}" destId="{8DAFC662-455E-4086-AF17-B74AFED36479}" srcOrd="0" destOrd="0" presId="urn:microsoft.com/office/officeart/2008/layout/VerticalCurvedList"/>
    <dgm:cxn modelId="{5EC122F9-70CB-4973-A20A-F6DFAB9399B6}" type="presOf" srcId="{D22F9067-F91D-4E6C-8BC4-754D0E8110DD}" destId="{F630898F-9441-4A5D-91BC-D1B06AC560C9}"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4485D2D-7A4E-434F-AD63-878561F1BBDD}" type="presParOf" srcId="{60CFF4DD-76BD-45BF-859E-DDB5448BBCEC}" destId="{2A28DD06-9A73-4593-8D46-C1807B3CC29F}" srcOrd="3" destOrd="0" presId="urn:microsoft.com/office/officeart/2008/layout/VerticalCurvedList"/>
    <dgm:cxn modelId="{CC514E7C-C826-4704-A11A-9E92764AB473}" type="presParOf" srcId="{60CFF4DD-76BD-45BF-859E-DDB5448BBCEC}" destId="{59335121-65DE-4FD9-824B-4E15A6FADFC3}" srcOrd="4" destOrd="0" presId="urn:microsoft.com/office/officeart/2008/layout/VerticalCurvedList"/>
    <dgm:cxn modelId="{C231C7AE-F773-41D0-B91F-D103CFC28821}" type="presParOf" srcId="{59335121-65DE-4FD9-824B-4E15A6FADFC3}" destId="{D94A5086-F7A6-455A-9D64-3E4950897D08}" srcOrd="0" destOrd="0" presId="urn:microsoft.com/office/officeart/2008/layout/VerticalCurvedList"/>
    <dgm:cxn modelId="{135710AF-DF08-4F91-A91F-23117AA20F37}" type="presParOf" srcId="{60CFF4DD-76BD-45BF-859E-DDB5448BBCEC}" destId="{9ABBE8A1-0A05-4725-8081-393FA6480A96}" srcOrd="5" destOrd="0" presId="urn:microsoft.com/office/officeart/2008/layout/VerticalCurvedList"/>
    <dgm:cxn modelId="{A8F3AFAD-7C8F-48FC-AAF2-30A543510265}" type="presParOf" srcId="{60CFF4DD-76BD-45BF-859E-DDB5448BBCEC}" destId="{486B83BC-D9F0-4AB1-8512-3C6960C922B6}" srcOrd="6" destOrd="0" presId="urn:microsoft.com/office/officeart/2008/layout/VerticalCurvedList"/>
    <dgm:cxn modelId="{EBC3E204-D26C-482B-A509-1C42B7456884}" type="presParOf" srcId="{486B83BC-D9F0-4AB1-8512-3C6960C922B6}" destId="{2A0B939D-340B-4959-A7FF-DA92750D2705}" srcOrd="0" destOrd="0" presId="urn:microsoft.com/office/officeart/2008/layout/VerticalCurvedList"/>
    <dgm:cxn modelId="{41E8CAA8-50CD-4B72-9323-885E03CFF2A6}" type="presParOf" srcId="{60CFF4DD-76BD-45BF-859E-DDB5448BBCEC}" destId="{6D458C04-34ED-4E69-A4B5-46B7AACF5CD2}" srcOrd="7" destOrd="0" presId="urn:microsoft.com/office/officeart/2008/layout/VerticalCurvedList"/>
    <dgm:cxn modelId="{D03A68BD-E0A2-498C-A367-B98CC2A4C9B9}" type="presParOf" srcId="{60CFF4DD-76BD-45BF-859E-DDB5448BBCEC}" destId="{28443C70-0B2B-4FC1-8572-ADD6A99D2415}" srcOrd="8" destOrd="0" presId="urn:microsoft.com/office/officeart/2008/layout/VerticalCurvedList"/>
    <dgm:cxn modelId="{FCC8BA89-4D19-41A6-BA46-B25E0512E5F5}" type="presParOf" srcId="{28443C70-0B2B-4FC1-8572-ADD6A99D2415}" destId="{B311CE32-0198-4C20-9A42-4EFE6FAD3E81}" srcOrd="0" destOrd="0" presId="urn:microsoft.com/office/officeart/2008/layout/VerticalCurvedList"/>
    <dgm:cxn modelId="{F319C8E0-D3B0-4C1D-BAA8-28987A919AC9}" type="presParOf" srcId="{60CFF4DD-76BD-45BF-859E-DDB5448BBCEC}" destId="{F630898F-9441-4A5D-91BC-D1B06AC560C9}" srcOrd="9" destOrd="0" presId="urn:microsoft.com/office/officeart/2008/layout/VerticalCurvedList"/>
    <dgm:cxn modelId="{8CCBF64F-054D-4A13-9159-70B953215827}" type="presParOf" srcId="{60CFF4DD-76BD-45BF-859E-DDB5448BBCEC}" destId="{20F61AFF-60A2-4B29-891F-F3642F13B799}" srcOrd="10" destOrd="0" presId="urn:microsoft.com/office/officeart/2008/layout/VerticalCurvedList"/>
    <dgm:cxn modelId="{3C24D3E8-5447-4EE9-BFF3-546AD0460934}" type="presParOf" srcId="{20F61AFF-60A2-4B29-891F-F3642F13B799}"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4A9FAF-EBD1-4081-AFCC-94712D0FE5C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fr-FR"/>
        </a:p>
      </dgm:t>
    </dgm:pt>
    <dgm:pt modelId="{40B872D4-AAB2-43AD-B719-DA3319F59072}">
      <dgm:prSet phldrT="[Texte]" custT="1"/>
      <dgm:spPr>
        <a:solidFill>
          <a:schemeClr val="tx2"/>
        </a:solidFill>
      </dgm:spPr>
      <dgm:t>
        <a:bodyPr/>
        <a:lstStyle/>
        <a:p>
          <a:r>
            <a:rPr lang="fr-FR" sz="1400" b="1" dirty="0"/>
            <a:t>Standardisation des</a:t>
          </a:r>
        </a:p>
        <a:p>
          <a:r>
            <a:rPr lang="fr-FR" sz="1400" b="1" dirty="0"/>
            <a:t>données</a:t>
          </a:r>
        </a:p>
      </dgm:t>
    </dgm:pt>
    <dgm:pt modelId="{19047A16-4236-4DA3-9D8C-507FFC8806AE}" type="parTrans" cxnId="{092374BB-8653-4605-8801-ED5A6C0D8A96}">
      <dgm:prSet/>
      <dgm:spPr/>
      <dgm:t>
        <a:bodyPr/>
        <a:lstStyle/>
        <a:p>
          <a:endParaRPr lang="fr-FR"/>
        </a:p>
      </dgm:t>
    </dgm:pt>
    <dgm:pt modelId="{13009AE9-8F63-4582-AB9F-ECBDD4876811}" type="sibTrans" cxnId="{092374BB-8653-4605-8801-ED5A6C0D8A96}">
      <dgm:prSet/>
      <dgm:spPr/>
      <dgm:t>
        <a:bodyPr/>
        <a:lstStyle/>
        <a:p>
          <a:endParaRPr lang="fr-FR"/>
        </a:p>
      </dgm:t>
    </dgm:pt>
    <dgm:pt modelId="{99B50232-A59B-459C-AC02-35E5D7FB5969}">
      <dgm:prSet phldrT="[Texte]" custT="1"/>
      <dgm:spPr>
        <a:solidFill>
          <a:schemeClr val="accent4">
            <a:lumMod val="75000"/>
          </a:schemeClr>
        </a:solidFill>
      </dgm:spPr>
      <dgm:t>
        <a:bodyPr/>
        <a:lstStyle/>
        <a:p>
          <a:r>
            <a:rPr lang="fr-FR" sz="1400" b="1" dirty="0"/>
            <a:t>Sélection des variables pour la</a:t>
          </a:r>
        </a:p>
        <a:p>
          <a:r>
            <a:rPr lang="fr-FR" sz="1400" b="1" dirty="0"/>
            <a:t>segmentation :</a:t>
          </a:r>
        </a:p>
        <a:p>
          <a:r>
            <a:rPr lang="fr-FR" sz="1400" b="1" dirty="0"/>
            <a:t>- Récence</a:t>
          </a:r>
        </a:p>
        <a:p>
          <a:r>
            <a:rPr lang="fr-FR" sz="1400" b="1" dirty="0"/>
            <a:t>- Fréquence</a:t>
          </a:r>
        </a:p>
        <a:p>
          <a:r>
            <a:rPr lang="fr-FR" sz="1400" b="1" dirty="0"/>
            <a:t>- Montant</a:t>
          </a:r>
        </a:p>
      </dgm:t>
    </dgm:pt>
    <dgm:pt modelId="{D7235BC2-8AC4-4184-9370-9B16C4DAB76D}" type="parTrans" cxnId="{C26476C3-ECA9-407B-9714-6E63C012EBD9}">
      <dgm:prSet/>
      <dgm:spPr/>
      <dgm:t>
        <a:bodyPr/>
        <a:lstStyle/>
        <a:p>
          <a:endParaRPr lang="fr-FR"/>
        </a:p>
      </dgm:t>
    </dgm:pt>
    <dgm:pt modelId="{02266FCF-C65E-438F-BFAD-D8725AB0650F}" type="sibTrans" cxnId="{C26476C3-ECA9-407B-9714-6E63C012EBD9}">
      <dgm:prSet/>
      <dgm:spPr/>
      <dgm:t>
        <a:bodyPr/>
        <a:lstStyle/>
        <a:p>
          <a:endParaRPr lang="fr-FR"/>
        </a:p>
      </dgm:t>
    </dgm:pt>
    <dgm:pt modelId="{E71A91E5-6E25-4729-A8C7-B97BB52ED59B}">
      <dgm:prSet phldrT="[Texte]" custT="1"/>
      <dgm:spPr>
        <a:solidFill>
          <a:schemeClr val="accent4">
            <a:lumMod val="60000"/>
            <a:lumOff val="40000"/>
          </a:schemeClr>
        </a:solidFill>
      </dgm:spPr>
      <dgm:t>
        <a:bodyPr/>
        <a:lstStyle/>
        <a:p>
          <a:r>
            <a:rPr lang="fr-FR" sz="1400" b="1" dirty="0"/>
            <a:t>Analyse en composantes</a:t>
          </a:r>
        </a:p>
        <a:p>
          <a:r>
            <a:rPr lang="fr-FR" sz="1400" b="1" dirty="0"/>
            <a:t>principales pour réduction de</a:t>
          </a:r>
        </a:p>
        <a:p>
          <a:r>
            <a:rPr lang="fr-FR" sz="1400" b="1" dirty="0"/>
            <a:t>dimension</a:t>
          </a:r>
        </a:p>
      </dgm:t>
    </dgm:pt>
    <dgm:pt modelId="{F17C4555-267C-4828-AA58-03C1E2385914}" type="parTrans" cxnId="{768CA2F0-8989-4F13-8762-841683F40ACC}">
      <dgm:prSet/>
      <dgm:spPr/>
      <dgm:t>
        <a:bodyPr/>
        <a:lstStyle/>
        <a:p>
          <a:endParaRPr lang="fr-FR"/>
        </a:p>
      </dgm:t>
    </dgm:pt>
    <dgm:pt modelId="{B7DE6C4F-D40B-4C97-BADA-A097F1D2E8CA}" type="sibTrans" cxnId="{768CA2F0-8989-4F13-8762-841683F40ACC}">
      <dgm:prSet/>
      <dgm:spPr/>
      <dgm:t>
        <a:bodyPr/>
        <a:lstStyle/>
        <a:p>
          <a:endParaRPr lang="fr-FR"/>
        </a:p>
      </dgm:t>
    </dgm:pt>
    <dgm:pt modelId="{323F9B11-E4F1-480B-8705-0075ACB771A3}">
      <dgm:prSet phldrT="[Texte]" custT="1"/>
      <dgm:spPr>
        <a:solidFill>
          <a:schemeClr val="accent2">
            <a:lumMod val="75000"/>
          </a:schemeClr>
        </a:solidFill>
      </dgm:spPr>
      <dgm:t>
        <a:bodyPr/>
        <a:lstStyle/>
        <a:p>
          <a:r>
            <a:rPr lang="fr-FR" sz="1200" b="1" dirty="0"/>
            <a:t>calcul</a:t>
          </a:r>
        </a:p>
        <a:p>
          <a:r>
            <a:rPr lang="fr-FR" sz="1200" b="1" dirty="0"/>
            <a:t>du coefficient de silhouette</a:t>
          </a:r>
        </a:p>
        <a:p>
          <a:r>
            <a:rPr lang="fr-FR" sz="1200" b="1" dirty="0"/>
            <a:t>et utilisation de la méthode</a:t>
          </a:r>
        </a:p>
        <a:p>
          <a:r>
            <a:rPr lang="fr-FR" sz="1200" b="1" dirty="0"/>
            <a:t>du coude pour déterminer</a:t>
          </a:r>
        </a:p>
        <a:p>
          <a:r>
            <a:rPr lang="fr-FR" sz="1200" b="1" dirty="0"/>
            <a:t>le nombre de clusters</a:t>
          </a:r>
        </a:p>
      </dgm:t>
    </dgm:pt>
    <dgm:pt modelId="{C63B515E-D5AE-42AF-AA34-85ABE0BA2990}" type="parTrans" cxnId="{0A058B73-415C-4A5E-B591-C7E89F0A01BD}">
      <dgm:prSet/>
      <dgm:spPr/>
      <dgm:t>
        <a:bodyPr/>
        <a:lstStyle/>
        <a:p>
          <a:endParaRPr lang="fr-FR"/>
        </a:p>
      </dgm:t>
    </dgm:pt>
    <dgm:pt modelId="{7DA5F9F1-BA7A-4D55-941C-4B9F580120B0}" type="sibTrans" cxnId="{0A058B73-415C-4A5E-B591-C7E89F0A01BD}">
      <dgm:prSet/>
      <dgm:spPr/>
      <dgm:t>
        <a:bodyPr/>
        <a:lstStyle/>
        <a:p>
          <a:endParaRPr lang="fr-FR"/>
        </a:p>
      </dgm:t>
    </dgm:pt>
    <dgm:pt modelId="{D7C5BECA-3D92-4B21-B5CF-9EB58169C23F}">
      <dgm:prSet phldrT="[Texte]" custT="1"/>
      <dgm:spPr>
        <a:solidFill>
          <a:schemeClr val="accent3"/>
        </a:solidFill>
      </dgm:spPr>
      <dgm:t>
        <a:bodyPr/>
        <a:lstStyle/>
        <a:p>
          <a:r>
            <a:rPr lang="fr-FR" sz="1400" b="1" dirty="0"/>
            <a:t>Visualisations et interprétations des</a:t>
          </a:r>
        </a:p>
        <a:p>
          <a:r>
            <a:rPr lang="fr-FR" sz="1400" b="1" dirty="0"/>
            <a:t>clusters</a:t>
          </a:r>
        </a:p>
      </dgm:t>
    </dgm:pt>
    <dgm:pt modelId="{17D426F3-C006-49F7-BEAF-5B62CF44B413}" type="parTrans" cxnId="{B7FFF6E3-D5C5-4048-8C09-7BF30760C601}">
      <dgm:prSet/>
      <dgm:spPr/>
      <dgm:t>
        <a:bodyPr/>
        <a:lstStyle/>
        <a:p>
          <a:endParaRPr lang="fr-FR"/>
        </a:p>
      </dgm:t>
    </dgm:pt>
    <dgm:pt modelId="{DF83B120-E119-443D-AAB2-7A18A0B779DB}" type="sibTrans" cxnId="{B7FFF6E3-D5C5-4048-8C09-7BF30760C601}">
      <dgm:prSet/>
      <dgm:spPr/>
      <dgm:t>
        <a:bodyPr/>
        <a:lstStyle/>
        <a:p>
          <a:endParaRPr lang="fr-FR"/>
        </a:p>
      </dgm:t>
    </dgm:pt>
    <dgm:pt modelId="{0F2A6C40-F523-4954-A168-0772A06C2F49}">
      <dgm:prSet custT="1"/>
      <dgm:spPr>
        <a:solidFill>
          <a:schemeClr val="accent3">
            <a:lumMod val="75000"/>
          </a:schemeClr>
        </a:solidFill>
      </dgm:spPr>
      <dgm:t>
        <a:bodyPr/>
        <a:lstStyle/>
        <a:p>
          <a:r>
            <a:rPr lang="fr-FR" sz="1400" b="1" dirty="0"/>
            <a:t>Application des</a:t>
          </a:r>
        </a:p>
        <a:p>
          <a:r>
            <a:rPr lang="fr-FR" sz="1400" b="1" dirty="0"/>
            <a:t>algorithmes nécessaires</a:t>
          </a:r>
          <a:endParaRPr lang="fr-FR" sz="3000" b="1" dirty="0"/>
        </a:p>
      </dgm:t>
    </dgm:pt>
    <dgm:pt modelId="{ACF8B6A5-AFB6-43B8-95EE-D373B9288B53}" type="parTrans" cxnId="{11BA1FB2-C0BF-410C-BF7A-59E679BF7250}">
      <dgm:prSet/>
      <dgm:spPr/>
      <dgm:t>
        <a:bodyPr/>
        <a:lstStyle/>
        <a:p>
          <a:endParaRPr lang="fr-FR"/>
        </a:p>
      </dgm:t>
    </dgm:pt>
    <dgm:pt modelId="{6DD25B39-A208-4621-AE16-447167FD6004}" type="sibTrans" cxnId="{11BA1FB2-C0BF-410C-BF7A-59E679BF7250}">
      <dgm:prSet/>
      <dgm:spPr/>
      <dgm:t>
        <a:bodyPr/>
        <a:lstStyle/>
        <a:p>
          <a:endParaRPr lang="fr-FR"/>
        </a:p>
      </dgm:t>
    </dgm:pt>
    <dgm:pt modelId="{FA6BF7E8-C7EE-4618-AAC6-E4C7D1405D29}" type="pres">
      <dgm:prSet presAssocID="{AD4A9FAF-EBD1-4081-AFCC-94712D0FE5C9}" presName="diagram" presStyleCnt="0">
        <dgm:presLayoutVars>
          <dgm:dir/>
          <dgm:resizeHandles val="exact"/>
        </dgm:presLayoutVars>
      </dgm:prSet>
      <dgm:spPr/>
    </dgm:pt>
    <dgm:pt modelId="{E3E25DDF-AC7F-4237-B53A-4AFCC704726B}" type="pres">
      <dgm:prSet presAssocID="{40B872D4-AAB2-43AD-B719-DA3319F59072}" presName="node" presStyleLbl="node1" presStyleIdx="0" presStyleCnt="6" custScaleX="145325" custScaleY="241812">
        <dgm:presLayoutVars>
          <dgm:bulletEnabled val="1"/>
        </dgm:presLayoutVars>
      </dgm:prSet>
      <dgm:spPr/>
    </dgm:pt>
    <dgm:pt modelId="{EA220B8C-779D-4414-9B11-616A09CB4E66}" type="pres">
      <dgm:prSet presAssocID="{13009AE9-8F63-4582-AB9F-ECBDD4876811}" presName="sibTrans" presStyleLbl="sibTrans2D1" presStyleIdx="0" presStyleCnt="5"/>
      <dgm:spPr/>
    </dgm:pt>
    <dgm:pt modelId="{8EB13CD0-783A-4E95-8CDC-0C1542C56BA8}" type="pres">
      <dgm:prSet presAssocID="{13009AE9-8F63-4582-AB9F-ECBDD4876811}" presName="connectorText" presStyleLbl="sibTrans2D1" presStyleIdx="0" presStyleCnt="5"/>
      <dgm:spPr/>
    </dgm:pt>
    <dgm:pt modelId="{2B3071A6-1829-467C-9C5C-1CE3B69FF951}" type="pres">
      <dgm:prSet presAssocID="{99B50232-A59B-459C-AC02-35E5D7FB5969}" presName="node" presStyleLbl="node1" presStyleIdx="1" presStyleCnt="6" custScaleX="189094" custScaleY="253516">
        <dgm:presLayoutVars>
          <dgm:bulletEnabled val="1"/>
        </dgm:presLayoutVars>
      </dgm:prSet>
      <dgm:spPr/>
    </dgm:pt>
    <dgm:pt modelId="{C39CB74A-E478-4C4D-A8C1-47713B397438}" type="pres">
      <dgm:prSet presAssocID="{02266FCF-C65E-438F-BFAD-D8725AB0650F}" presName="sibTrans" presStyleLbl="sibTrans2D1" presStyleIdx="1" presStyleCnt="5"/>
      <dgm:spPr/>
    </dgm:pt>
    <dgm:pt modelId="{1871D4B6-90B6-4153-9F5B-49CE2ED04FF6}" type="pres">
      <dgm:prSet presAssocID="{02266FCF-C65E-438F-BFAD-D8725AB0650F}" presName="connectorText" presStyleLbl="sibTrans2D1" presStyleIdx="1" presStyleCnt="5"/>
      <dgm:spPr/>
    </dgm:pt>
    <dgm:pt modelId="{2A42F945-C186-429E-A490-C71DDF29E5E9}" type="pres">
      <dgm:prSet presAssocID="{E71A91E5-6E25-4729-A8C7-B97BB52ED59B}" presName="node" presStyleLbl="node1" presStyleIdx="2" presStyleCnt="6" custScaleX="210961" custScaleY="262116">
        <dgm:presLayoutVars>
          <dgm:bulletEnabled val="1"/>
        </dgm:presLayoutVars>
      </dgm:prSet>
      <dgm:spPr/>
    </dgm:pt>
    <dgm:pt modelId="{791552CC-D3CD-4CBE-B265-173BE1758386}" type="pres">
      <dgm:prSet presAssocID="{B7DE6C4F-D40B-4C97-BADA-A097F1D2E8CA}" presName="sibTrans" presStyleLbl="sibTrans2D1" presStyleIdx="2" presStyleCnt="5"/>
      <dgm:spPr/>
    </dgm:pt>
    <dgm:pt modelId="{533EA08E-6BB3-415B-9137-D58F879FF400}" type="pres">
      <dgm:prSet presAssocID="{B7DE6C4F-D40B-4C97-BADA-A097F1D2E8CA}" presName="connectorText" presStyleLbl="sibTrans2D1" presStyleIdx="2" presStyleCnt="5"/>
      <dgm:spPr/>
    </dgm:pt>
    <dgm:pt modelId="{EE227AFF-7FC7-4B19-8C8B-BBF01BF516FA}" type="pres">
      <dgm:prSet presAssocID="{323F9B11-E4F1-480B-8705-0075ACB771A3}" presName="node" presStyleLbl="node1" presStyleIdx="3" presStyleCnt="6" custScaleX="205882" custScaleY="263678">
        <dgm:presLayoutVars>
          <dgm:bulletEnabled val="1"/>
        </dgm:presLayoutVars>
      </dgm:prSet>
      <dgm:spPr/>
    </dgm:pt>
    <dgm:pt modelId="{5162D3F6-110B-4D4F-94BE-ADFFFF100A2D}" type="pres">
      <dgm:prSet presAssocID="{7DA5F9F1-BA7A-4D55-941C-4B9F580120B0}" presName="sibTrans" presStyleLbl="sibTrans2D1" presStyleIdx="3" presStyleCnt="5" custAng="20606362"/>
      <dgm:spPr/>
    </dgm:pt>
    <dgm:pt modelId="{5F21FACE-4692-426A-9517-6FC0CD99FE3F}" type="pres">
      <dgm:prSet presAssocID="{7DA5F9F1-BA7A-4D55-941C-4B9F580120B0}" presName="connectorText" presStyleLbl="sibTrans2D1" presStyleIdx="3" presStyleCnt="5"/>
      <dgm:spPr/>
    </dgm:pt>
    <dgm:pt modelId="{3B566CA0-317A-49E2-A595-7B59998B3410}" type="pres">
      <dgm:prSet presAssocID="{0F2A6C40-F523-4954-A168-0772A06C2F49}" presName="node" presStyleLbl="node1" presStyleIdx="4" presStyleCnt="6" custScaleX="310599" custScaleY="140063">
        <dgm:presLayoutVars>
          <dgm:bulletEnabled val="1"/>
        </dgm:presLayoutVars>
      </dgm:prSet>
      <dgm:spPr/>
    </dgm:pt>
    <dgm:pt modelId="{2AE972E0-009A-40C9-9DEF-436847C59915}" type="pres">
      <dgm:prSet presAssocID="{6DD25B39-A208-4621-AE16-447167FD6004}" presName="sibTrans" presStyleLbl="sibTrans2D1" presStyleIdx="4" presStyleCnt="5"/>
      <dgm:spPr/>
    </dgm:pt>
    <dgm:pt modelId="{13C3E0B7-0801-4F5D-BB6C-DA51D95E4AB4}" type="pres">
      <dgm:prSet presAssocID="{6DD25B39-A208-4621-AE16-447167FD6004}" presName="connectorText" presStyleLbl="sibTrans2D1" presStyleIdx="4" presStyleCnt="5"/>
      <dgm:spPr/>
    </dgm:pt>
    <dgm:pt modelId="{991E8C76-12F7-4021-94D2-185C66615B52}" type="pres">
      <dgm:prSet presAssocID="{D7C5BECA-3D92-4B21-B5CF-9EB58169C23F}" presName="node" presStyleLbl="node1" presStyleIdx="5" presStyleCnt="6" custScaleX="324705" custScaleY="152353">
        <dgm:presLayoutVars>
          <dgm:bulletEnabled val="1"/>
        </dgm:presLayoutVars>
      </dgm:prSet>
      <dgm:spPr/>
    </dgm:pt>
  </dgm:ptLst>
  <dgm:cxnLst>
    <dgm:cxn modelId="{0BBC3C08-642A-4D75-9E99-3794BD8812B8}" type="presOf" srcId="{02266FCF-C65E-438F-BFAD-D8725AB0650F}" destId="{1871D4B6-90B6-4153-9F5B-49CE2ED04FF6}" srcOrd="1" destOrd="0" presId="urn:microsoft.com/office/officeart/2005/8/layout/process5"/>
    <dgm:cxn modelId="{6C5A8109-DF26-4D7E-8078-55C7733E0912}" type="presOf" srcId="{13009AE9-8F63-4582-AB9F-ECBDD4876811}" destId="{EA220B8C-779D-4414-9B11-616A09CB4E66}" srcOrd="0" destOrd="0" presId="urn:microsoft.com/office/officeart/2005/8/layout/process5"/>
    <dgm:cxn modelId="{B703C628-18C0-42C9-BF3F-CF70246894C7}" type="presOf" srcId="{AD4A9FAF-EBD1-4081-AFCC-94712D0FE5C9}" destId="{FA6BF7E8-C7EE-4618-AAC6-E4C7D1405D29}" srcOrd="0" destOrd="0" presId="urn:microsoft.com/office/officeart/2005/8/layout/process5"/>
    <dgm:cxn modelId="{ADAF7E44-4A96-4B9C-9BFB-9404684319C2}" type="presOf" srcId="{B7DE6C4F-D40B-4C97-BADA-A097F1D2E8CA}" destId="{533EA08E-6BB3-415B-9137-D58F879FF400}" srcOrd="1" destOrd="0" presId="urn:microsoft.com/office/officeart/2005/8/layout/process5"/>
    <dgm:cxn modelId="{93AA864F-06F1-474A-A8E3-25225818452B}" type="presOf" srcId="{D7C5BECA-3D92-4B21-B5CF-9EB58169C23F}" destId="{991E8C76-12F7-4021-94D2-185C66615B52}" srcOrd="0" destOrd="0" presId="urn:microsoft.com/office/officeart/2005/8/layout/process5"/>
    <dgm:cxn modelId="{0A058B73-415C-4A5E-B591-C7E89F0A01BD}" srcId="{AD4A9FAF-EBD1-4081-AFCC-94712D0FE5C9}" destId="{323F9B11-E4F1-480B-8705-0075ACB771A3}" srcOrd="3" destOrd="0" parTransId="{C63B515E-D5AE-42AF-AA34-85ABE0BA2990}" sibTransId="{7DA5F9F1-BA7A-4D55-941C-4B9F580120B0}"/>
    <dgm:cxn modelId="{43ED8858-2EB3-4C70-A962-3DB72DCE1356}" type="presOf" srcId="{6DD25B39-A208-4621-AE16-447167FD6004}" destId="{2AE972E0-009A-40C9-9DEF-436847C59915}" srcOrd="0" destOrd="0" presId="urn:microsoft.com/office/officeart/2005/8/layout/process5"/>
    <dgm:cxn modelId="{C8931681-FC46-4286-B2D4-2BF5A6E694D2}" type="presOf" srcId="{E71A91E5-6E25-4729-A8C7-B97BB52ED59B}" destId="{2A42F945-C186-429E-A490-C71DDF29E5E9}" srcOrd="0" destOrd="0" presId="urn:microsoft.com/office/officeart/2005/8/layout/process5"/>
    <dgm:cxn modelId="{BBBA3C84-A676-48D8-ABC7-C98F34B584A8}" type="presOf" srcId="{40B872D4-AAB2-43AD-B719-DA3319F59072}" destId="{E3E25DDF-AC7F-4237-B53A-4AFCC704726B}" srcOrd="0" destOrd="0" presId="urn:microsoft.com/office/officeart/2005/8/layout/process5"/>
    <dgm:cxn modelId="{3B3E0794-DC9D-421B-8409-25CB973828FA}" type="presOf" srcId="{99B50232-A59B-459C-AC02-35E5D7FB5969}" destId="{2B3071A6-1829-467C-9C5C-1CE3B69FF951}" srcOrd="0" destOrd="0" presId="urn:microsoft.com/office/officeart/2005/8/layout/process5"/>
    <dgm:cxn modelId="{4AB2BF9B-9A65-4D48-99AA-F9E6600E9086}" type="presOf" srcId="{02266FCF-C65E-438F-BFAD-D8725AB0650F}" destId="{C39CB74A-E478-4C4D-A8C1-47713B397438}" srcOrd="0" destOrd="0" presId="urn:microsoft.com/office/officeart/2005/8/layout/process5"/>
    <dgm:cxn modelId="{1E12B9A7-B2B8-4741-BAFC-6E358834AAC0}" type="presOf" srcId="{6DD25B39-A208-4621-AE16-447167FD6004}" destId="{13C3E0B7-0801-4F5D-BB6C-DA51D95E4AB4}" srcOrd="1" destOrd="0" presId="urn:microsoft.com/office/officeart/2005/8/layout/process5"/>
    <dgm:cxn modelId="{11BA1FB2-C0BF-410C-BF7A-59E679BF7250}" srcId="{AD4A9FAF-EBD1-4081-AFCC-94712D0FE5C9}" destId="{0F2A6C40-F523-4954-A168-0772A06C2F49}" srcOrd="4" destOrd="0" parTransId="{ACF8B6A5-AFB6-43B8-95EE-D373B9288B53}" sibTransId="{6DD25B39-A208-4621-AE16-447167FD6004}"/>
    <dgm:cxn modelId="{27DD81BA-172B-4AE1-AD5A-E9BE88316551}" type="presOf" srcId="{323F9B11-E4F1-480B-8705-0075ACB771A3}" destId="{EE227AFF-7FC7-4B19-8C8B-BBF01BF516FA}" srcOrd="0" destOrd="0" presId="urn:microsoft.com/office/officeart/2005/8/layout/process5"/>
    <dgm:cxn modelId="{092374BB-8653-4605-8801-ED5A6C0D8A96}" srcId="{AD4A9FAF-EBD1-4081-AFCC-94712D0FE5C9}" destId="{40B872D4-AAB2-43AD-B719-DA3319F59072}" srcOrd="0" destOrd="0" parTransId="{19047A16-4236-4DA3-9D8C-507FFC8806AE}" sibTransId="{13009AE9-8F63-4582-AB9F-ECBDD4876811}"/>
    <dgm:cxn modelId="{C26476C3-ECA9-407B-9714-6E63C012EBD9}" srcId="{AD4A9FAF-EBD1-4081-AFCC-94712D0FE5C9}" destId="{99B50232-A59B-459C-AC02-35E5D7FB5969}" srcOrd="1" destOrd="0" parTransId="{D7235BC2-8AC4-4184-9370-9B16C4DAB76D}" sibTransId="{02266FCF-C65E-438F-BFAD-D8725AB0650F}"/>
    <dgm:cxn modelId="{686FB8C3-AE66-491D-B989-2246F0481AFC}" type="presOf" srcId="{13009AE9-8F63-4582-AB9F-ECBDD4876811}" destId="{8EB13CD0-783A-4E95-8CDC-0C1542C56BA8}" srcOrd="1" destOrd="0" presId="urn:microsoft.com/office/officeart/2005/8/layout/process5"/>
    <dgm:cxn modelId="{2BF2F9C7-FE5B-40EC-855B-765D2015435E}" type="presOf" srcId="{B7DE6C4F-D40B-4C97-BADA-A097F1D2E8CA}" destId="{791552CC-D3CD-4CBE-B265-173BE1758386}" srcOrd="0" destOrd="0" presId="urn:microsoft.com/office/officeart/2005/8/layout/process5"/>
    <dgm:cxn modelId="{5358EDCA-06CB-4C3E-944D-542C01F24033}" type="presOf" srcId="{0F2A6C40-F523-4954-A168-0772A06C2F49}" destId="{3B566CA0-317A-49E2-A595-7B59998B3410}" srcOrd="0" destOrd="0" presId="urn:microsoft.com/office/officeart/2005/8/layout/process5"/>
    <dgm:cxn modelId="{41FC23E2-41D6-44DB-BAC1-4039415CE302}" type="presOf" srcId="{7DA5F9F1-BA7A-4D55-941C-4B9F580120B0}" destId="{5162D3F6-110B-4D4F-94BE-ADFFFF100A2D}" srcOrd="0" destOrd="0" presId="urn:microsoft.com/office/officeart/2005/8/layout/process5"/>
    <dgm:cxn modelId="{B7FFF6E3-D5C5-4048-8C09-7BF30760C601}" srcId="{AD4A9FAF-EBD1-4081-AFCC-94712D0FE5C9}" destId="{D7C5BECA-3D92-4B21-B5CF-9EB58169C23F}" srcOrd="5" destOrd="0" parTransId="{17D426F3-C006-49F7-BEAF-5B62CF44B413}" sibTransId="{DF83B120-E119-443D-AAB2-7A18A0B779DB}"/>
    <dgm:cxn modelId="{CE442EE7-E371-4DB6-BC08-B833F253A6CD}" type="presOf" srcId="{7DA5F9F1-BA7A-4D55-941C-4B9F580120B0}" destId="{5F21FACE-4692-426A-9517-6FC0CD99FE3F}" srcOrd="1" destOrd="0" presId="urn:microsoft.com/office/officeart/2005/8/layout/process5"/>
    <dgm:cxn modelId="{768CA2F0-8989-4F13-8762-841683F40ACC}" srcId="{AD4A9FAF-EBD1-4081-AFCC-94712D0FE5C9}" destId="{E71A91E5-6E25-4729-A8C7-B97BB52ED59B}" srcOrd="2" destOrd="0" parTransId="{F17C4555-267C-4828-AA58-03C1E2385914}" sibTransId="{B7DE6C4F-D40B-4C97-BADA-A097F1D2E8CA}"/>
    <dgm:cxn modelId="{794097AC-BDDE-4BAE-A910-0E782FCD9434}" type="presParOf" srcId="{FA6BF7E8-C7EE-4618-AAC6-E4C7D1405D29}" destId="{E3E25DDF-AC7F-4237-B53A-4AFCC704726B}" srcOrd="0" destOrd="0" presId="urn:microsoft.com/office/officeart/2005/8/layout/process5"/>
    <dgm:cxn modelId="{A9F94AD3-E4C2-46CC-BD38-97CA74C0014A}" type="presParOf" srcId="{FA6BF7E8-C7EE-4618-AAC6-E4C7D1405D29}" destId="{EA220B8C-779D-4414-9B11-616A09CB4E66}" srcOrd="1" destOrd="0" presId="urn:microsoft.com/office/officeart/2005/8/layout/process5"/>
    <dgm:cxn modelId="{095A707A-09D0-4919-BEDE-B871D0ABBBF3}" type="presParOf" srcId="{EA220B8C-779D-4414-9B11-616A09CB4E66}" destId="{8EB13CD0-783A-4E95-8CDC-0C1542C56BA8}" srcOrd="0" destOrd="0" presId="urn:microsoft.com/office/officeart/2005/8/layout/process5"/>
    <dgm:cxn modelId="{B7211ADE-171A-44F7-B7F9-2CC69432D629}" type="presParOf" srcId="{FA6BF7E8-C7EE-4618-AAC6-E4C7D1405D29}" destId="{2B3071A6-1829-467C-9C5C-1CE3B69FF951}" srcOrd="2" destOrd="0" presId="urn:microsoft.com/office/officeart/2005/8/layout/process5"/>
    <dgm:cxn modelId="{7FB339E5-C399-4F9B-A514-89B9A434A1CE}" type="presParOf" srcId="{FA6BF7E8-C7EE-4618-AAC6-E4C7D1405D29}" destId="{C39CB74A-E478-4C4D-A8C1-47713B397438}" srcOrd="3" destOrd="0" presId="urn:microsoft.com/office/officeart/2005/8/layout/process5"/>
    <dgm:cxn modelId="{8B041CC9-2724-4353-BE03-643C327BCA7C}" type="presParOf" srcId="{C39CB74A-E478-4C4D-A8C1-47713B397438}" destId="{1871D4B6-90B6-4153-9F5B-49CE2ED04FF6}" srcOrd="0" destOrd="0" presId="urn:microsoft.com/office/officeart/2005/8/layout/process5"/>
    <dgm:cxn modelId="{3DFEF6BC-3D6B-4E24-AC4B-3DDAF6B074ED}" type="presParOf" srcId="{FA6BF7E8-C7EE-4618-AAC6-E4C7D1405D29}" destId="{2A42F945-C186-429E-A490-C71DDF29E5E9}" srcOrd="4" destOrd="0" presId="urn:microsoft.com/office/officeart/2005/8/layout/process5"/>
    <dgm:cxn modelId="{41EC3CAF-B103-4647-A05B-821565CD88B7}" type="presParOf" srcId="{FA6BF7E8-C7EE-4618-AAC6-E4C7D1405D29}" destId="{791552CC-D3CD-4CBE-B265-173BE1758386}" srcOrd="5" destOrd="0" presId="urn:microsoft.com/office/officeart/2005/8/layout/process5"/>
    <dgm:cxn modelId="{1A2880E3-DAC7-4894-8D35-B4A9EF279F8A}" type="presParOf" srcId="{791552CC-D3CD-4CBE-B265-173BE1758386}" destId="{533EA08E-6BB3-415B-9137-D58F879FF400}" srcOrd="0" destOrd="0" presId="urn:microsoft.com/office/officeart/2005/8/layout/process5"/>
    <dgm:cxn modelId="{D2C346B4-6BA8-49DF-8DE5-0B35F7A055AA}" type="presParOf" srcId="{FA6BF7E8-C7EE-4618-AAC6-E4C7D1405D29}" destId="{EE227AFF-7FC7-4B19-8C8B-BBF01BF516FA}" srcOrd="6" destOrd="0" presId="urn:microsoft.com/office/officeart/2005/8/layout/process5"/>
    <dgm:cxn modelId="{1C15994D-C7E5-483B-9687-D6319BADEA79}" type="presParOf" srcId="{FA6BF7E8-C7EE-4618-AAC6-E4C7D1405D29}" destId="{5162D3F6-110B-4D4F-94BE-ADFFFF100A2D}" srcOrd="7" destOrd="0" presId="urn:microsoft.com/office/officeart/2005/8/layout/process5"/>
    <dgm:cxn modelId="{3BEEBCB1-1497-480E-9FA1-F68E3CFA1340}" type="presParOf" srcId="{5162D3F6-110B-4D4F-94BE-ADFFFF100A2D}" destId="{5F21FACE-4692-426A-9517-6FC0CD99FE3F}" srcOrd="0" destOrd="0" presId="urn:microsoft.com/office/officeart/2005/8/layout/process5"/>
    <dgm:cxn modelId="{DC698406-F530-42BA-8E52-9748B6A97DC0}" type="presParOf" srcId="{FA6BF7E8-C7EE-4618-AAC6-E4C7D1405D29}" destId="{3B566CA0-317A-49E2-A595-7B59998B3410}" srcOrd="8" destOrd="0" presId="urn:microsoft.com/office/officeart/2005/8/layout/process5"/>
    <dgm:cxn modelId="{0826C535-2578-4DB8-827A-AFB7483EA266}" type="presParOf" srcId="{FA6BF7E8-C7EE-4618-AAC6-E4C7D1405D29}" destId="{2AE972E0-009A-40C9-9DEF-436847C59915}" srcOrd="9" destOrd="0" presId="urn:microsoft.com/office/officeart/2005/8/layout/process5"/>
    <dgm:cxn modelId="{A77155D4-FD03-4C4E-965F-4FF1CBCCB795}" type="presParOf" srcId="{2AE972E0-009A-40C9-9DEF-436847C59915}" destId="{13C3E0B7-0801-4F5D-BB6C-DA51D95E4AB4}" srcOrd="0" destOrd="0" presId="urn:microsoft.com/office/officeart/2005/8/layout/process5"/>
    <dgm:cxn modelId="{243F0AA3-F85A-4F2A-A785-E35BB8D20752}" type="presParOf" srcId="{FA6BF7E8-C7EE-4618-AAC6-E4C7D1405D29}" destId="{991E8C76-12F7-4021-94D2-185C66615B52}"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Découverte</a:t>
          </a:r>
          <a:r>
            <a:rPr lang="fr-FR" sz="2400" b="1" i="0" u="none" strike="noStrike" baseline="0" dirty="0">
              <a:solidFill>
                <a:srgbClr val="000000"/>
              </a:solidFill>
              <a:latin typeface="Arial" panose="020B0604020202020204" pitchFamily="34" charset="0"/>
              <a:cs typeface="Arial" panose="020B0604020202020204" pitchFamily="34" charset="0"/>
            </a:rPr>
            <a:t> des données</a:t>
          </a:r>
          <a:endParaRPr lang="fr-FR" sz="2400" dirty="0"/>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i="0" u="none" strike="noStrike" baseline="0" dirty="0">
              <a:solidFill>
                <a:srgbClr val="000000"/>
              </a:solidFill>
              <a:latin typeface="Arial" panose="020B0604020202020204" pitchFamily="34" charset="0"/>
              <a:cs typeface="Arial" panose="020B0604020202020204" pitchFamily="34" charset="0"/>
            </a:rPr>
            <a:t>Nettoyage, étude des données et élaboration de nouvelles variables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i="0" u="none" strike="noStrike" baseline="0" dirty="0">
              <a:solidFill>
                <a:srgbClr val="000000"/>
              </a:solidFill>
              <a:latin typeface="Arial" panose="020B0604020202020204" pitchFamily="34" charset="0"/>
              <a:cs typeface="Arial" panose="020B0604020202020204" pitchFamily="34" charset="0"/>
            </a:rPr>
            <a:t>Segmentation des clients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Maintenance du modèle</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5"/>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5"/>
      <dgm:spPr/>
    </dgm:pt>
    <dgm:pt modelId="{F3503144-3608-4B59-9119-E21581B42608}" type="pres">
      <dgm:prSet presAssocID="{9D1D4CFF-838D-41B3-A70D-B7C77019CD81}" presName="dstNode" presStyleLbl="node1" presStyleIdx="0" presStyleCnt="5"/>
      <dgm:spPr/>
    </dgm:pt>
    <dgm:pt modelId="{E7098FBD-BFAC-4443-B993-A9247A21FF35}" type="pres">
      <dgm:prSet presAssocID="{86E1EBA5-5A6C-4F3C-8E89-CDAA1F996D66}" presName="text_1" presStyleLbl="node1" presStyleIdx="0" presStyleCnt="5" custScaleY="7955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5"/>
      <dgm:spPr/>
    </dgm:pt>
    <dgm:pt modelId="{2A28DD06-9A73-4593-8D46-C1807B3CC29F}" type="pres">
      <dgm:prSet presAssocID="{8EDA89F4-901B-49D0-8697-95375EB56323}" presName="text_2" presStyleLbl="node1" presStyleIdx="1" presStyleCnt="5" custScaleY="119334">
        <dgm:presLayoutVars>
          <dgm:bulletEnabled val="1"/>
        </dgm:presLayoutVars>
      </dgm:prSet>
      <dgm:spPr/>
    </dgm:pt>
    <dgm:pt modelId="{59335121-65DE-4FD9-824B-4E15A6FADFC3}" type="pres">
      <dgm:prSet presAssocID="{8EDA89F4-901B-49D0-8697-95375EB56323}" presName="accent_2" presStyleCnt="0"/>
      <dgm:spPr/>
    </dgm:pt>
    <dgm:pt modelId="{D94A5086-F7A6-455A-9D64-3E4950897D08}" type="pres">
      <dgm:prSet presAssocID="{8EDA89F4-901B-49D0-8697-95375EB56323}" presName="accentRepeatNode" presStyleLbl="solidFgAcc1" presStyleIdx="1" presStyleCnt="5"/>
      <dgm:spPr/>
    </dgm:pt>
    <dgm:pt modelId="{9ABBE8A1-0A05-4725-8081-393FA6480A96}" type="pres">
      <dgm:prSet presAssocID="{79B68CF9-8B96-465A-BC84-5B0843A2199E}" presName="text_3" presStyleLbl="node1" presStyleIdx="2" presStyleCnt="5" custScaleY="78675">
        <dgm:presLayoutVars>
          <dgm:bulletEnabled val="1"/>
        </dgm:presLayoutVars>
      </dgm:prSet>
      <dgm:spPr/>
    </dgm:pt>
    <dgm:pt modelId="{486B83BC-D9F0-4AB1-8512-3C6960C922B6}" type="pres">
      <dgm:prSet presAssocID="{79B68CF9-8B96-465A-BC84-5B0843A2199E}" presName="accent_3" presStyleCnt="0"/>
      <dgm:spPr/>
    </dgm:pt>
    <dgm:pt modelId="{2A0B939D-340B-4959-A7FF-DA92750D2705}" type="pres">
      <dgm:prSet presAssocID="{79B68CF9-8B96-465A-BC84-5B0843A2199E}" presName="accentRepeatNode" presStyleLbl="solidFgAcc1" presStyleIdx="2" presStyleCnt="5"/>
      <dgm:spPr/>
    </dgm:pt>
    <dgm:pt modelId="{6D458C04-34ED-4E69-A4B5-46B7AACF5CD2}" type="pres">
      <dgm:prSet presAssocID="{40F461E1-53AA-4ABD-9E56-0190480A3201}" presName="text_4" presStyleLbl="node1" presStyleIdx="3" presStyleCnt="5" custScaleY="79295">
        <dgm:presLayoutVars>
          <dgm:bulletEnabled val="1"/>
        </dgm:presLayoutVars>
      </dgm:prSet>
      <dgm:spPr/>
    </dgm:pt>
    <dgm:pt modelId="{28443C70-0B2B-4FC1-8572-ADD6A99D2415}" type="pres">
      <dgm:prSet presAssocID="{40F461E1-53AA-4ABD-9E56-0190480A3201}" presName="accent_4" presStyleCnt="0"/>
      <dgm:spPr/>
    </dgm:pt>
    <dgm:pt modelId="{B311CE32-0198-4C20-9A42-4EFE6FAD3E81}" type="pres">
      <dgm:prSet presAssocID="{40F461E1-53AA-4ABD-9E56-0190480A3201}" presName="accentRepeatNode" presStyleLbl="solidFgAcc1" presStyleIdx="3" presStyleCnt="5" custLinFactNeighborX="3287"/>
      <dgm:spPr>
        <a:solidFill>
          <a:schemeClr val="tx2"/>
        </a:solidFill>
      </dgm:spPr>
    </dgm:pt>
    <dgm:pt modelId="{F630898F-9441-4A5D-91BC-D1B06AC560C9}" type="pres">
      <dgm:prSet presAssocID="{D22F9067-F91D-4E6C-8BC4-754D0E8110DD}" presName="text_5" presStyleLbl="node1" presStyleIdx="4" presStyleCnt="5">
        <dgm:presLayoutVars>
          <dgm:bulletEnabled val="1"/>
        </dgm:presLayoutVars>
      </dgm:prSet>
      <dgm:spPr/>
    </dgm:pt>
    <dgm:pt modelId="{20F61AFF-60A2-4B29-891F-F3642F13B799}" type="pres">
      <dgm:prSet presAssocID="{D22F9067-F91D-4E6C-8BC4-754D0E8110DD}" presName="accent_5" presStyleCnt="0"/>
      <dgm:spPr/>
    </dgm:pt>
    <dgm:pt modelId="{B6E64628-C5BE-4CB8-B331-8C2B188C0813}" type="pres">
      <dgm:prSet presAssocID="{D22F9067-F91D-4E6C-8BC4-754D0E8110DD}" presName="accentRepeatNode" presStyleLbl="solidFgAcc1" presStyleIdx="4" presStyleCnt="5"/>
      <dgm:spPr/>
    </dgm:pt>
  </dgm:ptLst>
  <dgm:cxnLst>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2" destOrd="0" parTransId="{836CC1A1-60DC-44C5-B47F-AE37131027CC}" sibTransId="{2186C93A-CF4E-41DF-BA0A-51B1468E51B8}"/>
    <dgm:cxn modelId="{CA904C52-0FDF-41ED-8C40-C9A2D61DDF6D}" srcId="{9D1D4CFF-838D-41B3-A70D-B7C77019CD81}" destId="{40F461E1-53AA-4ABD-9E56-0190480A3201}" srcOrd="3"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11F74780-885B-4993-86F1-76F2F8D89618}" type="presOf" srcId="{79B68CF9-8B96-465A-BC84-5B0843A2199E}" destId="{9ABBE8A1-0A05-4725-8081-393FA6480A96}" srcOrd="0" destOrd="0" presId="urn:microsoft.com/office/officeart/2008/layout/VerticalCurvedList"/>
    <dgm:cxn modelId="{BB5CAC86-D4EF-4F86-AEC5-CA32F308EB1E}" srcId="{9D1D4CFF-838D-41B3-A70D-B7C77019CD81}" destId="{D22F9067-F91D-4E6C-8BC4-754D0E8110DD}" srcOrd="4" destOrd="0" parTransId="{B024EA31-3C1E-4084-B618-6EBD22D43DA2}" sibTransId="{ECB511DA-014F-4B42-9220-A32FABA0BC88}"/>
    <dgm:cxn modelId="{2F74E694-A17E-4513-86E9-B318BE4BD897}" srcId="{9D1D4CFF-838D-41B3-A70D-B7C77019CD81}" destId="{8EDA89F4-901B-49D0-8697-95375EB56323}" srcOrd="1"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283D35C1-6040-45A2-BA68-1182F1B07DFC}" type="presOf" srcId="{8EDA89F4-901B-49D0-8697-95375EB56323}" destId="{2A28DD06-9A73-4593-8D46-C1807B3CC29F}" srcOrd="0" destOrd="0" presId="urn:microsoft.com/office/officeart/2008/layout/VerticalCurvedList"/>
    <dgm:cxn modelId="{BB3365D7-C2BD-448D-AB22-4BB8C9BBCE00}" type="presOf" srcId="{40F461E1-53AA-4ABD-9E56-0190480A3201}" destId="{6D458C04-34ED-4E69-A4B5-46B7AACF5CD2}" srcOrd="0" destOrd="0" presId="urn:microsoft.com/office/officeart/2008/layout/VerticalCurvedList"/>
    <dgm:cxn modelId="{EEFC0FDF-A91C-479E-9BCF-96E1F0EC4920}" type="presOf" srcId="{58141040-13F6-4EB3-BAF7-D2C35E078BDD}" destId="{8DAFC662-455E-4086-AF17-B74AFED36479}" srcOrd="0" destOrd="0" presId="urn:microsoft.com/office/officeart/2008/layout/VerticalCurvedList"/>
    <dgm:cxn modelId="{5EC122F9-70CB-4973-A20A-F6DFAB9399B6}" type="presOf" srcId="{D22F9067-F91D-4E6C-8BC4-754D0E8110DD}" destId="{F630898F-9441-4A5D-91BC-D1B06AC560C9}"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4485D2D-7A4E-434F-AD63-878561F1BBDD}" type="presParOf" srcId="{60CFF4DD-76BD-45BF-859E-DDB5448BBCEC}" destId="{2A28DD06-9A73-4593-8D46-C1807B3CC29F}" srcOrd="3" destOrd="0" presId="urn:microsoft.com/office/officeart/2008/layout/VerticalCurvedList"/>
    <dgm:cxn modelId="{CC514E7C-C826-4704-A11A-9E92764AB473}" type="presParOf" srcId="{60CFF4DD-76BD-45BF-859E-DDB5448BBCEC}" destId="{59335121-65DE-4FD9-824B-4E15A6FADFC3}" srcOrd="4" destOrd="0" presId="urn:microsoft.com/office/officeart/2008/layout/VerticalCurvedList"/>
    <dgm:cxn modelId="{C231C7AE-F773-41D0-B91F-D103CFC28821}" type="presParOf" srcId="{59335121-65DE-4FD9-824B-4E15A6FADFC3}" destId="{D94A5086-F7A6-455A-9D64-3E4950897D08}" srcOrd="0" destOrd="0" presId="urn:microsoft.com/office/officeart/2008/layout/VerticalCurvedList"/>
    <dgm:cxn modelId="{135710AF-DF08-4F91-A91F-23117AA20F37}" type="presParOf" srcId="{60CFF4DD-76BD-45BF-859E-DDB5448BBCEC}" destId="{9ABBE8A1-0A05-4725-8081-393FA6480A96}" srcOrd="5" destOrd="0" presId="urn:microsoft.com/office/officeart/2008/layout/VerticalCurvedList"/>
    <dgm:cxn modelId="{A8F3AFAD-7C8F-48FC-AAF2-30A543510265}" type="presParOf" srcId="{60CFF4DD-76BD-45BF-859E-DDB5448BBCEC}" destId="{486B83BC-D9F0-4AB1-8512-3C6960C922B6}" srcOrd="6" destOrd="0" presId="urn:microsoft.com/office/officeart/2008/layout/VerticalCurvedList"/>
    <dgm:cxn modelId="{EBC3E204-D26C-482B-A509-1C42B7456884}" type="presParOf" srcId="{486B83BC-D9F0-4AB1-8512-3C6960C922B6}" destId="{2A0B939D-340B-4959-A7FF-DA92750D2705}" srcOrd="0" destOrd="0" presId="urn:microsoft.com/office/officeart/2008/layout/VerticalCurvedList"/>
    <dgm:cxn modelId="{41E8CAA8-50CD-4B72-9323-885E03CFF2A6}" type="presParOf" srcId="{60CFF4DD-76BD-45BF-859E-DDB5448BBCEC}" destId="{6D458C04-34ED-4E69-A4B5-46B7AACF5CD2}" srcOrd="7" destOrd="0" presId="urn:microsoft.com/office/officeart/2008/layout/VerticalCurvedList"/>
    <dgm:cxn modelId="{D03A68BD-E0A2-498C-A367-B98CC2A4C9B9}" type="presParOf" srcId="{60CFF4DD-76BD-45BF-859E-DDB5448BBCEC}" destId="{28443C70-0B2B-4FC1-8572-ADD6A99D2415}" srcOrd="8" destOrd="0" presId="urn:microsoft.com/office/officeart/2008/layout/VerticalCurvedList"/>
    <dgm:cxn modelId="{FCC8BA89-4D19-41A6-BA46-B25E0512E5F5}" type="presParOf" srcId="{28443C70-0B2B-4FC1-8572-ADD6A99D2415}" destId="{B311CE32-0198-4C20-9A42-4EFE6FAD3E81}" srcOrd="0" destOrd="0" presId="urn:microsoft.com/office/officeart/2008/layout/VerticalCurvedList"/>
    <dgm:cxn modelId="{F319C8E0-D3B0-4C1D-BAA8-28987A919AC9}" type="presParOf" srcId="{60CFF4DD-76BD-45BF-859E-DDB5448BBCEC}" destId="{F630898F-9441-4A5D-91BC-D1B06AC560C9}" srcOrd="9" destOrd="0" presId="urn:microsoft.com/office/officeart/2008/layout/VerticalCurvedList"/>
    <dgm:cxn modelId="{8CCBF64F-054D-4A13-9159-70B953215827}" type="presParOf" srcId="{60CFF4DD-76BD-45BF-859E-DDB5448BBCEC}" destId="{20F61AFF-60A2-4B29-891F-F3642F13B799}" srcOrd="10" destOrd="0" presId="urn:microsoft.com/office/officeart/2008/layout/VerticalCurvedList"/>
    <dgm:cxn modelId="{3C24D3E8-5447-4EE9-BFF3-546AD0460934}" type="presParOf" srcId="{20F61AFF-60A2-4B29-891F-F3642F13B799}"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2B8BA9-DEBE-41D9-97CD-8805F820D03E}" type="doc">
      <dgm:prSet loTypeId="urn:microsoft.com/office/officeart/2005/8/layout/cycle8" loCatId="cycle" qsTypeId="urn:microsoft.com/office/officeart/2005/8/quickstyle/simple1" qsCatId="simple" csTypeId="urn:microsoft.com/office/officeart/2005/8/colors/accent4_1" csCatId="accent4" phldr="1"/>
      <dgm:spPr/>
    </dgm:pt>
    <dgm:pt modelId="{6FD207DC-294C-4BF8-8C64-274D9838D88C}">
      <dgm:prSet phldrT="[Texte]"/>
      <dgm:spPr>
        <a:solidFill>
          <a:schemeClr val="accent3">
            <a:lumMod val="75000"/>
          </a:schemeClr>
        </a:solidFill>
      </dgm:spPr>
      <dgm:t>
        <a:bodyPr/>
        <a:lstStyle/>
        <a:p>
          <a:r>
            <a:rPr lang="fr-FR" dirty="0"/>
            <a:t>2</a:t>
          </a:r>
        </a:p>
      </dgm:t>
    </dgm:pt>
    <dgm:pt modelId="{EAC48F3E-4DB7-480B-85A3-EBAFF08142A0}" type="parTrans" cxnId="{55F79D2D-9191-4537-8CDF-E9875C1D8C5E}">
      <dgm:prSet/>
      <dgm:spPr/>
      <dgm:t>
        <a:bodyPr/>
        <a:lstStyle/>
        <a:p>
          <a:endParaRPr lang="fr-FR"/>
        </a:p>
      </dgm:t>
    </dgm:pt>
    <dgm:pt modelId="{F88A54E3-097D-4425-BFA2-A15D27F68675}" type="sibTrans" cxnId="{55F79D2D-9191-4537-8CDF-E9875C1D8C5E}">
      <dgm:prSet/>
      <dgm:spPr/>
      <dgm:t>
        <a:bodyPr/>
        <a:lstStyle/>
        <a:p>
          <a:endParaRPr lang="fr-FR"/>
        </a:p>
      </dgm:t>
    </dgm:pt>
    <dgm:pt modelId="{563C3473-14DF-4BEC-8F5C-323D1D94DB2B}">
      <dgm:prSet phldrT="[Texte]"/>
      <dgm:spPr>
        <a:solidFill>
          <a:schemeClr val="accent6">
            <a:lumMod val="60000"/>
            <a:lumOff val="40000"/>
          </a:schemeClr>
        </a:solidFill>
      </dgm:spPr>
      <dgm:t>
        <a:bodyPr/>
        <a:lstStyle/>
        <a:p>
          <a:r>
            <a:rPr lang="fr-FR" dirty="0"/>
            <a:t>3</a:t>
          </a:r>
        </a:p>
      </dgm:t>
    </dgm:pt>
    <dgm:pt modelId="{8F837FED-91A4-43E6-B341-B5BD7862DB0B}" type="parTrans" cxnId="{D9077BEC-0CFB-48F2-9934-4EF8DA88CE91}">
      <dgm:prSet/>
      <dgm:spPr/>
      <dgm:t>
        <a:bodyPr/>
        <a:lstStyle/>
        <a:p>
          <a:endParaRPr lang="fr-FR"/>
        </a:p>
      </dgm:t>
    </dgm:pt>
    <dgm:pt modelId="{FDC7BD58-FB1F-467B-BB95-116493460992}" type="sibTrans" cxnId="{D9077BEC-0CFB-48F2-9934-4EF8DA88CE91}">
      <dgm:prSet/>
      <dgm:spPr/>
      <dgm:t>
        <a:bodyPr/>
        <a:lstStyle/>
        <a:p>
          <a:endParaRPr lang="fr-FR"/>
        </a:p>
      </dgm:t>
    </dgm:pt>
    <dgm:pt modelId="{06C4CD9F-B802-419D-ABC8-C54EBDEF2FEC}">
      <dgm:prSet phldrT="[Texte]"/>
      <dgm:spPr>
        <a:solidFill>
          <a:schemeClr val="accent4">
            <a:lumMod val="75000"/>
          </a:schemeClr>
        </a:solidFill>
      </dgm:spPr>
      <dgm:t>
        <a:bodyPr/>
        <a:lstStyle/>
        <a:p>
          <a:r>
            <a:rPr lang="fr-FR" dirty="0"/>
            <a:t>1</a:t>
          </a:r>
        </a:p>
      </dgm:t>
    </dgm:pt>
    <dgm:pt modelId="{0D97EB15-EAA6-4A2F-8CAD-9194EE9F3729}" type="parTrans" cxnId="{770032CB-B643-4467-9B24-EC0668F05CD5}">
      <dgm:prSet/>
      <dgm:spPr/>
      <dgm:t>
        <a:bodyPr/>
        <a:lstStyle/>
        <a:p>
          <a:endParaRPr lang="fr-FR"/>
        </a:p>
      </dgm:t>
    </dgm:pt>
    <dgm:pt modelId="{D09D6EF8-0974-400A-95A5-0EC7F93B7772}" type="sibTrans" cxnId="{770032CB-B643-4467-9B24-EC0668F05CD5}">
      <dgm:prSet/>
      <dgm:spPr/>
      <dgm:t>
        <a:bodyPr/>
        <a:lstStyle/>
        <a:p>
          <a:endParaRPr lang="fr-FR"/>
        </a:p>
      </dgm:t>
    </dgm:pt>
    <dgm:pt modelId="{0088F722-2014-46BB-9337-4C2B172C83E3}" type="pres">
      <dgm:prSet presAssocID="{D42B8BA9-DEBE-41D9-97CD-8805F820D03E}" presName="compositeShape" presStyleCnt="0">
        <dgm:presLayoutVars>
          <dgm:chMax val="7"/>
          <dgm:dir/>
          <dgm:resizeHandles val="exact"/>
        </dgm:presLayoutVars>
      </dgm:prSet>
      <dgm:spPr/>
    </dgm:pt>
    <dgm:pt modelId="{2EF0BCBE-5643-4DCE-A71F-29582223BD2F}" type="pres">
      <dgm:prSet presAssocID="{D42B8BA9-DEBE-41D9-97CD-8805F820D03E}" presName="wedge1" presStyleLbl="node1" presStyleIdx="0" presStyleCnt="3"/>
      <dgm:spPr/>
    </dgm:pt>
    <dgm:pt modelId="{187205E8-D7CC-492F-8D0D-B88356DEABC8}" type="pres">
      <dgm:prSet presAssocID="{D42B8BA9-DEBE-41D9-97CD-8805F820D03E}" presName="dummy1a" presStyleCnt="0"/>
      <dgm:spPr/>
    </dgm:pt>
    <dgm:pt modelId="{EED9489F-B171-4E2F-9B9A-8E37255C65A9}" type="pres">
      <dgm:prSet presAssocID="{D42B8BA9-DEBE-41D9-97CD-8805F820D03E}" presName="dummy1b" presStyleCnt="0"/>
      <dgm:spPr/>
    </dgm:pt>
    <dgm:pt modelId="{A5C52125-641C-4C3A-9213-E2B52CD219BF}" type="pres">
      <dgm:prSet presAssocID="{D42B8BA9-DEBE-41D9-97CD-8805F820D03E}" presName="wedge1Tx" presStyleLbl="node1" presStyleIdx="0" presStyleCnt="3">
        <dgm:presLayoutVars>
          <dgm:chMax val="0"/>
          <dgm:chPref val="0"/>
          <dgm:bulletEnabled val="1"/>
        </dgm:presLayoutVars>
      </dgm:prSet>
      <dgm:spPr/>
    </dgm:pt>
    <dgm:pt modelId="{1C11B767-2DC5-48D5-AFFD-7281FBE9A6DF}" type="pres">
      <dgm:prSet presAssocID="{D42B8BA9-DEBE-41D9-97CD-8805F820D03E}" presName="wedge2" presStyleLbl="node1" presStyleIdx="1" presStyleCnt="3"/>
      <dgm:spPr/>
    </dgm:pt>
    <dgm:pt modelId="{9AF37DEA-6BFE-4531-8807-78B9F849C6D4}" type="pres">
      <dgm:prSet presAssocID="{D42B8BA9-DEBE-41D9-97CD-8805F820D03E}" presName="dummy2a" presStyleCnt="0"/>
      <dgm:spPr/>
    </dgm:pt>
    <dgm:pt modelId="{6E49260C-D5DF-4FBC-8E30-B7D7FA52A648}" type="pres">
      <dgm:prSet presAssocID="{D42B8BA9-DEBE-41D9-97CD-8805F820D03E}" presName="dummy2b" presStyleCnt="0"/>
      <dgm:spPr/>
    </dgm:pt>
    <dgm:pt modelId="{ACDD6509-AAC7-41C3-B239-E4741B7B51B1}" type="pres">
      <dgm:prSet presAssocID="{D42B8BA9-DEBE-41D9-97CD-8805F820D03E}" presName="wedge2Tx" presStyleLbl="node1" presStyleIdx="1" presStyleCnt="3">
        <dgm:presLayoutVars>
          <dgm:chMax val="0"/>
          <dgm:chPref val="0"/>
          <dgm:bulletEnabled val="1"/>
        </dgm:presLayoutVars>
      </dgm:prSet>
      <dgm:spPr/>
    </dgm:pt>
    <dgm:pt modelId="{51029903-921A-4CB9-AC7E-7D1872CA2242}" type="pres">
      <dgm:prSet presAssocID="{D42B8BA9-DEBE-41D9-97CD-8805F820D03E}" presName="wedge3" presStyleLbl="node1" presStyleIdx="2" presStyleCnt="3"/>
      <dgm:spPr/>
    </dgm:pt>
    <dgm:pt modelId="{4E53F8FD-A35A-40A3-A029-3FE4E1B23A76}" type="pres">
      <dgm:prSet presAssocID="{D42B8BA9-DEBE-41D9-97CD-8805F820D03E}" presName="dummy3a" presStyleCnt="0"/>
      <dgm:spPr/>
    </dgm:pt>
    <dgm:pt modelId="{4BD91467-85A5-4349-ABFD-4FE34169E8C5}" type="pres">
      <dgm:prSet presAssocID="{D42B8BA9-DEBE-41D9-97CD-8805F820D03E}" presName="dummy3b" presStyleCnt="0"/>
      <dgm:spPr/>
    </dgm:pt>
    <dgm:pt modelId="{EDC888C7-E799-40F9-A968-9A597AD32E13}" type="pres">
      <dgm:prSet presAssocID="{D42B8BA9-DEBE-41D9-97CD-8805F820D03E}" presName="wedge3Tx" presStyleLbl="node1" presStyleIdx="2" presStyleCnt="3">
        <dgm:presLayoutVars>
          <dgm:chMax val="0"/>
          <dgm:chPref val="0"/>
          <dgm:bulletEnabled val="1"/>
        </dgm:presLayoutVars>
      </dgm:prSet>
      <dgm:spPr/>
    </dgm:pt>
    <dgm:pt modelId="{9687D4B0-81D7-4AF7-9737-2A8C562E0E41}" type="pres">
      <dgm:prSet presAssocID="{F88A54E3-097D-4425-BFA2-A15D27F68675}" presName="arrowWedge1" presStyleLbl="fgSibTrans2D1" presStyleIdx="0" presStyleCnt="3"/>
      <dgm:spPr/>
    </dgm:pt>
    <dgm:pt modelId="{2F68FCBE-286D-4DF6-8C68-C2EEA2EE4FFE}" type="pres">
      <dgm:prSet presAssocID="{FDC7BD58-FB1F-467B-BB95-116493460992}" presName="arrowWedge2" presStyleLbl="fgSibTrans2D1" presStyleIdx="1" presStyleCnt="3"/>
      <dgm:spPr/>
    </dgm:pt>
    <dgm:pt modelId="{1F03BE4E-55C3-4E6A-BFBA-D401D286BE36}" type="pres">
      <dgm:prSet presAssocID="{D09D6EF8-0974-400A-95A5-0EC7F93B7772}" presName="arrowWedge3" presStyleLbl="fgSibTrans2D1" presStyleIdx="2" presStyleCnt="3"/>
      <dgm:spPr/>
    </dgm:pt>
  </dgm:ptLst>
  <dgm:cxnLst>
    <dgm:cxn modelId="{3BC89B21-8196-4783-8C18-1EA09713F184}" type="presOf" srcId="{563C3473-14DF-4BEC-8F5C-323D1D94DB2B}" destId="{ACDD6509-AAC7-41C3-B239-E4741B7B51B1}" srcOrd="1" destOrd="0" presId="urn:microsoft.com/office/officeart/2005/8/layout/cycle8"/>
    <dgm:cxn modelId="{55F79D2D-9191-4537-8CDF-E9875C1D8C5E}" srcId="{D42B8BA9-DEBE-41D9-97CD-8805F820D03E}" destId="{6FD207DC-294C-4BF8-8C64-274D9838D88C}" srcOrd="0" destOrd="0" parTransId="{EAC48F3E-4DB7-480B-85A3-EBAFF08142A0}" sibTransId="{F88A54E3-097D-4425-BFA2-A15D27F68675}"/>
    <dgm:cxn modelId="{5F5D384A-8506-41C1-B251-DD04CC37E9E6}" type="presOf" srcId="{D42B8BA9-DEBE-41D9-97CD-8805F820D03E}" destId="{0088F722-2014-46BB-9337-4C2B172C83E3}" srcOrd="0" destOrd="0" presId="urn:microsoft.com/office/officeart/2005/8/layout/cycle8"/>
    <dgm:cxn modelId="{D6D5B37D-2578-4864-8F1A-9806B3F34839}" type="presOf" srcId="{6FD207DC-294C-4BF8-8C64-274D9838D88C}" destId="{2EF0BCBE-5643-4DCE-A71F-29582223BD2F}" srcOrd="0" destOrd="0" presId="urn:microsoft.com/office/officeart/2005/8/layout/cycle8"/>
    <dgm:cxn modelId="{C7EBDF81-95B3-415A-AF42-2820405C310B}" type="presOf" srcId="{6FD207DC-294C-4BF8-8C64-274D9838D88C}" destId="{A5C52125-641C-4C3A-9213-E2B52CD219BF}" srcOrd="1" destOrd="0" presId="urn:microsoft.com/office/officeart/2005/8/layout/cycle8"/>
    <dgm:cxn modelId="{20D5A18B-7CB6-43EA-85F0-C81F9615D2E9}" type="presOf" srcId="{06C4CD9F-B802-419D-ABC8-C54EBDEF2FEC}" destId="{51029903-921A-4CB9-AC7E-7D1872CA2242}" srcOrd="0" destOrd="0" presId="urn:microsoft.com/office/officeart/2005/8/layout/cycle8"/>
    <dgm:cxn modelId="{4ACF0DC2-3300-415A-9F32-9BD30D732493}" type="presOf" srcId="{06C4CD9F-B802-419D-ABC8-C54EBDEF2FEC}" destId="{EDC888C7-E799-40F9-A968-9A597AD32E13}" srcOrd="1" destOrd="0" presId="urn:microsoft.com/office/officeart/2005/8/layout/cycle8"/>
    <dgm:cxn modelId="{770032CB-B643-4467-9B24-EC0668F05CD5}" srcId="{D42B8BA9-DEBE-41D9-97CD-8805F820D03E}" destId="{06C4CD9F-B802-419D-ABC8-C54EBDEF2FEC}" srcOrd="2" destOrd="0" parTransId="{0D97EB15-EAA6-4A2F-8CAD-9194EE9F3729}" sibTransId="{D09D6EF8-0974-400A-95A5-0EC7F93B7772}"/>
    <dgm:cxn modelId="{5B758BDA-B88C-4143-B9F9-4C1029028961}" type="presOf" srcId="{563C3473-14DF-4BEC-8F5C-323D1D94DB2B}" destId="{1C11B767-2DC5-48D5-AFFD-7281FBE9A6DF}" srcOrd="0" destOrd="0" presId="urn:microsoft.com/office/officeart/2005/8/layout/cycle8"/>
    <dgm:cxn modelId="{D9077BEC-0CFB-48F2-9934-4EF8DA88CE91}" srcId="{D42B8BA9-DEBE-41D9-97CD-8805F820D03E}" destId="{563C3473-14DF-4BEC-8F5C-323D1D94DB2B}" srcOrd="1" destOrd="0" parTransId="{8F837FED-91A4-43E6-B341-B5BD7862DB0B}" sibTransId="{FDC7BD58-FB1F-467B-BB95-116493460992}"/>
    <dgm:cxn modelId="{26F47B77-EB5F-493F-97C9-0DB2CBE0A202}" type="presParOf" srcId="{0088F722-2014-46BB-9337-4C2B172C83E3}" destId="{2EF0BCBE-5643-4DCE-A71F-29582223BD2F}" srcOrd="0" destOrd="0" presId="urn:microsoft.com/office/officeart/2005/8/layout/cycle8"/>
    <dgm:cxn modelId="{1CB03714-E32E-4516-A5CD-4B7F33D43458}" type="presParOf" srcId="{0088F722-2014-46BB-9337-4C2B172C83E3}" destId="{187205E8-D7CC-492F-8D0D-B88356DEABC8}" srcOrd="1" destOrd="0" presId="urn:microsoft.com/office/officeart/2005/8/layout/cycle8"/>
    <dgm:cxn modelId="{8E8E03AA-FD2C-4E67-9BAE-5850D4C5E95F}" type="presParOf" srcId="{0088F722-2014-46BB-9337-4C2B172C83E3}" destId="{EED9489F-B171-4E2F-9B9A-8E37255C65A9}" srcOrd="2" destOrd="0" presId="urn:microsoft.com/office/officeart/2005/8/layout/cycle8"/>
    <dgm:cxn modelId="{15128D7D-04E9-4522-8581-DD135C68154F}" type="presParOf" srcId="{0088F722-2014-46BB-9337-4C2B172C83E3}" destId="{A5C52125-641C-4C3A-9213-E2B52CD219BF}" srcOrd="3" destOrd="0" presId="urn:microsoft.com/office/officeart/2005/8/layout/cycle8"/>
    <dgm:cxn modelId="{6CEFB3DF-5A80-4FB1-8C5F-B1137DB44881}" type="presParOf" srcId="{0088F722-2014-46BB-9337-4C2B172C83E3}" destId="{1C11B767-2DC5-48D5-AFFD-7281FBE9A6DF}" srcOrd="4" destOrd="0" presId="urn:microsoft.com/office/officeart/2005/8/layout/cycle8"/>
    <dgm:cxn modelId="{AB13E960-592F-4BCD-83C2-7F91D056E0F7}" type="presParOf" srcId="{0088F722-2014-46BB-9337-4C2B172C83E3}" destId="{9AF37DEA-6BFE-4531-8807-78B9F849C6D4}" srcOrd="5" destOrd="0" presId="urn:microsoft.com/office/officeart/2005/8/layout/cycle8"/>
    <dgm:cxn modelId="{B565DF4D-9652-4DB5-B8D0-AC3C13BBB122}" type="presParOf" srcId="{0088F722-2014-46BB-9337-4C2B172C83E3}" destId="{6E49260C-D5DF-4FBC-8E30-B7D7FA52A648}" srcOrd="6" destOrd="0" presId="urn:microsoft.com/office/officeart/2005/8/layout/cycle8"/>
    <dgm:cxn modelId="{EB45FB5A-82ED-4C09-8A20-37B02056EA6F}" type="presParOf" srcId="{0088F722-2014-46BB-9337-4C2B172C83E3}" destId="{ACDD6509-AAC7-41C3-B239-E4741B7B51B1}" srcOrd="7" destOrd="0" presId="urn:microsoft.com/office/officeart/2005/8/layout/cycle8"/>
    <dgm:cxn modelId="{E8A97EBD-3F0C-442A-B237-3A57F427BD9A}" type="presParOf" srcId="{0088F722-2014-46BB-9337-4C2B172C83E3}" destId="{51029903-921A-4CB9-AC7E-7D1872CA2242}" srcOrd="8" destOrd="0" presId="urn:microsoft.com/office/officeart/2005/8/layout/cycle8"/>
    <dgm:cxn modelId="{7E91B68E-9CD8-48D7-B69A-84B7805B6213}" type="presParOf" srcId="{0088F722-2014-46BB-9337-4C2B172C83E3}" destId="{4E53F8FD-A35A-40A3-A029-3FE4E1B23A76}" srcOrd="9" destOrd="0" presId="urn:microsoft.com/office/officeart/2005/8/layout/cycle8"/>
    <dgm:cxn modelId="{521DE52C-43BB-4498-8096-F3A52381D0DB}" type="presParOf" srcId="{0088F722-2014-46BB-9337-4C2B172C83E3}" destId="{4BD91467-85A5-4349-ABFD-4FE34169E8C5}" srcOrd="10" destOrd="0" presId="urn:microsoft.com/office/officeart/2005/8/layout/cycle8"/>
    <dgm:cxn modelId="{E16A0E82-CBBE-4CD8-954F-7946CBC7A8C3}" type="presParOf" srcId="{0088F722-2014-46BB-9337-4C2B172C83E3}" destId="{EDC888C7-E799-40F9-A968-9A597AD32E13}" srcOrd="11" destOrd="0" presId="urn:microsoft.com/office/officeart/2005/8/layout/cycle8"/>
    <dgm:cxn modelId="{2FE11CB2-4520-4B17-9AAD-D45A730DBF03}" type="presParOf" srcId="{0088F722-2014-46BB-9337-4C2B172C83E3}" destId="{9687D4B0-81D7-4AF7-9737-2A8C562E0E41}" srcOrd="12" destOrd="0" presId="urn:microsoft.com/office/officeart/2005/8/layout/cycle8"/>
    <dgm:cxn modelId="{EED5F091-C0DE-4BA8-98A8-46EE8789AD7F}" type="presParOf" srcId="{0088F722-2014-46BB-9337-4C2B172C83E3}" destId="{2F68FCBE-286D-4DF6-8C68-C2EEA2EE4FFE}" srcOrd="13" destOrd="0" presId="urn:microsoft.com/office/officeart/2005/8/layout/cycle8"/>
    <dgm:cxn modelId="{7FDDAA8C-005D-4582-8CC8-4A435565DC52}" type="presParOf" srcId="{0088F722-2014-46BB-9337-4C2B172C83E3}" destId="{1F03BE4E-55C3-4E6A-BFBA-D401D286BE36}"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Découverte</a:t>
          </a:r>
          <a:r>
            <a:rPr lang="fr-FR" sz="2400" b="1" i="0" u="none" strike="noStrike" baseline="0" dirty="0">
              <a:solidFill>
                <a:srgbClr val="000000"/>
              </a:solidFill>
              <a:latin typeface="Arial" panose="020B0604020202020204" pitchFamily="34" charset="0"/>
              <a:cs typeface="Arial" panose="020B0604020202020204" pitchFamily="34" charset="0"/>
            </a:rPr>
            <a:t> des données</a:t>
          </a:r>
          <a:endParaRPr lang="fr-FR" sz="2400" dirty="0"/>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i="0" u="none" strike="noStrike" baseline="0" dirty="0">
              <a:solidFill>
                <a:srgbClr val="000000"/>
              </a:solidFill>
              <a:latin typeface="Arial" panose="020B0604020202020204" pitchFamily="34" charset="0"/>
              <a:cs typeface="Arial" panose="020B0604020202020204" pitchFamily="34" charset="0"/>
            </a:rPr>
            <a:t>Nettoyage, étude des données et élaboration de nouvelles variables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i="0" u="none" strike="noStrike" baseline="0" dirty="0">
              <a:solidFill>
                <a:srgbClr val="000000"/>
              </a:solidFill>
              <a:latin typeface="Arial" panose="020B0604020202020204" pitchFamily="34" charset="0"/>
              <a:cs typeface="Arial" panose="020B0604020202020204" pitchFamily="34" charset="0"/>
            </a:rPr>
            <a:t>Segmentation des clients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Maintenance du modèle</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5"/>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5"/>
      <dgm:spPr/>
    </dgm:pt>
    <dgm:pt modelId="{F3503144-3608-4B59-9119-E21581B42608}" type="pres">
      <dgm:prSet presAssocID="{9D1D4CFF-838D-41B3-A70D-B7C77019CD81}" presName="dstNode" presStyleLbl="node1" presStyleIdx="0" presStyleCnt="5"/>
      <dgm:spPr/>
    </dgm:pt>
    <dgm:pt modelId="{E7098FBD-BFAC-4443-B993-A9247A21FF35}" type="pres">
      <dgm:prSet presAssocID="{86E1EBA5-5A6C-4F3C-8E89-CDAA1F996D66}" presName="text_1" presStyleLbl="node1" presStyleIdx="0" presStyleCnt="5" custScaleY="7955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5"/>
      <dgm:spPr/>
    </dgm:pt>
    <dgm:pt modelId="{2A28DD06-9A73-4593-8D46-C1807B3CC29F}" type="pres">
      <dgm:prSet presAssocID="{8EDA89F4-901B-49D0-8697-95375EB56323}" presName="text_2" presStyleLbl="node1" presStyleIdx="1" presStyleCnt="5" custScaleY="119334">
        <dgm:presLayoutVars>
          <dgm:bulletEnabled val="1"/>
        </dgm:presLayoutVars>
      </dgm:prSet>
      <dgm:spPr/>
    </dgm:pt>
    <dgm:pt modelId="{59335121-65DE-4FD9-824B-4E15A6FADFC3}" type="pres">
      <dgm:prSet presAssocID="{8EDA89F4-901B-49D0-8697-95375EB56323}" presName="accent_2" presStyleCnt="0"/>
      <dgm:spPr/>
    </dgm:pt>
    <dgm:pt modelId="{D94A5086-F7A6-455A-9D64-3E4950897D08}" type="pres">
      <dgm:prSet presAssocID="{8EDA89F4-901B-49D0-8697-95375EB56323}" presName="accentRepeatNode" presStyleLbl="solidFgAcc1" presStyleIdx="1" presStyleCnt="5"/>
      <dgm:spPr/>
    </dgm:pt>
    <dgm:pt modelId="{9ABBE8A1-0A05-4725-8081-393FA6480A96}" type="pres">
      <dgm:prSet presAssocID="{79B68CF9-8B96-465A-BC84-5B0843A2199E}" presName="text_3" presStyleLbl="node1" presStyleIdx="2" presStyleCnt="5" custScaleY="78675">
        <dgm:presLayoutVars>
          <dgm:bulletEnabled val="1"/>
        </dgm:presLayoutVars>
      </dgm:prSet>
      <dgm:spPr/>
    </dgm:pt>
    <dgm:pt modelId="{486B83BC-D9F0-4AB1-8512-3C6960C922B6}" type="pres">
      <dgm:prSet presAssocID="{79B68CF9-8B96-465A-BC84-5B0843A2199E}" presName="accent_3" presStyleCnt="0"/>
      <dgm:spPr/>
    </dgm:pt>
    <dgm:pt modelId="{2A0B939D-340B-4959-A7FF-DA92750D2705}" type="pres">
      <dgm:prSet presAssocID="{79B68CF9-8B96-465A-BC84-5B0843A2199E}" presName="accentRepeatNode" presStyleLbl="solidFgAcc1" presStyleIdx="2" presStyleCnt="5"/>
      <dgm:spPr/>
    </dgm:pt>
    <dgm:pt modelId="{6D458C04-34ED-4E69-A4B5-46B7AACF5CD2}" type="pres">
      <dgm:prSet presAssocID="{40F461E1-53AA-4ABD-9E56-0190480A3201}" presName="text_4" presStyleLbl="node1" presStyleIdx="3" presStyleCnt="5" custScaleY="79295">
        <dgm:presLayoutVars>
          <dgm:bulletEnabled val="1"/>
        </dgm:presLayoutVars>
      </dgm:prSet>
      <dgm:spPr/>
    </dgm:pt>
    <dgm:pt modelId="{28443C70-0B2B-4FC1-8572-ADD6A99D2415}" type="pres">
      <dgm:prSet presAssocID="{40F461E1-53AA-4ABD-9E56-0190480A3201}" presName="accent_4" presStyleCnt="0"/>
      <dgm:spPr/>
    </dgm:pt>
    <dgm:pt modelId="{B311CE32-0198-4C20-9A42-4EFE6FAD3E81}" type="pres">
      <dgm:prSet presAssocID="{40F461E1-53AA-4ABD-9E56-0190480A3201}" presName="accentRepeatNode" presStyleLbl="solidFgAcc1" presStyleIdx="3" presStyleCnt="5"/>
      <dgm:spPr/>
    </dgm:pt>
    <dgm:pt modelId="{F630898F-9441-4A5D-91BC-D1B06AC560C9}" type="pres">
      <dgm:prSet presAssocID="{D22F9067-F91D-4E6C-8BC4-754D0E8110DD}" presName="text_5" presStyleLbl="node1" presStyleIdx="4" presStyleCnt="5">
        <dgm:presLayoutVars>
          <dgm:bulletEnabled val="1"/>
        </dgm:presLayoutVars>
      </dgm:prSet>
      <dgm:spPr/>
    </dgm:pt>
    <dgm:pt modelId="{20F61AFF-60A2-4B29-891F-F3642F13B799}" type="pres">
      <dgm:prSet presAssocID="{D22F9067-F91D-4E6C-8BC4-754D0E8110DD}" presName="accent_5" presStyleCnt="0"/>
      <dgm:spPr/>
    </dgm:pt>
    <dgm:pt modelId="{B6E64628-C5BE-4CB8-B331-8C2B188C0813}" type="pres">
      <dgm:prSet presAssocID="{D22F9067-F91D-4E6C-8BC4-754D0E8110DD}" presName="accentRepeatNode" presStyleLbl="solidFgAcc1" presStyleIdx="4" presStyleCnt="5"/>
      <dgm:spPr>
        <a:solidFill>
          <a:schemeClr val="tx2"/>
        </a:solidFill>
      </dgm:spPr>
    </dgm:pt>
  </dgm:ptLst>
  <dgm:cxnLst>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2" destOrd="0" parTransId="{836CC1A1-60DC-44C5-B47F-AE37131027CC}" sibTransId="{2186C93A-CF4E-41DF-BA0A-51B1468E51B8}"/>
    <dgm:cxn modelId="{CA904C52-0FDF-41ED-8C40-C9A2D61DDF6D}" srcId="{9D1D4CFF-838D-41B3-A70D-B7C77019CD81}" destId="{40F461E1-53AA-4ABD-9E56-0190480A3201}" srcOrd="3"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11F74780-885B-4993-86F1-76F2F8D89618}" type="presOf" srcId="{79B68CF9-8B96-465A-BC84-5B0843A2199E}" destId="{9ABBE8A1-0A05-4725-8081-393FA6480A96}" srcOrd="0" destOrd="0" presId="urn:microsoft.com/office/officeart/2008/layout/VerticalCurvedList"/>
    <dgm:cxn modelId="{BB5CAC86-D4EF-4F86-AEC5-CA32F308EB1E}" srcId="{9D1D4CFF-838D-41B3-A70D-B7C77019CD81}" destId="{D22F9067-F91D-4E6C-8BC4-754D0E8110DD}" srcOrd="4" destOrd="0" parTransId="{B024EA31-3C1E-4084-B618-6EBD22D43DA2}" sibTransId="{ECB511DA-014F-4B42-9220-A32FABA0BC88}"/>
    <dgm:cxn modelId="{2F74E694-A17E-4513-86E9-B318BE4BD897}" srcId="{9D1D4CFF-838D-41B3-A70D-B7C77019CD81}" destId="{8EDA89F4-901B-49D0-8697-95375EB56323}" srcOrd="1"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283D35C1-6040-45A2-BA68-1182F1B07DFC}" type="presOf" srcId="{8EDA89F4-901B-49D0-8697-95375EB56323}" destId="{2A28DD06-9A73-4593-8D46-C1807B3CC29F}" srcOrd="0" destOrd="0" presId="urn:microsoft.com/office/officeart/2008/layout/VerticalCurvedList"/>
    <dgm:cxn modelId="{BB3365D7-C2BD-448D-AB22-4BB8C9BBCE00}" type="presOf" srcId="{40F461E1-53AA-4ABD-9E56-0190480A3201}" destId="{6D458C04-34ED-4E69-A4B5-46B7AACF5CD2}" srcOrd="0" destOrd="0" presId="urn:microsoft.com/office/officeart/2008/layout/VerticalCurvedList"/>
    <dgm:cxn modelId="{EEFC0FDF-A91C-479E-9BCF-96E1F0EC4920}" type="presOf" srcId="{58141040-13F6-4EB3-BAF7-D2C35E078BDD}" destId="{8DAFC662-455E-4086-AF17-B74AFED36479}" srcOrd="0" destOrd="0" presId="urn:microsoft.com/office/officeart/2008/layout/VerticalCurvedList"/>
    <dgm:cxn modelId="{5EC122F9-70CB-4973-A20A-F6DFAB9399B6}" type="presOf" srcId="{D22F9067-F91D-4E6C-8BC4-754D0E8110DD}" destId="{F630898F-9441-4A5D-91BC-D1B06AC560C9}"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4485D2D-7A4E-434F-AD63-878561F1BBDD}" type="presParOf" srcId="{60CFF4DD-76BD-45BF-859E-DDB5448BBCEC}" destId="{2A28DD06-9A73-4593-8D46-C1807B3CC29F}" srcOrd="3" destOrd="0" presId="urn:microsoft.com/office/officeart/2008/layout/VerticalCurvedList"/>
    <dgm:cxn modelId="{CC514E7C-C826-4704-A11A-9E92764AB473}" type="presParOf" srcId="{60CFF4DD-76BD-45BF-859E-DDB5448BBCEC}" destId="{59335121-65DE-4FD9-824B-4E15A6FADFC3}" srcOrd="4" destOrd="0" presId="urn:microsoft.com/office/officeart/2008/layout/VerticalCurvedList"/>
    <dgm:cxn modelId="{C231C7AE-F773-41D0-B91F-D103CFC28821}" type="presParOf" srcId="{59335121-65DE-4FD9-824B-4E15A6FADFC3}" destId="{D94A5086-F7A6-455A-9D64-3E4950897D08}" srcOrd="0" destOrd="0" presId="urn:microsoft.com/office/officeart/2008/layout/VerticalCurvedList"/>
    <dgm:cxn modelId="{135710AF-DF08-4F91-A91F-23117AA20F37}" type="presParOf" srcId="{60CFF4DD-76BD-45BF-859E-DDB5448BBCEC}" destId="{9ABBE8A1-0A05-4725-8081-393FA6480A96}" srcOrd="5" destOrd="0" presId="urn:microsoft.com/office/officeart/2008/layout/VerticalCurvedList"/>
    <dgm:cxn modelId="{A8F3AFAD-7C8F-48FC-AAF2-30A543510265}" type="presParOf" srcId="{60CFF4DD-76BD-45BF-859E-DDB5448BBCEC}" destId="{486B83BC-D9F0-4AB1-8512-3C6960C922B6}" srcOrd="6" destOrd="0" presId="urn:microsoft.com/office/officeart/2008/layout/VerticalCurvedList"/>
    <dgm:cxn modelId="{EBC3E204-D26C-482B-A509-1C42B7456884}" type="presParOf" srcId="{486B83BC-D9F0-4AB1-8512-3C6960C922B6}" destId="{2A0B939D-340B-4959-A7FF-DA92750D2705}" srcOrd="0" destOrd="0" presId="urn:microsoft.com/office/officeart/2008/layout/VerticalCurvedList"/>
    <dgm:cxn modelId="{41E8CAA8-50CD-4B72-9323-885E03CFF2A6}" type="presParOf" srcId="{60CFF4DD-76BD-45BF-859E-DDB5448BBCEC}" destId="{6D458C04-34ED-4E69-A4B5-46B7AACF5CD2}" srcOrd="7" destOrd="0" presId="urn:microsoft.com/office/officeart/2008/layout/VerticalCurvedList"/>
    <dgm:cxn modelId="{D03A68BD-E0A2-498C-A367-B98CC2A4C9B9}" type="presParOf" srcId="{60CFF4DD-76BD-45BF-859E-DDB5448BBCEC}" destId="{28443C70-0B2B-4FC1-8572-ADD6A99D2415}" srcOrd="8" destOrd="0" presId="urn:microsoft.com/office/officeart/2008/layout/VerticalCurvedList"/>
    <dgm:cxn modelId="{FCC8BA89-4D19-41A6-BA46-B25E0512E5F5}" type="presParOf" srcId="{28443C70-0B2B-4FC1-8572-ADD6A99D2415}" destId="{B311CE32-0198-4C20-9A42-4EFE6FAD3E81}" srcOrd="0" destOrd="0" presId="urn:microsoft.com/office/officeart/2008/layout/VerticalCurvedList"/>
    <dgm:cxn modelId="{F319C8E0-D3B0-4C1D-BAA8-28987A919AC9}" type="presParOf" srcId="{60CFF4DD-76BD-45BF-859E-DDB5448BBCEC}" destId="{F630898F-9441-4A5D-91BC-D1B06AC560C9}" srcOrd="9" destOrd="0" presId="urn:microsoft.com/office/officeart/2008/layout/VerticalCurvedList"/>
    <dgm:cxn modelId="{8CCBF64F-054D-4A13-9159-70B953215827}" type="presParOf" srcId="{60CFF4DD-76BD-45BF-859E-DDB5448BBCEC}" destId="{20F61AFF-60A2-4B29-891F-F3642F13B799}" srcOrd="10" destOrd="0" presId="urn:microsoft.com/office/officeart/2008/layout/VerticalCurvedList"/>
    <dgm:cxn modelId="{3C24D3E8-5447-4EE9-BFF3-546AD0460934}" type="presParOf" srcId="{20F61AFF-60A2-4B29-891F-F3642F13B799}"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4948603" y="-758266"/>
          <a:ext cx="5893660" cy="5893660"/>
        </a:xfrm>
        <a:prstGeom prst="blockArc">
          <a:avLst>
            <a:gd name="adj1" fmla="val 18900000"/>
            <a:gd name="adj2" fmla="val 2700000"/>
            <a:gd name="adj3" fmla="val 366"/>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413473" y="329443"/>
          <a:ext cx="6726669" cy="435395"/>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Découverte</a:t>
          </a:r>
          <a:r>
            <a:rPr lang="fr-FR" sz="2400" b="1" i="0" u="none" strike="noStrike" kern="1200" baseline="0" dirty="0">
              <a:solidFill>
                <a:srgbClr val="000000"/>
              </a:solidFill>
              <a:latin typeface="Arial" panose="020B0604020202020204" pitchFamily="34" charset="0"/>
              <a:cs typeface="Arial" panose="020B0604020202020204" pitchFamily="34" charset="0"/>
            </a:rPr>
            <a:t> des données</a:t>
          </a:r>
          <a:endParaRPr lang="fr-FR" sz="2400" kern="1200" dirty="0"/>
        </a:p>
      </dsp:txBody>
      <dsp:txXfrm>
        <a:off x="413473" y="329443"/>
        <a:ext cx="6726669" cy="435395"/>
      </dsp:txXfrm>
    </dsp:sp>
    <dsp:sp modelId="{9A7D817A-8046-4654-ABC9-E30F2B6E6CEC}">
      <dsp:nvSpPr>
        <dsp:cNvPr id="0" name=""/>
        <dsp:cNvSpPr/>
      </dsp:nvSpPr>
      <dsp:spPr>
        <a:xfrm>
          <a:off x="71400" y="205068"/>
          <a:ext cx="684145" cy="684145"/>
        </a:xfrm>
        <a:prstGeom prst="ellipse">
          <a:avLst/>
        </a:prstGeom>
        <a:solidFill>
          <a:schemeClr val="tx2"/>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28DD06-9A73-4593-8D46-C1807B3CC29F}">
      <dsp:nvSpPr>
        <dsp:cNvPr id="0" name=""/>
        <dsp:cNvSpPr/>
      </dsp:nvSpPr>
      <dsp:spPr>
        <a:xfrm>
          <a:off x="805663" y="1041285"/>
          <a:ext cx="6334479" cy="65313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Arial" panose="020B0604020202020204" pitchFamily="34" charset="0"/>
              <a:cs typeface="Arial" panose="020B0604020202020204" pitchFamily="34" charset="0"/>
            </a:rPr>
            <a:t>Nettoyage, étude des données et élaboration de nouvelles variables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805663" y="1041285"/>
        <a:ext cx="6334479" cy="653134"/>
      </dsp:txXfrm>
    </dsp:sp>
    <dsp:sp modelId="{D94A5086-F7A6-455A-9D64-3E4950897D08}">
      <dsp:nvSpPr>
        <dsp:cNvPr id="0" name=""/>
        <dsp:cNvSpPr/>
      </dsp:nvSpPr>
      <dsp:spPr>
        <a:xfrm>
          <a:off x="463591" y="1025779"/>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BE8A1-0A05-4725-8081-393FA6480A96}">
      <dsp:nvSpPr>
        <dsp:cNvPr id="0" name=""/>
        <dsp:cNvSpPr/>
      </dsp:nvSpPr>
      <dsp:spPr>
        <a:xfrm>
          <a:off x="926034" y="1973263"/>
          <a:ext cx="6214108" cy="430600"/>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Arial" panose="020B0604020202020204" pitchFamily="34" charset="0"/>
              <a:cs typeface="Arial" panose="020B0604020202020204" pitchFamily="34" charset="0"/>
            </a:rPr>
            <a:t>Segmentation des clients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26034" y="1973263"/>
        <a:ext cx="6214108" cy="430600"/>
      </dsp:txXfrm>
    </dsp:sp>
    <dsp:sp modelId="{2A0B939D-340B-4959-A7FF-DA92750D2705}">
      <dsp:nvSpPr>
        <dsp:cNvPr id="0" name=""/>
        <dsp:cNvSpPr/>
      </dsp:nvSpPr>
      <dsp:spPr>
        <a:xfrm>
          <a:off x="583962" y="1846491"/>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458C04-34ED-4E69-A4B5-46B7AACF5CD2}">
      <dsp:nvSpPr>
        <dsp:cNvPr id="0" name=""/>
        <dsp:cNvSpPr/>
      </dsp:nvSpPr>
      <dsp:spPr>
        <a:xfrm>
          <a:off x="805663" y="2792278"/>
          <a:ext cx="6334479" cy="43399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Maintenance du modèle</a:t>
          </a:r>
        </a:p>
      </dsp:txBody>
      <dsp:txXfrm>
        <a:off x="805663" y="2792278"/>
        <a:ext cx="6334479" cy="433994"/>
      </dsp:txXfrm>
    </dsp:sp>
    <dsp:sp modelId="{B311CE32-0198-4C20-9A42-4EFE6FAD3E81}">
      <dsp:nvSpPr>
        <dsp:cNvPr id="0" name=""/>
        <dsp:cNvSpPr/>
      </dsp:nvSpPr>
      <dsp:spPr>
        <a:xfrm>
          <a:off x="463591" y="2667202"/>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0898F-9441-4A5D-91BC-D1B06AC560C9}">
      <dsp:nvSpPr>
        <dsp:cNvPr id="0" name=""/>
        <dsp:cNvSpPr/>
      </dsp:nvSpPr>
      <dsp:spPr>
        <a:xfrm>
          <a:off x="413473" y="3556328"/>
          <a:ext cx="6726669" cy="54731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dsp:txBody>
      <dsp:txXfrm>
        <a:off x="413473" y="3556328"/>
        <a:ext cx="6726669" cy="547316"/>
      </dsp:txXfrm>
    </dsp:sp>
    <dsp:sp modelId="{B6E64628-C5BE-4CB8-B331-8C2B188C0813}">
      <dsp:nvSpPr>
        <dsp:cNvPr id="0" name=""/>
        <dsp:cNvSpPr/>
      </dsp:nvSpPr>
      <dsp:spPr>
        <a:xfrm>
          <a:off x="71400" y="3487914"/>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4948603" y="-758266"/>
          <a:ext cx="5893660" cy="5893660"/>
        </a:xfrm>
        <a:prstGeom prst="blockArc">
          <a:avLst>
            <a:gd name="adj1" fmla="val 18900000"/>
            <a:gd name="adj2" fmla="val 2700000"/>
            <a:gd name="adj3" fmla="val 366"/>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413473" y="329443"/>
          <a:ext cx="6726669" cy="435395"/>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Découverte</a:t>
          </a:r>
          <a:r>
            <a:rPr lang="fr-FR" sz="2400" b="1" i="0" u="none" strike="noStrike" kern="1200" baseline="0" dirty="0">
              <a:solidFill>
                <a:srgbClr val="000000"/>
              </a:solidFill>
              <a:latin typeface="Arial" panose="020B0604020202020204" pitchFamily="34" charset="0"/>
              <a:cs typeface="Arial" panose="020B0604020202020204" pitchFamily="34" charset="0"/>
            </a:rPr>
            <a:t> des données</a:t>
          </a:r>
          <a:endParaRPr lang="fr-FR" sz="2400" kern="1200" dirty="0"/>
        </a:p>
      </dsp:txBody>
      <dsp:txXfrm>
        <a:off x="413473" y="329443"/>
        <a:ext cx="6726669" cy="435395"/>
      </dsp:txXfrm>
    </dsp:sp>
    <dsp:sp modelId="{9A7D817A-8046-4654-ABC9-E30F2B6E6CEC}">
      <dsp:nvSpPr>
        <dsp:cNvPr id="0" name=""/>
        <dsp:cNvSpPr/>
      </dsp:nvSpPr>
      <dsp:spPr>
        <a:xfrm>
          <a:off x="71400" y="205068"/>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28DD06-9A73-4593-8D46-C1807B3CC29F}">
      <dsp:nvSpPr>
        <dsp:cNvPr id="0" name=""/>
        <dsp:cNvSpPr/>
      </dsp:nvSpPr>
      <dsp:spPr>
        <a:xfrm>
          <a:off x="805663" y="1041285"/>
          <a:ext cx="6334479" cy="65313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Arial" panose="020B0604020202020204" pitchFamily="34" charset="0"/>
              <a:cs typeface="Arial" panose="020B0604020202020204" pitchFamily="34" charset="0"/>
            </a:rPr>
            <a:t>Nettoyage, étude des données et élaboration de nouvelles variables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805663" y="1041285"/>
        <a:ext cx="6334479" cy="653134"/>
      </dsp:txXfrm>
    </dsp:sp>
    <dsp:sp modelId="{D94A5086-F7A6-455A-9D64-3E4950897D08}">
      <dsp:nvSpPr>
        <dsp:cNvPr id="0" name=""/>
        <dsp:cNvSpPr/>
      </dsp:nvSpPr>
      <dsp:spPr>
        <a:xfrm>
          <a:off x="463591" y="1025779"/>
          <a:ext cx="684145" cy="684145"/>
        </a:xfrm>
        <a:prstGeom prst="ellipse">
          <a:avLst/>
        </a:prstGeom>
        <a:solidFill>
          <a:schemeClr val="tx2"/>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BE8A1-0A05-4725-8081-393FA6480A96}">
      <dsp:nvSpPr>
        <dsp:cNvPr id="0" name=""/>
        <dsp:cNvSpPr/>
      </dsp:nvSpPr>
      <dsp:spPr>
        <a:xfrm>
          <a:off x="926034" y="1973263"/>
          <a:ext cx="6214108" cy="430600"/>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Arial" panose="020B0604020202020204" pitchFamily="34" charset="0"/>
              <a:cs typeface="Arial" panose="020B0604020202020204" pitchFamily="34" charset="0"/>
            </a:rPr>
            <a:t>Segmentation des clients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26034" y="1973263"/>
        <a:ext cx="6214108" cy="430600"/>
      </dsp:txXfrm>
    </dsp:sp>
    <dsp:sp modelId="{2A0B939D-340B-4959-A7FF-DA92750D2705}">
      <dsp:nvSpPr>
        <dsp:cNvPr id="0" name=""/>
        <dsp:cNvSpPr/>
      </dsp:nvSpPr>
      <dsp:spPr>
        <a:xfrm>
          <a:off x="583962" y="1846491"/>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458C04-34ED-4E69-A4B5-46B7AACF5CD2}">
      <dsp:nvSpPr>
        <dsp:cNvPr id="0" name=""/>
        <dsp:cNvSpPr/>
      </dsp:nvSpPr>
      <dsp:spPr>
        <a:xfrm>
          <a:off x="805663" y="2792278"/>
          <a:ext cx="6334479" cy="43399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Maintenance du modèle</a:t>
          </a:r>
        </a:p>
      </dsp:txBody>
      <dsp:txXfrm>
        <a:off x="805663" y="2792278"/>
        <a:ext cx="6334479" cy="433994"/>
      </dsp:txXfrm>
    </dsp:sp>
    <dsp:sp modelId="{B311CE32-0198-4C20-9A42-4EFE6FAD3E81}">
      <dsp:nvSpPr>
        <dsp:cNvPr id="0" name=""/>
        <dsp:cNvSpPr/>
      </dsp:nvSpPr>
      <dsp:spPr>
        <a:xfrm>
          <a:off x="463591" y="2667202"/>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0898F-9441-4A5D-91BC-D1B06AC560C9}">
      <dsp:nvSpPr>
        <dsp:cNvPr id="0" name=""/>
        <dsp:cNvSpPr/>
      </dsp:nvSpPr>
      <dsp:spPr>
        <a:xfrm>
          <a:off x="413473" y="3556328"/>
          <a:ext cx="6726669" cy="54731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dsp:txBody>
      <dsp:txXfrm>
        <a:off x="413473" y="3556328"/>
        <a:ext cx="6726669" cy="547316"/>
      </dsp:txXfrm>
    </dsp:sp>
    <dsp:sp modelId="{B6E64628-C5BE-4CB8-B331-8C2B188C0813}">
      <dsp:nvSpPr>
        <dsp:cNvPr id="0" name=""/>
        <dsp:cNvSpPr/>
      </dsp:nvSpPr>
      <dsp:spPr>
        <a:xfrm>
          <a:off x="71400" y="3487914"/>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4948603" y="-758266"/>
          <a:ext cx="5893660" cy="5893660"/>
        </a:xfrm>
        <a:prstGeom prst="blockArc">
          <a:avLst>
            <a:gd name="adj1" fmla="val 18900000"/>
            <a:gd name="adj2" fmla="val 2700000"/>
            <a:gd name="adj3" fmla="val 366"/>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413473" y="329443"/>
          <a:ext cx="6726669" cy="435395"/>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Découverte</a:t>
          </a:r>
          <a:r>
            <a:rPr lang="fr-FR" sz="2400" b="1" i="0" u="none" strike="noStrike" kern="1200" baseline="0" dirty="0">
              <a:solidFill>
                <a:srgbClr val="000000"/>
              </a:solidFill>
              <a:latin typeface="Arial" panose="020B0604020202020204" pitchFamily="34" charset="0"/>
              <a:cs typeface="Arial" panose="020B0604020202020204" pitchFamily="34" charset="0"/>
            </a:rPr>
            <a:t> des données</a:t>
          </a:r>
          <a:endParaRPr lang="fr-FR" sz="2400" kern="1200" dirty="0"/>
        </a:p>
      </dsp:txBody>
      <dsp:txXfrm>
        <a:off x="413473" y="329443"/>
        <a:ext cx="6726669" cy="435395"/>
      </dsp:txXfrm>
    </dsp:sp>
    <dsp:sp modelId="{9A7D817A-8046-4654-ABC9-E30F2B6E6CEC}">
      <dsp:nvSpPr>
        <dsp:cNvPr id="0" name=""/>
        <dsp:cNvSpPr/>
      </dsp:nvSpPr>
      <dsp:spPr>
        <a:xfrm>
          <a:off x="71400" y="205068"/>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28DD06-9A73-4593-8D46-C1807B3CC29F}">
      <dsp:nvSpPr>
        <dsp:cNvPr id="0" name=""/>
        <dsp:cNvSpPr/>
      </dsp:nvSpPr>
      <dsp:spPr>
        <a:xfrm>
          <a:off x="805663" y="1041285"/>
          <a:ext cx="6334479" cy="65313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Arial" panose="020B0604020202020204" pitchFamily="34" charset="0"/>
              <a:cs typeface="Arial" panose="020B0604020202020204" pitchFamily="34" charset="0"/>
            </a:rPr>
            <a:t>Nettoyage, étude des données et élaboration de nouvelles variables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805663" y="1041285"/>
        <a:ext cx="6334479" cy="653134"/>
      </dsp:txXfrm>
    </dsp:sp>
    <dsp:sp modelId="{D94A5086-F7A6-455A-9D64-3E4950897D08}">
      <dsp:nvSpPr>
        <dsp:cNvPr id="0" name=""/>
        <dsp:cNvSpPr/>
      </dsp:nvSpPr>
      <dsp:spPr>
        <a:xfrm>
          <a:off x="463591" y="1025779"/>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BE8A1-0A05-4725-8081-393FA6480A96}">
      <dsp:nvSpPr>
        <dsp:cNvPr id="0" name=""/>
        <dsp:cNvSpPr/>
      </dsp:nvSpPr>
      <dsp:spPr>
        <a:xfrm>
          <a:off x="926034" y="1973263"/>
          <a:ext cx="6214108" cy="430600"/>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Arial" panose="020B0604020202020204" pitchFamily="34" charset="0"/>
              <a:cs typeface="Arial" panose="020B0604020202020204" pitchFamily="34" charset="0"/>
            </a:rPr>
            <a:t>Segmentation des clients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26034" y="1973263"/>
        <a:ext cx="6214108" cy="430600"/>
      </dsp:txXfrm>
    </dsp:sp>
    <dsp:sp modelId="{2A0B939D-340B-4959-A7FF-DA92750D2705}">
      <dsp:nvSpPr>
        <dsp:cNvPr id="0" name=""/>
        <dsp:cNvSpPr/>
      </dsp:nvSpPr>
      <dsp:spPr>
        <a:xfrm>
          <a:off x="583962" y="1846491"/>
          <a:ext cx="684145" cy="684145"/>
        </a:xfrm>
        <a:prstGeom prst="ellipse">
          <a:avLst/>
        </a:prstGeom>
        <a:solidFill>
          <a:schemeClr val="tx2"/>
        </a:solidFill>
        <a:ln w="19050" cap="rnd"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6D458C04-34ED-4E69-A4B5-46B7AACF5CD2}">
      <dsp:nvSpPr>
        <dsp:cNvPr id="0" name=""/>
        <dsp:cNvSpPr/>
      </dsp:nvSpPr>
      <dsp:spPr>
        <a:xfrm>
          <a:off x="805663" y="2792278"/>
          <a:ext cx="6334479" cy="43399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Maintenance du modèle</a:t>
          </a:r>
        </a:p>
      </dsp:txBody>
      <dsp:txXfrm>
        <a:off x="805663" y="2792278"/>
        <a:ext cx="6334479" cy="433994"/>
      </dsp:txXfrm>
    </dsp:sp>
    <dsp:sp modelId="{B311CE32-0198-4C20-9A42-4EFE6FAD3E81}">
      <dsp:nvSpPr>
        <dsp:cNvPr id="0" name=""/>
        <dsp:cNvSpPr/>
      </dsp:nvSpPr>
      <dsp:spPr>
        <a:xfrm>
          <a:off x="463591" y="2667202"/>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0898F-9441-4A5D-91BC-D1B06AC560C9}">
      <dsp:nvSpPr>
        <dsp:cNvPr id="0" name=""/>
        <dsp:cNvSpPr/>
      </dsp:nvSpPr>
      <dsp:spPr>
        <a:xfrm>
          <a:off x="413473" y="3556328"/>
          <a:ext cx="6726669" cy="54731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dsp:txBody>
      <dsp:txXfrm>
        <a:off x="413473" y="3556328"/>
        <a:ext cx="6726669" cy="547316"/>
      </dsp:txXfrm>
    </dsp:sp>
    <dsp:sp modelId="{B6E64628-C5BE-4CB8-B331-8C2B188C0813}">
      <dsp:nvSpPr>
        <dsp:cNvPr id="0" name=""/>
        <dsp:cNvSpPr/>
      </dsp:nvSpPr>
      <dsp:spPr>
        <a:xfrm>
          <a:off x="71400" y="3487914"/>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25DDF-AC7F-4237-B53A-4AFCC704726B}">
      <dsp:nvSpPr>
        <dsp:cNvPr id="0" name=""/>
        <dsp:cNvSpPr/>
      </dsp:nvSpPr>
      <dsp:spPr>
        <a:xfrm>
          <a:off x="1567" y="192673"/>
          <a:ext cx="2003494" cy="2000216"/>
        </a:xfrm>
        <a:prstGeom prst="roundRect">
          <a:avLst>
            <a:gd name="adj" fmla="val 10000"/>
          </a:avLst>
        </a:prstGeom>
        <a:solidFill>
          <a:schemeClr val="tx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kern="1200" dirty="0"/>
            <a:t>Standardisation des</a:t>
          </a:r>
        </a:p>
        <a:p>
          <a:pPr marL="0" lvl="0" indent="0" algn="ctr" defTabSz="622300">
            <a:lnSpc>
              <a:spcPct val="90000"/>
            </a:lnSpc>
            <a:spcBef>
              <a:spcPct val="0"/>
            </a:spcBef>
            <a:spcAft>
              <a:spcPct val="35000"/>
            </a:spcAft>
            <a:buNone/>
          </a:pPr>
          <a:r>
            <a:rPr lang="fr-FR" sz="1400" b="1" kern="1200" dirty="0"/>
            <a:t>données</a:t>
          </a:r>
        </a:p>
      </dsp:txBody>
      <dsp:txXfrm>
        <a:off x="60151" y="251257"/>
        <a:ext cx="1886326" cy="1883048"/>
      </dsp:txXfrm>
    </dsp:sp>
    <dsp:sp modelId="{EA220B8C-779D-4414-9B11-616A09CB4E66}">
      <dsp:nvSpPr>
        <dsp:cNvPr id="0" name=""/>
        <dsp:cNvSpPr/>
      </dsp:nvSpPr>
      <dsp:spPr>
        <a:xfrm>
          <a:off x="2126381" y="1021831"/>
          <a:ext cx="292269" cy="341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2126381" y="1090211"/>
        <a:ext cx="204588" cy="205140"/>
      </dsp:txXfrm>
    </dsp:sp>
    <dsp:sp modelId="{2B3071A6-1829-467C-9C5C-1CE3B69FF951}">
      <dsp:nvSpPr>
        <dsp:cNvPr id="0" name=""/>
        <dsp:cNvSpPr/>
      </dsp:nvSpPr>
      <dsp:spPr>
        <a:xfrm>
          <a:off x="2556513" y="144266"/>
          <a:ext cx="2606907" cy="2097029"/>
        </a:xfrm>
        <a:prstGeom prst="roundRect">
          <a:avLst>
            <a:gd name="adj" fmla="val 10000"/>
          </a:avLst>
        </a:prstGeom>
        <a:solidFill>
          <a:schemeClr val="accent4">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kern="1200" dirty="0"/>
            <a:t>Sélection des variables pour la</a:t>
          </a:r>
        </a:p>
        <a:p>
          <a:pPr marL="0" lvl="0" indent="0" algn="ctr" defTabSz="622300">
            <a:lnSpc>
              <a:spcPct val="90000"/>
            </a:lnSpc>
            <a:spcBef>
              <a:spcPct val="0"/>
            </a:spcBef>
            <a:spcAft>
              <a:spcPct val="35000"/>
            </a:spcAft>
            <a:buNone/>
          </a:pPr>
          <a:r>
            <a:rPr lang="fr-FR" sz="1400" b="1" kern="1200" dirty="0"/>
            <a:t>segmentation :</a:t>
          </a:r>
        </a:p>
        <a:p>
          <a:pPr marL="0" lvl="0" indent="0" algn="ctr" defTabSz="622300">
            <a:lnSpc>
              <a:spcPct val="90000"/>
            </a:lnSpc>
            <a:spcBef>
              <a:spcPct val="0"/>
            </a:spcBef>
            <a:spcAft>
              <a:spcPct val="35000"/>
            </a:spcAft>
            <a:buNone/>
          </a:pPr>
          <a:r>
            <a:rPr lang="fr-FR" sz="1400" b="1" kern="1200" dirty="0"/>
            <a:t>- Récence</a:t>
          </a:r>
        </a:p>
        <a:p>
          <a:pPr marL="0" lvl="0" indent="0" algn="ctr" defTabSz="622300">
            <a:lnSpc>
              <a:spcPct val="90000"/>
            </a:lnSpc>
            <a:spcBef>
              <a:spcPct val="0"/>
            </a:spcBef>
            <a:spcAft>
              <a:spcPct val="35000"/>
            </a:spcAft>
            <a:buNone/>
          </a:pPr>
          <a:r>
            <a:rPr lang="fr-FR" sz="1400" b="1" kern="1200" dirty="0"/>
            <a:t>- Fréquence</a:t>
          </a:r>
        </a:p>
        <a:p>
          <a:pPr marL="0" lvl="0" indent="0" algn="ctr" defTabSz="622300">
            <a:lnSpc>
              <a:spcPct val="90000"/>
            </a:lnSpc>
            <a:spcBef>
              <a:spcPct val="0"/>
            </a:spcBef>
            <a:spcAft>
              <a:spcPct val="35000"/>
            </a:spcAft>
            <a:buNone/>
          </a:pPr>
          <a:r>
            <a:rPr lang="fr-FR" sz="1400" b="1" kern="1200" dirty="0"/>
            <a:t>- Montant</a:t>
          </a:r>
        </a:p>
      </dsp:txBody>
      <dsp:txXfrm>
        <a:off x="2617933" y="205686"/>
        <a:ext cx="2484067" cy="1974189"/>
      </dsp:txXfrm>
    </dsp:sp>
    <dsp:sp modelId="{C39CB74A-E478-4C4D-A8C1-47713B397438}">
      <dsp:nvSpPr>
        <dsp:cNvPr id="0" name=""/>
        <dsp:cNvSpPr/>
      </dsp:nvSpPr>
      <dsp:spPr>
        <a:xfrm>
          <a:off x="5284740" y="1021831"/>
          <a:ext cx="292269" cy="341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5284740" y="1090211"/>
        <a:ext cx="204588" cy="205140"/>
      </dsp:txXfrm>
    </dsp:sp>
    <dsp:sp modelId="{2A42F945-C186-429E-A490-C71DDF29E5E9}">
      <dsp:nvSpPr>
        <dsp:cNvPr id="0" name=""/>
        <dsp:cNvSpPr/>
      </dsp:nvSpPr>
      <dsp:spPr>
        <a:xfrm>
          <a:off x="5714873" y="108698"/>
          <a:ext cx="2908372" cy="2168166"/>
        </a:xfrm>
        <a:prstGeom prst="roundRect">
          <a:avLst>
            <a:gd name="adj" fmla="val 10000"/>
          </a:avLst>
        </a:prstGeom>
        <a:solidFill>
          <a:schemeClr val="accent4">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kern="1200" dirty="0"/>
            <a:t>Analyse en composantes</a:t>
          </a:r>
        </a:p>
        <a:p>
          <a:pPr marL="0" lvl="0" indent="0" algn="ctr" defTabSz="622300">
            <a:lnSpc>
              <a:spcPct val="90000"/>
            </a:lnSpc>
            <a:spcBef>
              <a:spcPct val="0"/>
            </a:spcBef>
            <a:spcAft>
              <a:spcPct val="35000"/>
            </a:spcAft>
            <a:buNone/>
          </a:pPr>
          <a:r>
            <a:rPr lang="fr-FR" sz="1400" b="1" kern="1200" dirty="0"/>
            <a:t>principales pour réduction de</a:t>
          </a:r>
        </a:p>
        <a:p>
          <a:pPr marL="0" lvl="0" indent="0" algn="ctr" defTabSz="622300">
            <a:lnSpc>
              <a:spcPct val="90000"/>
            </a:lnSpc>
            <a:spcBef>
              <a:spcPct val="0"/>
            </a:spcBef>
            <a:spcAft>
              <a:spcPct val="35000"/>
            </a:spcAft>
            <a:buNone/>
          </a:pPr>
          <a:r>
            <a:rPr lang="fr-FR" sz="1400" b="1" kern="1200" dirty="0"/>
            <a:t>dimension</a:t>
          </a:r>
        </a:p>
      </dsp:txBody>
      <dsp:txXfrm>
        <a:off x="5778376" y="172201"/>
        <a:ext cx="2781366" cy="2041160"/>
      </dsp:txXfrm>
    </dsp:sp>
    <dsp:sp modelId="{791552CC-D3CD-4CBE-B265-173BE1758386}">
      <dsp:nvSpPr>
        <dsp:cNvPr id="0" name=""/>
        <dsp:cNvSpPr/>
      </dsp:nvSpPr>
      <dsp:spPr>
        <a:xfrm>
          <a:off x="8744565" y="1021831"/>
          <a:ext cx="292269" cy="341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8744565" y="1090211"/>
        <a:ext cx="204588" cy="205140"/>
      </dsp:txXfrm>
    </dsp:sp>
    <dsp:sp modelId="{EE227AFF-7FC7-4B19-8C8B-BBF01BF516FA}">
      <dsp:nvSpPr>
        <dsp:cNvPr id="0" name=""/>
        <dsp:cNvSpPr/>
      </dsp:nvSpPr>
      <dsp:spPr>
        <a:xfrm>
          <a:off x="9174697" y="102238"/>
          <a:ext cx="2838351" cy="2181086"/>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b="1" kern="1200" dirty="0"/>
            <a:t>calcul</a:t>
          </a:r>
        </a:p>
        <a:p>
          <a:pPr marL="0" lvl="0" indent="0" algn="ctr" defTabSz="533400">
            <a:lnSpc>
              <a:spcPct val="90000"/>
            </a:lnSpc>
            <a:spcBef>
              <a:spcPct val="0"/>
            </a:spcBef>
            <a:spcAft>
              <a:spcPct val="35000"/>
            </a:spcAft>
            <a:buNone/>
          </a:pPr>
          <a:r>
            <a:rPr lang="fr-FR" sz="1200" b="1" kern="1200" dirty="0"/>
            <a:t>du coefficient de silhouette</a:t>
          </a:r>
        </a:p>
        <a:p>
          <a:pPr marL="0" lvl="0" indent="0" algn="ctr" defTabSz="533400">
            <a:lnSpc>
              <a:spcPct val="90000"/>
            </a:lnSpc>
            <a:spcBef>
              <a:spcPct val="0"/>
            </a:spcBef>
            <a:spcAft>
              <a:spcPct val="35000"/>
            </a:spcAft>
            <a:buNone/>
          </a:pPr>
          <a:r>
            <a:rPr lang="fr-FR" sz="1200" b="1" kern="1200" dirty="0"/>
            <a:t>et utilisation de la méthode</a:t>
          </a:r>
        </a:p>
        <a:p>
          <a:pPr marL="0" lvl="0" indent="0" algn="ctr" defTabSz="533400">
            <a:lnSpc>
              <a:spcPct val="90000"/>
            </a:lnSpc>
            <a:spcBef>
              <a:spcPct val="0"/>
            </a:spcBef>
            <a:spcAft>
              <a:spcPct val="35000"/>
            </a:spcAft>
            <a:buNone/>
          </a:pPr>
          <a:r>
            <a:rPr lang="fr-FR" sz="1200" b="1" kern="1200" dirty="0"/>
            <a:t>du coude pour déterminer</a:t>
          </a:r>
        </a:p>
        <a:p>
          <a:pPr marL="0" lvl="0" indent="0" algn="ctr" defTabSz="533400">
            <a:lnSpc>
              <a:spcPct val="90000"/>
            </a:lnSpc>
            <a:spcBef>
              <a:spcPct val="0"/>
            </a:spcBef>
            <a:spcAft>
              <a:spcPct val="35000"/>
            </a:spcAft>
            <a:buNone/>
          </a:pPr>
          <a:r>
            <a:rPr lang="fr-FR" sz="1200" b="1" kern="1200" dirty="0"/>
            <a:t>le nombre de clusters</a:t>
          </a:r>
        </a:p>
      </dsp:txBody>
      <dsp:txXfrm>
        <a:off x="9238579" y="166120"/>
        <a:ext cx="2710587" cy="2053322"/>
      </dsp:txXfrm>
    </dsp:sp>
    <dsp:sp modelId="{5162D3F6-110B-4D4F-94BE-ADFFFF100A2D}">
      <dsp:nvSpPr>
        <dsp:cNvPr id="0" name=""/>
        <dsp:cNvSpPr/>
      </dsp:nvSpPr>
      <dsp:spPr>
        <a:xfrm rot="5463838">
          <a:off x="9987152" y="2404481"/>
          <a:ext cx="334931" cy="341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FR" sz="1600" kern="1200"/>
        </a:p>
      </dsp:txBody>
      <dsp:txXfrm rot="-5400000">
        <a:off x="10052980" y="2407974"/>
        <a:ext cx="205140" cy="234452"/>
      </dsp:txXfrm>
    </dsp:sp>
    <dsp:sp modelId="{3B566CA0-317A-49E2-A595-7B59998B3410}">
      <dsp:nvSpPr>
        <dsp:cNvPr id="0" name=""/>
        <dsp:cNvSpPr/>
      </dsp:nvSpPr>
      <dsp:spPr>
        <a:xfrm>
          <a:off x="7731037" y="2885607"/>
          <a:ext cx="4282012" cy="1158570"/>
        </a:xfrm>
        <a:prstGeom prst="roundRect">
          <a:avLst>
            <a:gd name="adj" fmla="val 10000"/>
          </a:avLst>
        </a:prstGeom>
        <a:solidFill>
          <a:schemeClr val="accent3">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kern="1200" dirty="0"/>
            <a:t>Application des</a:t>
          </a:r>
        </a:p>
        <a:p>
          <a:pPr marL="0" lvl="0" indent="0" algn="ctr" defTabSz="622300">
            <a:lnSpc>
              <a:spcPct val="90000"/>
            </a:lnSpc>
            <a:spcBef>
              <a:spcPct val="0"/>
            </a:spcBef>
            <a:spcAft>
              <a:spcPct val="35000"/>
            </a:spcAft>
            <a:buNone/>
          </a:pPr>
          <a:r>
            <a:rPr lang="fr-FR" sz="1400" b="1" kern="1200" dirty="0"/>
            <a:t>algorithmes nécessaires</a:t>
          </a:r>
          <a:endParaRPr lang="fr-FR" sz="3000" b="1" kern="1200" dirty="0"/>
        </a:p>
      </dsp:txBody>
      <dsp:txXfrm>
        <a:off x="7764970" y="2919540"/>
        <a:ext cx="4214146" cy="1090704"/>
      </dsp:txXfrm>
    </dsp:sp>
    <dsp:sp modelId="{2AE972E0-009A-40C9-9DEF-436847C59915}">
      <dsp:nvSpPr>
        <dsp:cNvPr id="0" name=""/>
        <dsp:cNvSpPr/>
      </dsp:nvSpPr>
      <dsp:spPr>
        <a:xfrm rot="10800000">
          <a:off x="7317448" y="3293942"/>
          <a:ext cx="292269" cy="341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rot="10800000">
        <a:off x="7405129" y="3362322"/>
        <a:ext cx="204588" cy="205140"/>
      </dsp:txXfrm>
    </dsp:sp>
    <dsp:sp modelId="{991E8C76-12F7-4021-94D2-185C66615B52}">
      <dsp:nvSpPr>
        <dsp:cNvPr id="0" name=""/>
        <dsp:cNvSpPr/>
      </dsp:nvSpPr>
      <dsp:spPr>
        <a:xfrm>
          <a:off x="2703103" y="2834777"/>
          <a:ext cx="4476481" cy="1260230"/>
        </a:xfrm>
        <a:prstGeom prst="roundRect">
          <a:avLst>
            <a:gd name="adj" fmla="val 10000"/>
          </a:avLst>
        </a:prstGeom>
        <a:solidFill>
          <a:schemeClr val="accent3"/>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kern="1200" dirty="0"/>
            <a:t>Visualisations et interprétations des</a:t>
          </a:r>
        </a:p>
        <a:p>
          <a:pPr marL="0" lvl="0" indent="0" algn="ctr" defTabSz="622300">
            <a:lnSpc>
              <a:spcPct val="90000"/>
            </a:lnSpc>
            <a:spcBef>
              <a:spcPct val="0"/>
            </a:spcBef>
            <a:spcAft>
              <a:spcPct val="35000"/>
            </a:spcAft>
            <a:buNone/>
          </a:pPr>
          <a:r>
            <a:rPr lang="fr-FR" sz="1400" b="1" kern="1200" dirty="0"/>
            <a:t>clusters</a:t>
          </a:r>
        </a:p>
      </dsp:txBody>
      <dsp:txXfrm>
        <a:off x="2740014" y="2871688"/>
        <a:ext cx="4402659" cy="11864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4948603" y="-758266"/>
          <a:ext cx="5893660" cy="5893660"/>
        </a:xfrm>
        <a:prstGeom prst="blockArc">
          <a:avLst>
            <a:gd name="adj1" fmla="val 18900000"/>
            <a:gd name="adj2" fmla="val 2700000"/>
            <a:gd name="adj3" fmla="val 366"/>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413473" y="329443"/>
          <a:ext cx="6726669" cy="435395"/>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Découverte</a:t>
          </a:r>
          <a:r>
            <a:rPr lang="fr-FR" sz="2400" b="1" i="0" u="none" strike="noStrike" kern="1200" baseline="0" dirty="0">
              <a:solidFill>
                <a:srgbClr val="000000"/>
              </a:solidFill>
              <a:latin typeface="Arial" panose="020B0604020202020204" pitchFamily="34" charset="0"/>
              <a:cs typeface="Arial" panose="020B0604020202020204" pitchFamily="34" charset="0"/>
            </a:rPr>
            <a:t> des données</a:t>
          </a:r>
          <a:endParaRPr lang="fr-FR" sz="2400" kern="1200" dirty="0"/>
        </a:p>
      </dsp:txBody>
      <dsp:txXfrm>
        <a:off x="413473" y="329443"/>
        <a:ext cx="6726669" cy="435395"/>
      </dsp:txXfrm>
    </dsp:sp>
    <dsp:sp modelId="{9A7D817A-8046-4654-ABC9-E30F2B6E6CEC}">
      <dsp:nvSpPr>
        <dsp:cNvPr id="0" name=""/>
        <dsp:cNvSpPr/>
      </dsp:nvSpPr>
      <dsp:spPr>
        <a:xfrm>
          <a:off x="71400" y="205068"/>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28DD06-9A73-4593-8D46-C1807B3CC29F}">
      <dsp:nvSpPr>
        <dsp:cNvPr id="0" name=""/>
        <dsp:cNvSpPr/>
      </dsp:nvSpPr>
      <dsp:spPr>
        <a:xfrm>
          <a:off x="805663" y="1041285"/>
          <a:ext cx="6334479" cy="65313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Arial" panose="020B0604020202020204" pitchFamily="34" charset="0"/>
              <a:cs typeface="Arial" panose="020B0604020202020204" pitchFamily="34" charset="0"/>
            </a:rPr>
            <a:t>Nettoyage, étude des données et élaboration de nouvelles variables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805663" y="1041285"/>
        <a:ext cx="6334479" cy="653134"/>
      </dsp:txXfrm>
    </dsp:sp>
    <dsp:sp modelId="{D94A5086-F7A6-455A-9D64-3E4950897D08}">
      <dsp:nvSpPr>
        <dsp:cNvPr id="0" name=""/>
        <dsp:cNvSpPr/>
      </dsp:nvSpPr>
      <dsp:spPr>
        <a:xfrm>
          <a:off x="463591" y="1025779"/>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BE8A1-0A05-4725-8081-393FA6480A96}">
      <dsp:nvSpPr>
        <dsp:cNvPr id="0" name=""/>
        <dsp:cNvSpPr/>
      </dsp:nvSpPr>
      <dsp:spPr>
        <a:xfrm>
          <a:off x="926034" y="1973263"/>
          <a:ext cx="6214108" cy="430600"/>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Arial" panose="020B0604020202020204" pitchFamily="34" charset="0"/>
              <a:cs typeface="Arial" panose="020B0604020202020204" pitchFamily="34" charset="0"/>
            </a:rPr>
            <a:t>Segmentation des clients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26034" y="1973263"/>
        <a:ext cx="6214108" cy="430600"/>
      </dsp:txXfrm>
    </dsp:sp>
    <dsp:sp modelId="{2A0B939D-340B-4959-A7FF-DA92750D2705}">
      <dsp:nvSpPr>
        <dsp:cNvPr id="0" name=""/>
        <dsp:cNvSpPr/>
      </dsp:nvSpPr>
      <dsp:spPr>
        <a:xfrm>
          <a:off x="583962" y="1846491"/>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458C04-34ED-4E69-A4B5-46B7AACF5CD2}">
      <dsp:nvSpPr>
        <dsp:cNvPr id="0" name=""/>
        <dsp:cNvSpPr/>
      </dsp:nvSpPr>
      <dsp:spPr>
        <a:xfrm>
          <a:off x="805663" y="2792278"/>
          <a:ext cx="6334479" cy="43399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Maintenance du modèle</a:t>
          </a:r>
        </a:p>
      </dsp:txBody>
      <dsp:txXfrm>
        <a:off x="805663" y="2792278"/>
        <a:ext cx="6334479" cy="433994"/>
      </dsp:txXfrm>
    </dsp:sp>
    <dsp:sp modelId="{B311CE32-0198-4C20-9A42-4EFE6FAD3E81}">
      <dsp:nvSpPr>
        <dsp:cNvPr id="0" name=""/>
        <dsp:cNvSpPr/>
      </dsp:nvSpPr>
      <dsp:spPr>
        <a:xfrm>
          <a:off x="486079" y="2667202"/>
          <a:ext cx="684145" cy="684145"/>
        </a:xfrm>
        <a:prstGeom prst="ellipse">
          <a:avLst/>
        </a:prstGeom>
        <a:solidFill>
          <a:schemeClr val="tx2"/>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0898F-9441-4A5D-91BC-D1B06AC560C9}">
      <dsp:nvSpPr>
        <dsp:cNvPr id="0" name=""/>
        <dsp:cNvSpPr/>
      </dsp:nvSpPr>
      <dsp:spPr>
        <a:xfrm>
          <a:off x="413473" y="3556328"/>
          <a:ext cx="6726669" cy="54731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dsp:txBody>
      <dsp:txXfrm>
        <a:off x="413473" y="3556328"/>
        <a:ext cx="6726669" cy="547316"/>
      </dsp:txXfrm>
    </dsp:sp>
    <dsp:sp modelId="{B6E64628-C5BE-4CB8-B331-8C2B188C0813}">
      <dsp:nvSpPr>
        <dsp:cNvPr id="0" name=""/>
        <dsp:cNvSpPr/>
      </dsp:nvSpPr>
      <dsp:spPr>
        <a:xfrm>
          <a:off x="71400" y="3487914"/>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0BCBE-5643-4DCE-A71F-29582223BD2F}">
      <dsp:nvSpPr>
        <dsp:cNvPr id="0" name=""/>
        <dsp:cNvSpPr/>
      </dsp:nvSpPr>
      <dsp:spPr>
        <a:xfrm>
          <a:off x="439160" y="235795"/>
          <a:ext cx="3047200" cy="3047200"/>
        </a:xfrm>
        <a:prstGeom prst="pie">
          <a:avLst>
            <a:gd name="adj1" fmla="val 16200000"/>
            <a:gd name="adj2" fmla="val 1800000"/>
          </a:avLst>
        </a:prstGeom>
        <a:solidFill>
          <a:schemeClr val="accent3">
            <a:lumMod val="75000"/>
          </a:schemeClr>
        </a:solidFill>
        <a:ln w="19050"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fr-FR" sz="4800" kern="1200" dirty="0"/>
            <a:t>2</a:t>
          </a:r>
        </a:p>
      </dsp:txBody>
      <dsp:txXfrm>
        <a:off x="2045108" y="881511"/>
        <a:ext cx="1088286" cy="906905"/>
      </dsp:txXfrm>
    </dsp:sp>
    <dsp:sp modelId="{1C11B767-2DC5-48D5-AFFD-7281FBE9A6DF}">
      <dsp:nvSpPr>
        <dsp:cNvPr id="0" name=""/>
        <dsp:cNvSpPr/>
      </dsp:nvSpPr>
      <dsp:spPr>
        <a:xfrm>
          <a:off x="376403" y="344623"/>
          <a:ext cx="3047200" cy="3047200"/>
        </a:xfrm>
        <a:prstGeom prst="pie">
          <a:avLst>
            <a:gd name="adj1" fmla="val 1800000"/>
            <a:gd name="adj2" fmla="val 9000000"/>
          </a:avLst>
        </a:prstGeom>
        <a:solidFill>
          <a:schemeClr val="accent6">
            <a:lumMod val="60000"/>
            <a:lumOff val="40000"/>
          </a:schemeClr>
        </a:solidFill>
        <a:ln w="19050"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fr-FR" sz="4800" kern="1200" dirty="0"/>
            <a:t>3</a:t>
          </a:r>
        </a:p>
      </dsp:txBody>
      <dsp:txXfrm>
        <a:off x="1101927" y="2321676"/>
        <a:ext cx="1632429" cy="798076"/>
      </dsp:txXfrm>
    </dsp:sp>
    <dsp:sp modelId="{51029903-921A-4CB9-AC7E-7D1872CA2242}">
      <dsp:nvSpPr>
        <dsp:cNvPr id="0" name=""/>
        <dsp:cNvSpPr/>
      </dsp:nvSpPr>
      <dsp:spPr>
        <a:xfrm>
          <a:off x="313645" y="235795"/>
          <a:ext cx="3047200" cy="3047200"/>
        </a:xfrm>
        <a:prstGeom prst="pie">
          <a:avLst>
            <a:gd name="adj1" fmla="val 9000000"/>
            <a:gd name="adj2" fmla="val 16200000"/>
          </a:avLst>
        </a:prstGeom>
        <a:solidFill>
          <a:schemeClr val="accent4">
            <a:lumMod val="75000"/>
          </a:schemeClr>
        </a:solidFill>
        <a:ln w="19050"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fr-FR" sz="4800" kern="1200" dirty="0"/>
            <a:t>1</a:t>
          </a:r>
        </a:p>
      </dsp:txBody>
      <dsp:txXfrm>
        <a:off x="666612" y="881511"/>
        <a:ext cx="1088286" cy="906905"/>
      </dsp:txXfrm>
    </dsp:sp>
    <dsp:sp modelId="{9687D4B0-81D7-4AF7-9737-2A8C562E0E41}">
      <dsp:nvSpPr>
        <dsp:cNvPr id="0" name=""/>
        <dsp:cNvSpPr/>
      </dsp:nvSpPr>
      <dsp:spPr>
        <a:xfrm>
          <a:off x="250776" y="47159"/>
          <a:ext cx="3424473" cy="3424473"/>
        </a:xfrm>
        <a:prstGeom prst="circularArrow">
          <a:avLst>
            <a:gd name="adj1" fmla="val 5085"/>
            <a:gd name="adj2" fmla="val 327528"/>
            <a:gd name="adj3" fmla="val 1472472"/>
            <a:gd name="adj4" fmla="val 16199432"/>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68FCBE-286D-4DF6-8C68-C2EEA2EE4FFE}">
      <dsp:nvSpPr>
        <dsp:cNvPr id="0" name=""/>
        <dsp:cNvSpPr/>
      </dsp:nvSpPr>
      <dsp:spPr>
        <a:xfrm>
          <a:off x="187766" y="155794"/>
          <a:ext cx="3424473" cy="3424473"/>
        </a:xfrm>
        <a:prstGeom prst="circularArrow">
          <a:avLst>
            <a:gd name="adj1" fmla="val 5085"/>
            <a:gd name="adj2" fmla="val 327528"/>
            <a:gd name="adj3" fmla="val 8671970"/>
            <a:gd name="adj4" fmla="val 1800502"/>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03BE4E-55C3-4E6A-BFBA-D401D286BE36}">
      <dsp:nvSpPr>
        <dsp:cNvPr id="0" name=""/>
        <dsp:cNvSpPr/>
      </dsp:nvSpPr>
      <dsp:spPr>
        <a:xfrm>
          <a:off x="124757" y="47159"/>
          <a:ext cx="3424473" cy="3424473"/>
        </a:xfrm>
        <a:prstGeom prst="circularArrow">
          <a:avLst>
            <a:gd name="adj1" fmla="val 5085"/>
            <a:gd name="adj2" fmla="val 327528"/>
            <a:gd name="adj3" fmla="val 15873039"/>
            <a:gd name="adj4" fmla="val 9000000"/>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4948603" y="-758266"/>
          <a:ext cx="5893660" cy="5893660"/>
        </a:xfrm>
        <a:prstGeom prst="blockArc">
          <a:avLst>
            <a:gd name="adj1" fmla="val 18900000"/>
            <a:gd name="adj2" fmla="val 2700000"/>
            <a:gd name="adj3" fmla="val 366"/>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413473" y="329443"/>
          <a:ext cx="6726669" cy="435395"/>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Découverte</a:t>
          </a:r>
          <a:r>
            <a:rPr lang="fr-FR" sz="2400" b="1" i="0" u="none" strike="noStrike" kern="1200" baseline="0" dirty="0">
              <a:solidFill>
                <a:srgbClr val="000000"/>
              </a:solidFill>
              <a:latin typeface="Arial" panose="020B0604020202020204" pitchFamily="34" charset="0"/>
              <a:cs typeface="Arial" panose="020B0604020202020204" pitchFamily="34" charset="0"/>
            </a:rPr>
            <a:t> des données</a:t>
          </a:r>
          <a:endParaRPr lang="fr-FR" sz="2400" kern="1200" dirty="0"/>
        </a:p>
      </dsp:txBody>
      <dsp:txXfrm>
        <a:off x="413473" y="329443"/>
        <a:ext cx="6726669" cy="435395"/>
      </dsp:txXfrm>
    </dsp:sp>
    <dsp:sp modelId="{9A7D817A-8046-4654-ABC9-E30F2B6E6CEC}">
      <dsp:nvSpPr>
        <dsp:cNvPr id="0" name=""/>
        <dsp:cNvSpPr/>
      </dsp:nvSpPr>
      <dsp:spPr>
        <a:xfrm>
          <a:off x="71400" y="205068"/>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28DD06-9A73-4593-8D46-C1807B3CC29F}">
      <dsp:nvSpPr>
        <dsp:cNvPr id="0" name=""/>
        <dsp:cNvSpPr/>
      </dsp:nvSpPr>
      <dsp:spPr>
        <a:xfrm>
          <a:off x="805663" y="1041285"/>
          <a:ext cx="6334479" cy="65313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Arial" panose="020B0604020202020204" pitchFamily="34" charset="0"/>
              <a:cs typeface="Arial" panose="020B0604020202020204" pitchFamily="34" charset="0"/>
            </a:rPr>
            <a:t>Nettoyage, étude des données et élaboration de nouvelles variables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805663" y="1041285"/>
        <a:ext cx="6334479" cy="653134"/>
      </dsp:txXfrm>
    </dsp:sp>
    <dsp:sp modelId="{D94A5086-F7A6-455A-9D64-3E4950897D08}">
      <dsp:nvSpPr>
        <dsp:cNvPr id="0" name=""/>
        <dsp:cNvSpPr/>
      </dsp:nvSpPr>
      <dsp:spPr>
        <a:xfrm>
          <a:off x="463591" y="1025779"/>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BE8A1-0A05-4725-8081-393FA6480A96}">
      <dsp:nvSpPr>
        <dsp:cNvPr id="0" name=""/>
        <dsp:cNvSpPr/>
      </dsp:nvSpPr>
      <dsp:spPr>
        <a:xfrm>
          <a:off x="926034" y="1973263"/>
          <a:ext cx="6214108" cy="430600"/>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Arial" panose="020B0604020202020204" pitchFamily="34" charset="0"/>
              <a:cs typeface="Arial" panose="020B0604020202020204" pitchFamily="34" charset="0"/>
            </a:rPr>
            <a:t>Segmentation des clients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26034" y="1973263"/>
        <a:ext cx="6214108" cy="430600"/>
      </dsp:txXfrm>
    </dsp:sp>
    <dsp:sp modelId="{2A0B939D-340B-4959-A7FF-DA92750D2705}">
      <dsp:nvSpPr>
        <dsp:cNvPr id="0" name=""/>
        <dsp:cNvSpPr/>
      </dsp:nvSpPr>
      <dsp:spPr>
        <a:xfrm>
          <a:off x="583962" y="1846491"/>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458C04-34ED-4E69-A4B5-46B7AACF5CD2}">
      <dsp:nvSpPr>
        <dsp:cNvPr id="0" name=""/>
        <dsp:cNvSpPr/>
      </dsp:nvSpPr>
      <dsp:spPr>
        <a:xfrm>
          <a:off x="805663" y="2792278"/>
          <a:ext cx="6334479" cy="433994"/>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Maintenance du modèle</a:t>
          </a:r>
        </a:p>
      </dsp:txBody>
      <dsp:txXfrm>
        <a:off x="805663" y="2792278"/>
        <a:ext cx="6334479" cy="433994"/>
      </dsp:txXfrm>
    </dsp:sp>
    <dsp:sp modelId="{B311CE32-0198-4C20-9A42-4EFE6FAD3E81}">
      <dsp:nvSpPr>
        <dsp:cNvPr id="0" name=""/>
        <dsp:cNvSpPr/>
      </dsp:nvSpPr>
      <dsp:spPr>
        <a:xfrm>
          <a:off x="463591" y="2667202"/>
          <a:ext cx="684145" cy="68414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0898F-9441-4A5D-91BC-D1B06AC560C9}">
      <dsp:nvSpPr>
        <dsp:cNvPr id="0" name=""/>
        <dsp:cNvSpPr/>
      </dsp:nvSpPr>
      <dsp:spPr>
        <a:xfrm>
          <a:off x="413473" y="3556328"/>
          <a:ext cx="6726669" cy="547316"/>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432"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dsp:txBody>
      <dsp:txXfrm>
        <a:off x="413473" y="3556328"/>
        <a:ext cx="6726669" cy="547316"/>
      </dsp:txXfrm>
    </dsp:sp>
    <dsp:sp modelId="{B6E64628-C5BE-4CB8-B331-8C2B188C0813}">
      <dsp:nvSpPr>
        <dsp:cNvPr id="0" name=""/>
        <dsp:cNvSpPr/>
      </dsp:nvSpPr>
      <dsp:spPr>
        <a:xfrm>
          <a:off x="71400" y="3487914"/>
          <a:ext cx="684145" cy="684145"/>
        </a:xfrm>
        <a:prstGeom prst="ellipse">
          <a:avLst/>
        </a:prstGeom>
        <a:solidFill>
          <a:schemeClr val="tx2"/>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66D4B-5B15-40DC-B79A-547796BF2ADF}" type="datetimeFigureOut">
              <a:rPr lang="fr-FR" smtClean="0"/>
              <a:t>18/03/2025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5A253-B744-4DB8-B2F5-FC3EB50041EA}" type="slidenum">
              <a:rPr lang="fr-FR" smtClean="0"/>
              <a:t>‹N°›</a:t>
            </a:fld>
            <a:endParaRPr lang="fr-FR"/>
          </a:p>
        </p:txBody>
      </p:sp>
    </p:spTree>
    <p:extLst>
      <p:ext uri="{BB962C8B-B14F-4D97-AF65-F5344CB8AC3E}">
        <p14:creationId xmlns:p14="http://schemas.microsoft.com/office/powerpoint/2010/main" val="111327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20</a:t>
            </a:fld>
            <a:endParaRPr lang="fr-FR"/>
          </a:p>
        </p:txBody>
      </p:sp>
    </p:spTree>
    <p:extLst>
      <p:ext uri="{BB962C8B-B14F-4D97-AF65-F5344CB8AC3E}">
        <p14:creationId xmlns:p14="http://schemas.microsoft.com/office/powerpoint/2010/main" val="149803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26</a:t>
            </a:fld>
            <a:endParaRPr lang="fr-FR"/>
          </a:p>
        </p:txBody>
      </p:sp>
    </p:spTree>
    <p:extLst>
      <p:ext uri="{BB962C8B-B14F-4D97-AF65-F5344CB8AC3E}">
        <p14:creationId xmlns:p14="http://schemas.microsoft.com/office/powerpoint/2010/main" val="1606123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29</a:t>
            </a:fld>
            <a:endParaRPr lang="fr-FR"/>
          </a:p>
        </p:txBody>
      </p:sp>
    </p:spTree>
    <p:extLst>
      <p:ext uri="{BB962C8B-B14F-4D97-AF65-F5344CB8AC3E}">
        <p14:creationId xmlns:p14="http://schemas.microsoft.com/office/powerpoint/2010/main" val="2382057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F6811082-672B-4758-B914-86DF1DD0B74E}" type="datetime1">
              <a:rPr lang="en-US" smtClean="0"/>
              <a:t>3/18/2025</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7947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panoramique avec légende">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5100506-B3D9-4843-BE8F-BE2BB580562A}" type="datetime1">
              <a:rPr lang="en-US" smtClean="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947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96D5F45-7A3C-4173-8EF8-38FA75F914C7}"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62804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fr-FR"/>
              <a:t>Modifiez le style du titre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ED0009C-B2AD-44E8-8AFB-47131EB56A95}"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16496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0C945E-682A-43C2-BB16-138A040B7766}"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11807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064B28D-0AEC-4EC2-97CB-75A996419966}" type="datetime1">
              <a:rPr lang="en-US" smtClean="0"/>
              <a:t>3/18/2025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45359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04C66B-F6C2-4DAD-B61E-3BAEE6863496}" type="datetime1">
              <a:rPr lang="en-US" smtClean="0"/>
              <a:t>3/18/2025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79075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06B180-F7D4-4BE2-9BD7-AC529620EDF6}"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56241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F47B96B-E48D-4F3F-833F-94EC221DD7CA}"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0460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743388B-4EAB-45D5-A0BC-AB1A9E88EB3F}" type="datetime1">
              <a:rPr lang="en-US" smtClean="0"/>
              <a:t>3/18/2025</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7895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67AA2C5-782E-4122-ADC5-0E20CD362AEE}" type="datetime1">
              <a:rPr lang="en-US" smtClean="0"/>
              <a:t>3/18/2025</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8329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66FF5CC-F53A-488B-A8A0-6BAA6820932B}" type="datetime1">
              <a:rPr lang="en-US" smtClean="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1527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39D0124-1F72-4887-8BDC-639778E763ED}" type="datetime1">
              <a:rPr lang="en-US" smtClean="0"/>
              <a:t>3/18/2025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5020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145D4F3-6474-46E6-A19C-3CA0ABBDCF69}" type="datetime1">
              <a:rPr lang="en-US" smtClean="0"/>
              <a:t>3/18/2025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4636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69F71-5F80-4812-8408-6BE327A5D76F}" type="datetime1">
              <a:rPr lang="en-US" smtClean="0"/>
              <a:t>3/18/2025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3980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5DCA41-D932-4827-80D5-8651D25F4897}" type="datetime1">
              <a:rPr lang="en-US" smtClean="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550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569438-CB00-469F-B950-7C952ED2F74A}" type="datetime1">
              <a:rPr lang="en-US" smtClean="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0054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88B86122-FD2C-40E7-B362-6453893EDE67}" type="datetime1">
              <a:rPr lang="en-US" smtClean="0"/>
              <a:t>3/18/2025</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0610265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datasets/olistbr/brazilian-ecommer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A0682-0C75-1CE2-33C8-3982E54B87DA}"/>
              </a:ext>
            </a:extLst>
          </p:cNvPr>
          <p:cNvSpPr>
            <a:spLocks noGrp="1"/>
          </p:cNvSpPr>
          <p:nvPr>
            <p:ph type="ctrTitle"/>
          </p:nvPr>
        </p:nvSpPr>
        <p:spPr>
          <a:xfrm>
            <a:off x="877579" y="153423"/>
            <a:ext cx="10627034" cy="2200033"/>
          </a:xfrm>
        </p:spPr>
        <p:txBody>
          <a:bodyPr>
            <a:normAutofit fontScale="90000"/>
          </a:bodyPr>
          <a:lstStyle/>
          <a:p>
            <a:pPr algn="ctr"/>
            <a:br>
              <a:rPr lang="fr-FR" sz="5400" b="1" dirty="0">
                <a:solidFill>
                  <a:srgbClr val="FFC000"/>
                </a:solidFill>
                <a:ea typeface="Malgun Gothic" panose="020B0503020000020004" pitchFamily="34" charset="-127"/>
                <a:cs typeface="Arimo" panose="020B0604020202020204" pitchFamily="34" charset="0"/>
              </a:rPr>
            </a:br>
            <a:br>
              <a:rPr lang="fr-FR" sz="5400" b="1" dirty="0">
                <a:solidFill>
                  <a:srgbClr val="FFC000"/>
                </a:solidFill>
                <a:ea typeface="Malgun Gothic" panose="020B0503020000020004" pitchFamily="34" charset="-127"/>
                <a:cs typeface="Arimo" panose="020B0604020202020204" pitchFamily="34" charset="0"/>
              </a:rPr>
            </a:br>
            <a:r>
              <a:rPr lang="fr-FR" sz="5300" b="1" dirty="0">
                <a:solidFill>
                  <a:schemeClr val="bg1"/>
                </a:solidFill>
                <a:latin typeface="Yu Gothic" panose="020B0400000000000000" pitchFamily="34" charset="-128"/>
                <a:ea typeface="Yu Gothic" panose="020B0400000000000000" pitchFamily="34" charset="-128"/>
                <a:cs typeface="Calibri" panose="020F0502020204030204" pitchFamily="34" charset="0"/>
              </a:rPr>
              <a:t>Segmentez des clients d’un site d’e-commerce</a:t>
            </a:r>
            <a:endParaRPr lang="fr-FR" sz="5300" dirty="0">
              <a:solidFill>
                <a:schemeClr val="bg1"/>
              </a:solidFill>
              <a:latin typeface="Yu Gothic" panose="020B0400000000000000" pitchFamily="34" charset="-128"/>
              <a:ea typeface="Yu Gothic" panose="020B0400000000000000" pitchFamily="34" charset="-128"/>
              <a:cs typeface="Calibri" panose="020F0502020204030204" pitchFamily="34" charset="0"/>
            </a:endParaRPr>
          </a:p>
        </p:txBody>
      </p:sp>
      <p:sp>
        <p:nvSpPr>
          <p:cNvPr id="3" name="Sous-titre 2">
            <a:extLst>
              <a:ext uri="{FF2B5EF4-FFF2-40B4-BE49-F238E27FC236}">
                <a16:creationId xmlns:a16="http://schemas.microsoft.com/office/drawing/2014/main" id="{EF246DE9-B2C2-D660-2721-EE3814B17ABC}"/>
              </a:ext>
            </a:extLst>
          </p:cNvPr>
          <p:cNvSpPr>
            <a:spLocks noGrp="1"/>
          </p:cNvSpPr>
          <p:nvPr>
            <p:ph type="subTitle" idx="1"/>
          </p:nvPr>
        </p:nvSpPr>
        <p:spPr>
          <a:xfrm>
            <a:off x="524656" y="5179101"/>
            <a:ext cx="3777521" cy="1201233"/>
          </a:xfrm>
        </p:spPr>
        <p:txBody>
          <a:bodyPr>
            <a:normAutofit/>
          </a:bodyPr>
          <a:lstStyle/>
          <a:p>
            <a:pPr lvl="0" algn="l">
              <a:lnSpc>
                <a:spcPct val="100000"/>
              </a:lnSpc>
            </a:pPr>
            <a:r>
              <a:rPr lang="fr-FR" sz="1800" b="1" i="0" u="none" strike="noStrike" baseline="0" dirty="0">
                <a:solidFill>
                  <a:schemeClr val="accent5">
                    <a:lumMod val="50000"/>
                  </a:schemeClr>
                </a:solidFill>
              </a:rPr>
              <a:t>	</a:t>
            </a:r>
            <a:r>
              <a:rPr lang="fr-FR" sz="1800" b="1" i="0" u="none" strike="noStrike" baseline="0" dirty="0" err="1">
                <a:solidFill>
                  <a:schemeClr val="bg1"/>
                </a:solidFill>
                <a:latin typeface="Yu Gothic" panose="020B0400000000000000" pitchFamily="34" charset="-128"/>
                <a:ea typeface="Yu Gothic" panose="020B0400000000000000" pitchFamily="34" charset="-128"/>
                <a:cs typeface="Calibri" panose="020F0502020204030204" pitchFamily="34" charset="0"/>
              </a:rPr>
              <a:t>M</a:t>
            </a:r>
            <a:r>
              <a:rPr lang="fr-FR" sz="1800" b="1" i="0" u="none" strike="noStrike" cap="none" baseline="0" dirty="0" err="1">
                <a:solidFill>
                  <a:schemeClr val="bg1"/>
                </a:solidFill>
                <a:latin typeface="Yu Gothic" panose="020B0400000000000000" pitchFamily="34" charset="-128"/>
                <a:ea typeface="Yu Gothic" panose="020B0400000000000000" pitchFamily="34" charset="-128"/>
                <a:cs typeface="Calibri" panose="020F0502020204030204" pitchFamily="34" charset="0"/>
              </a:rPr>
              <a:t>aty</a:t>
            </a: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KANE</a:t>
            </a:r>
          </a:p>
          <a:p>
            <a:pPr lvl="0" algn="l">
              <a:lnSpc>
                <a:spcPct val="100000"/>
              </a:lnSpc>
            </a:pP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P</a:t>
            </a:r>
            <a:r>
              <a:rPr lang="fr-FR" sz="1800" b="1" i="0" u="none" strike="noStrike" cap="non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arcours</a:t>
            </a: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D</a:t>
            </a:r>
            <a:r>
              <a:rPr lang="fr-FR" sz="1800" b="1" i="0" u="none" strike="noStrike" cap="non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ata</a:t>
            </a: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a:t>
            </a:r>
            <a:r>
              <a:rPr lang="fr-FR" sz="1800" b="1" i="0" u="none" strike="noStrike" baseline="0" dirty="0" err="1">
                <a:solidFill>
                  <a:schemeClr val="bg1"/>
                </a:solidFill>
                <a:latin typeface="Yu Gothic" panose="020B0400000000000000" pitchFamily="34" charset="-128"/>
                <a:ea typeface="Yu Gothic" panose="020B0400000000000000" pitchFamily="34" charset="-128"/>
                <a:cs typeface="Calibri" panose="020F0502020204030204" pitchFamily="34" charset="0"/>
              </a:rPr>
              <a:t>S</a:t>
            </a:r>
            <a:r>
              <a:rPr lang="fr-FR" sz="1800" b="1" i="0" u="none" strike="noStrike" cap="none" baseline="0" dirty="0" err="1">
                <a:solidFill>
                  <a:schemeClr val="bg1"/>
                </a:solidFill>
                <a:latin typeface="Yu Gothic" panose="020B0400000000000000" pitchFamily="34" charset="-128"/>
                <a:ea typeface="Yu Gothic" panose="020B0400000000000000" pitchFamily="34" charset="-128"/>
                <a:cs typeface="Calibri" panose="020F0502020204030204" pitchFamily="34" charset="0"/>
              </a:rPr>
              <a:t>cientist</a:t>
            </a:r>
            <a:endPar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endParaRPr>
          </a:p>
          <a:p>
            <a:pPr lvl="0" algn="l">
              <a:lnSpc>
                <a:spcPct val="100000"/>
              </a:lnSpc>
            </a:pP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P</a:t>
            </a:r>
            <a:r>
              <a:rPr lang="fr-FR" sz="1800" b="1" i="0" u="none" strike="noStrike" cap="non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rojet</a:t>
            </a: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a:t>
            </a:r>
            <a:r>
              <a:rPr lang="fr-FR"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5</a:t>
            </a:r>
            <a:endParaRPr lang="fr-FR" sz="1800" dirty="0">
              <a:solidFill>
                <a:schemeClr val="bg1"/>
              </a:solidFill>
              <a:latin typeface="Yu Gothic" panose="020B0400000000000000" pitchFamily="34" charset="-128"/>
              <a:ea typeface="Yu Gothic" panose="020B0400000000000000" pitchFamily="34" charset="-128"/>
              <a:cs typeface="Calibri" panose="020F0502020204030204" pitchFamily="34" charset="0"/>
            </a:endParaRPr>
          </a:p>
          <a:p>
            <a:endParaRPr lang="fr-FR" dirty="0"/>
          </a:p>
        </p:txBody>
      </p:sp>
      <p:pic>
        <p:nvPicPr>
          <p:cNvPr id="4" name="Image 3">
            <a:extLst>
              <a:ext uri="{FF2B5EF4-FFF2-40B4-BE49-F238E27FC236}">
                <a16:creationId xmlns:a16="http://schemas.microsoft.com/office/drawing/2014/main" id="{F83C0D60-EE4C-5CDE-45B6-FFDC787DA3E7}"/>
              </a:ext>
            </a:extLst>
          </p:cNvPr>
          <p:cNvPicPr>
            <a:picLocks noChangeAspect="1"/>
          </p:cNvPicPr>
          <p:nvPr/>
        </p:nvPicPr>
        <p:blipFill>
          <a:blip r:embed="rId2"/>
          <a:stretch>
            <a:fillRect/>
          </a:stretch>
        </p:blipFill>
        <p:spPr>
          <a:xfrm>
            <a:off x="9473783" y="5643796"/>
            <a:ext cx="2251991" cy="736538"/>
          </a:xfrm>
          <a:prstGeom prst="rect">
            <a:avLst/>
          </a:prstGeom>
        </p:spPr>
      </p:pic>
      <p:pic>
        <p:nvPicPr>
          <p:cNvPr id="6" name="Image 5">
            <a:extLst>
              <a:ext uri="{FF2B5EF4-FFF2-40B4-BE49-F238E27FC236}">
                <a16:creationId xmlns:a16="http://schemas.microsoft.com/office/drawing/2014/main" id="{36966CA2-9D3A-1718-2E9C-884A2A6DA05D}"/>
              </a:ext>
            </a:extLst>
          </p:cNvPr>
          <p:cNvPicPr>
            <a:picLocks noChangeAspect="1"/>
          </p:cNvPicPr>
          <p:nvPr/>
        </p:nvPicPr>
        <p:blipFill>
          <a:blip r:embed="rId3"/>
          <a:stretch>
            <a:fillRect/>
          </a:stretch>
        </p:blipFill>
        <p:spPr>
          <a:xfrm>
            <a:off x="4480596" y="2572406"/>
            <a:ext cx="2630320" cy="1767246"/>
          </a:xfrm>
          <a:prstGeom prst="rect">
            <a:avLst/>
          </a:prstGeom>
        </p:spPr>
      </p:pic>
    </p:spTree>
    <p:extLst>
      <p:ext uri="{BB962C8B-B14F-4D97-AF65-F5344CB8AC3E}">
        <p14:creationId xmlns:p14="http://schemas.microsoft.com/office/powerpoint/2010/main" val="327617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811F40-97E9-4982-4827-7E3C61FE4F20}"/>
              </a:ext>
            </a:extLst>
          </p:cNvPr>
          <p:cNvSpPr>
            <a:spLocks noGrp="1"/>
          </p:cNvSpPr>
          <p:nvPr>
            <p:ph type="title"/>
          </p:nvPr>
        </p:nvSpPr>
        <p:spPr>
          <a:xfrm>
            <a:off x="0" y="1"/>
            <a:ext cx="12192000" cy="667062"/>
          </a:xfrm>
          <a:solidFill>
            <a:schemeClr val="tx2"/>
          </a:solidFill>
        </p:spPr>
        <p:txBody>
          <a:bodyPr/>
          <a:lstStyle/>
          <a:p>
            <a:r>
              <a:rPr kumimoji="0" lang="fr-FR" sz="3600" b="1" i="0" u="none" strike="noStrike" kern="1200" cap="none" spc="0" normalizeH="0" baseline="0" noProof="0" dirty="0">
                <a:ln>
                  <a:noFill/>
                </a:ln>
                <a:solidFill>
                  <a:srgbClr val="6AAC90"/>
                </a:solidFill>
                <a:effectLst/>
                <a:uLnTx/>
                <a:uFillTx/>
                <a:latin typeface="Yu Gothic" panose="020B0400000000000000" pitchFamily="34" charset="-128"/>
                <a:ea typeface="Yu Gothic" panose="020B0400000000000000" pitchFamily="34" charset="-128"/>
                <a:cs typeface="+mn-cs"/>
              </a:rPr>
              <a:t>	Table sur les commandes</a:t>
            </a:r>
            <a:endParaRPr lang="fr-FR" dirty="0"/>
          </a:p>
        </p:txBody>
      </p:sp>
      <p:sp>
        <p:nvSpPr>
          <p:cNvPr id="3" name="Espace réservé du contenu 2">
            <a:extLst>
              <a:ext uri="{FF2B5EF4-FFF2-40B4-BE49-F238E27FC236}">
                <a16:creationId xmlns:a16="http://schemas.microsoft.com/office/drawing/2014/main" id="{2B7254BC-5BBF-7D70-5801-FDB61343159F}"/>
              </a:ext>
            </a:extLst>
          </p:cNvPr>
          <p:cNvSpPr>
            <a:spLocks noGrp="1"/>
          </p:cNvSpPr>
          <p:nvPr>
            <p:ph idx="1"/>
          </p:nvPr>
        </p:nvSpPr>
        <p:spPr>
          <a:xfrm>
            <a:off x="0" y="667063"/>
            <a:ext cx="12192000" cy="6190937"/>
          </a:xfrm>
          <a:solidFill>
            <a:schemeClr val="bg1"/>
          </a:solidFill>
        </p:spPr>
        <p:txBody>
          <a:bodyPr/>
          <a:lstStyle/>
          <a:p>
            <a:endParaRPr lang="fr-FR" dirty="0"/>
          </a:p>
          <a:p>
            <a:pPr marL="0" indent="0">
              <a:buNone/>
            </a:pPr>
            <a:r>
              <a:rPr lang="fr-FR" b="1" dirty="0">
                <a:solidFill>
                  <a:srgbClr val="000000"/>
                </a:solidFill>
                <a:latin typeface="Yu Gothic" panose="020B0400000000000000" pitchFamily="34" charset="-128"/>
                <a:ea typeface="Yu Gothic" panose="020B0400000000000000" pitchFamily="34" charset="-128"/>
              </a:rPr>
              <a:t>	</a:t>
            </a: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1800" b="1" i="0" u="none" strike="noStrike" baseline="0" dirty="0">
                <a:solidFill>
                  <a:schemeClr val="accent2"/>
                </a:solidFill>
                <a:latin typeface="Yu Gothic" panose="020B0400000000000000" pitchFamily="34" charset="-128"/>
                <a:ea typeface="Yu Gothic" panose="020B0400000000000000" pitchFamily="34" charset="-128"/>
              </a:rPr>
              <a:t>Création de la première variable RFM </a:t>
            </a:r>
            <a:r>
              <a:rPr lang="fr-FR" sz="1800" b="1" i="0" u="none" strike="noStrike" baseline="0" dirty="0">
                <a:solidFill>
                  <a:schemeClr val="tx1"/>
                </a:solidFill>
                <a:latin typeface="Yu Gothic" panose="020B0400000000000000" pitchFamily="34" charset="-128"/>
                <a:ea typeface="Yu Gothic" panose="020B0400000000000000" pitchFamily="34" charset="-128"/>
              </a:rPr>
              <a:t>(</a:t>
            </a:r>
            <a:r>
              <a:rPr lang="fr-FR" b="1" dirty="0">
                <a:solidFill>
                  <a:schemeClr val="accent4"/>
                </a:solidFill>
              </a:rPr>
              <a:t>RECENCE (</a:t>
            </a:r>
            <a:r>
              <a:rPr lang="fr-FR" b="1" dirty="0" err="1">
                <a:solidFill>
                  <a:schemeClr val="accent4"/>
                </a:solidFill>
              </a:rPr>
              <a:t>Recency</a:t>
            </a:r>
            <a:r>
              <a:rPr lang="fr-FR" b="1" dirty="0">
                <a:solidFill>
                  <a:schemeClr val="accent4"/>
                </a:solidFill>
              </a:rPr>
              <a:t>)</a:t>
            </a:r>
            <a:r>
              <a:rPr lang="fr-FR" sz="1800" b="1" i="0" u="none" strike="noStrike" baseline="0" dirty="0">
                <a:solidFill>
                  <a:srgbClr val="000000"/>
                </a:solidFill>
                <a:latin typeface="Yu Gothic" panose="020B0400000000000000" pitchFamily="34" charset="-128"/>
                <a:ea typeface="Yu Gothic" panose="020B0400000000000000" pitchFamily="34" charset="-128"/>
              </a:rPr>
              <a:t>), par rapport à une date de référence fictive en 2019. L'idée est de simuler une situation où nous sommes en 2019, alors que les commandes les plus récentes datent de 2018. Cela permet de :</a:t>
            </a:r>
          </a:p>
          <a:p>
            <a:pPr marL="0" indent="0">
              <a:buNone/>
            </a:pPr>
            <a:r>
              <a:rPr lang="fr-FR" sz="1800" b="1" i="0" u="none" strike="noStrike" baseline="0" dirty="0">
                <a:solidFill>
                  <a:srgbClr val="000000"/>
                </a:solidFill>
                <a:latin typeface="Yu Gothic" panose="020B0400000000000000" pitchFamily="34" charset="-128"/>
                <a:ea typeface="Yu Gothic" panose="020B0400000000000000" pitchFamily="34" charset="-128"/>
              </a:rPr>
              <a:t> 	</a:t>
            </a:r>
            <a:r>
              <a:rPr kumimoji="0" lang="fr-FR"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lang="fr-FR" dirty="0"/>
              <a:t>▪ </a:t>
            </a:r>
            <a:r>
              <a:rPr lang="fr-FR" sz="1800" b="1" i="0" u="none" strike="noStrike" baseline="0" dirty="0">
                <a:solidFill>
                  <a:srgbClr val="000000"/>
                </a:solidFill>
                <a:latin typeface="Yu Gothic" panose="020B0400000000000000" pitchFamily="34" charset="-128"/>
                <a:ea typeface="Yu Gothic" panose="020B0400000000000000" pitchFamily="34" charset="-128"/>
              </a:rPr>
              <a:t>Calculer combien de jours qu</a:t>
            </a:r>
            <a:r>
              <a:rPr lang="fr-FR" b="1" dirty="0">
                <a:solidFill>
                  <a:srgbClr val="000000"/>
                </a:solidFill>
                <a:latin typeface="Yu Gothic" panose="020B0400000000000000" pitchFamily="34" charset="-128"/>
                <a:ea typeface="Yu Gothic" panose="020B0400000000000000" pitchFamily="34" charset="-128"/>
              </a:rPr>
              <a:t>i </a:t>
            </a:r>
            <a:r>
              <a:rPr lang="fr-FR" sz="1800" b="1" i="0" u="none" strike="noStrike" baseline="0" dirty="0">
                <a:solidFill>
                  <a:srgbClr val="000000"/>
                </a:solidFill>
                <a:latin typeface="Yu Gothic" panose="020B0400000000000000" pitchFamily="34" charset="-128"/>
                <a:ea typeface="Yu Gothic" panose="020B0400000000000000" pitchFamily="34" charset="-128"/>
              </a:rPr>
              <a:t>se sont écoulés depuis chaque commande</a:t>
            </a:r>
          </a:p>
          <a:p>
            <a:pPr marL="0" indent="0">
              <a:buNone/>
            </a:pPr>
            <a:r>
              <a:rPr lang="fr-FR" sz="1800" b="1" i="0" u="none" strike="noStrike" baseline="0" dirty="0">
                <a:solidFill>
                  <a:srgbClr val="000000"/>
                </a:solidFill>
                <a:latin typeface="Yu Gothic" panose="020B0400000000000000" pitchFamily="34" charset="-128"/>
                <a:ea typeface="Yu Gothic" panose="020B0400000000000000" pitchFamily="34" charset="-128"/>
              </a:rPr>
              <a:t>	 	</a:t>
            </a:r>
            <a:r>
              <a:rPr lang="fr-FR" dirty="0"/>
              <a:t>▪ </a:t>
            </a:r>
            <a:r>
              <a:rPr lang="fr-FR" sz="1800" b="1" i="0" u="none" strike="noStrike" baseline="0" dirty="0">
                <a:solidFill>
                  <a:srgbClr val="000000"/>
                </a:solidFill>
                <a:latin typeface="Yu Gothic" panose="020B0400000000000000" pitchFamily="34" charset="-128"/>
                <a:ea typeface="Yu Gothic" panose="020B0400000000000000" pitchFamily="34" charset="-128"/>
              </a:rPr>
              <a:t>Analyser le comportement des clients (ex. fréquence d'achat, inactivité)</a:t>
            </a:r>
          </a:p>
          <a:p>
            <a:pPr marL="0" indent="0">
              <a:buNone/>
            </a:pPr>
            <a:r>
              <a:rPr lang="fr-FR" sz="1800" b="1" i="0" u="none" strike="noStrike" baseline="0" dirty="0">
                <a:solidFill>
                  <a:srgbClr val="000000"/>
                </a:solidFill>
                <a:latin typeface="Yu Gothic" panose="020B0400000000000000" pitchFamily="34" charset="-128"/>
                <a:ea typeface="Yu Gothic" panose="020B0400000000000000" pitchFamily="34" charset="-128"/>
              </a:rPr>
              <a:t> 	 	</a:t>
            </a:r>
            <a:r>
              <a:rPr lang="fr-FR" dirty="0"/>
              <a:t>▪ </a:t>
            </a:r>
            <a:r>
              <a:rPr lang="fr-FR" sz="1800" b="1" i="0" u="none" strike="noStrike" baseline="0" dirty="0">
                <a:solidFill>
                  <a:srgbClr val="000000"/>
                </a:solidFill>
                <a:latin typeface="Yu Gothic" panose="020B0400000000000000" pitchFamily="34" charset="-128"/>
                <a:ea typeface="Yu Gothic" panose="020B0400000000000000" pitchFamily="34" charset="-128"/>
              </a:rPr>
              <a:t>Une valeur faible indiquera une récence élevée.</a:t>
            </a:r>
          </a:p>
          <a:p>
            <a:pPr marL="0" indent="0">
              <a:buNone/>
            </a:pPr>
            <a:endParaRPr lang="fr-FR" sz="1800" b="1" i="0" u="none" strike="noStrike" baseline="0" dirty="0">
              <a:solidFill>
                <a:srgbClr val="000000"/>
              </a:solidFill>
              <a:latin typeface="Yu Gothic" panose="020B0400000000000000" pitchFamily="34" charset="-128"/>
              <a:ea typeface="Yu Gothic" panose="020B0400000000000000" pitchFamily="34" charset="-128"/>
            </a:endParaRPr>
          </a:p>
        </p:txBody>
      </p:sp>
      <p:pic>
        <p:nvPicPr>
          <p:cNvPr id="6" name="Image 5">
            <a:extLst>
              <a:ext uri="{FF2B5EF4-FFF2-40B4-BE49-F238E27FC236}">
                <a16:creationId xmlns:a16="http://schemas.microsoft.com/office/drawing/2014/main" id="{40A44CD6-64B5-5E6C-6202-4DC3C6D1A91C}"/>
              </a:ext>
            </a:extLst>
          </p:cNvPr>
          <p:cNvPicPr>
            <a:picLocks noChangeAspect="1"/>
          </p:cNvPicPr>
          <p:nvPr/>
        </p:nvPicPr>
        <p:blipFill>
          <a:blip r:embed="rId2"/>
          <a:stretch>
            <a:fillRect/>
          </a:stretch>
        </p:blipFill>
        <p:spPr>
          <a:xfrm>
            <a:off x="1980625" y="3429000"/>
            <a:ext cx="8230749" cy="3000794"/>
          </a:xfrm>
          <a:prstGeom prst="rect">
            <a:avLst/>
          </a:prstGeom>
        </p:spPr>
      </p:pic>
      <p:sp>
        <p:nvSpPr>
          <p:cNvPr id="7" name="Espace réservé du pied de page 6">
            <a:extLst>
              <a:ext uri="{FF2B5EF4-FFF2-40B4-BE49-F238E27FC236}">
                <a16:creationId xmlns:a16="http://schemas.microsoft.com/office/drawing/2014/main" id="{C0F616F1-7B94-D8AE-1CA6-6EA17D1E7FA1}"/>
              </a:ext>
            </a:extLst>
          </p:cNvPr>
          <p:cNvSpPr>
            <a:spLocks noGrp="1"/>
          </p:cNvSpPr>
          <p:nvPr>
            <p:ph type="ftr" sz="quarter" idx="11"/>
          </p:nvPr>
        </p:nvSpPr>
        <p:spPr>
          <a:xfrm>
            <a:off x="11639862" y="6429794"/>
            <a:ext cx="505468" cy="310896"/>
          </a:xfrm>
        </p:spPr>
        <p:txBody>
          <a:bodyPr/>
          <a:lstStyle/>
          <a:p>
            <a:r>
              <a:rPr lang="en-US" sz="2000" dirty="0"/>
              <a:t>9</a:t>
            </a:r>
          </a:p>
        </p:txBody>
      </p:sp>
    </p:spTree>
    <p:extLst>
      <p:ext uri="{BB962C8B-B14F-4D97-AF65-F5344CB8AC3E}">
        <p14:creationId xmlns:p14="http://schemas.microsoft.com/office/powerpoint/2010/main" val="4512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00BAA1-70E1-15F6-C902-51DAFDE3B400}"/>
              </a:ext>
            </a:extLst>
          </p:cNvPr>
          <p:cNvSpPr>
            <a:spLocks noGrp="1"/>
          </p:cNvSpPr>
          <p:nvPr>
            <p:ph type="title"/>
          </p:nvPr>
        </p:nvSpPr>
        <p:spPr>
          <a:xfrm>
            <a:off x="0" y="2"/>
            <a:ext cx="12192000" cy="1791674"/>
          </a:xfrm>
          <a:solidFill>
            <a:schemeClr val="tx2"/>
          </a:solidFill>
        </p:spPr>
        <p:txBody>
          <a:bodyPr/>
          <a:lstStyle/>
          <a:p>
            <a:br>
              <a:rPr lang="fr-FR" b="1" dirty="0">
                <a:solidFill>
                  <a:schemeClr val="accent4"/>
                </a:solidFill>
                <a:latin typeface="Yu Gothic" panose="020B0400000000000000" pitchFamily="34" charset="-128"/>
                <a:ea typeface="Yu Gothic" panose="020B0400000000000000" pitchFamily="34" charset="-128"/>
              </a:rPr>
            </a:br>
            <a:r>
              <a:rPr lang="fr-FR" b="1" dirty="0">
                <a:solidFill>
                  <a:schemeClr val="accent4"/>
                </a:solidFill>
                <a:latin typeface="Yu Gothic" panose="020B0400000000000000" pitchFamily="34" charset="-128"/>
                <a:ea typeface="Yu Gothic" panose="020B0400000000000000" pitchFamily="34" charset="-128"/>
              </a:rPr>
              <a:t>	</a:t>
            </a:r>
            <a:br>
              <a:rPr lang="fr-FR" b="1" dirty="0">
                <a:solidFill>
                  <a:schemeClr val="accent4"/>
                </a:solidFill>
                <a:latin typeface="Yu Gothic" panose="020B0400000000000000" pitchFamily="34" charset="-128"/>
                <a:ea typeface="Yu Gothic" panose="020B0400000000000000" pitchFamily="34" charset="-128"/>
              </a:rPr>
            </a:br>
            <a:r>
              <a:rPr lang="fr-FR" b="1" dirty="0">
                <a:solidFill>
                  <a:schemeClr val="accent4"/>
                </a:solidFill>
                <a:latin typeface="Yu Gothic" panose="020B0400000000000000" pitchFamily="34" charset="-128"/>
                <a:ea typeface="Yu Gothic" panose="020B0400000000000000" pitchFamily="34" charset="-128"/>
              </a:rPr>
              <a:t>	</a:t>
            </a:r>
            <a:r>
              <a:rPr lang="fr-FR" sz="3200" b="1" dirty="0">
                <a:solidFill>
                  <a:schemeClr val="accent4"/>
                </a:solidFill>
                <a:latin typeface="Yu Gothic" panose="020B0400000000000000" pitchFamily="34" charset="-128"/>
                <a:ea typeface="Yu Gothic" panose="020B0400000000000000" pitchFamily="34" charset="-128"/>
              </a:rPr>
              <a:t>Tables sur les Articles de commande 	</a:t>
            </a:r>
            <a:r>
              <a:rPr lang="fr-FR" sz="3200" b="1" dirty="0">
                <a:solidFill>
                  <a:schemeClr val="tx1"/>
                </a:solidFill>
                <a:latin typeface="Yu Gothic" panose="020B0400000000000000" pitchFamily="34" charset="-128"/>
                <a:ea typeface="Yu Gothic" panose="020B0400000000000000" pitchFamily="34" charset="-128"/>
              </a:rPr>
              <a:t>"</a:t>
            </a:r>
            <a:r>
              <a:rPr lang="fr-FR" sz="3200" b="1" dirty="0" err="1">
                <a:solidFill>
                  <a:schemeClr val="tx1"/>
                </a:solidFill>
                <a:latin typeface="Yu Gothic" panose="020B0400000000000000" pitchFamily="34" charset="-128"/>
                <a:ea typeface="Yu Gothic" panose="020B0400000000000000" pitchFamily="34" charset="-128"/>
              </a:rPr>
              <a:t>olist_order_items_dataset</a:t>
            </a:r>
            <a:r>
              <a:rPr lang="fr-FR" sz="3200" b="1" dirty="0">
                <a:solidFill>
                  <a:schemeClr val="tx1"/>
                </a:solidFill>
                <a:latin typeface="Yu Gothic" panose="020B0400000000000000" pitchFamily="34" charset="-128"/>
                <a:ea typeface="Yu Gothic" panose="020B0400000000000000" pitchFamily="34" charset="-128"/>
              </a:rPr>
              <a:t> "   / </a:t>
            </a:r>
            <a:r>
              <a:rPr lang="fr-FR" sz="3200" b="1" dirty="0">
                <a:solidFill>
                  <a:schemeClr val="accent4"/>
                </a:solidFill>
                <a:latin typeface="Yu Gothic" panose="020B0400000000000000" pitchFamily="34" charset="-128"/>
                <a:ea typeface="Yu Gothic" panose="020B0400000000000000" pitchFamily="34" charset="-128"/>
              </a:rPr>
              <a:t>Informations sur les 	Produits </a:t>
            </a:r>
            <a:r>
              <a:rPr lang="fr-FR" sz="3200" b="1" dirty="0">
                <a:solidFill>
                  <a:schemeClr val="tx1"/>
                </a:solidFill>
                <a:latin typeface="Yu Gothic" panose="020B0400000000000000" pitchFamily="34" charset="-128"/>
                <a:ea typeface="Yu Gothic" panose="020B0400000000000000" pitchFamily="34" charset="-128"/>
              </a:rPr>
              <a:t>"</a:t>
            </a:r>
            <a:r>
              <a:rPr lang="fr-FR" sz="3200" b="1" dirty="0" err="1">
                <a:solidFill>
                  <a:schemeClr val="tx1"/>
                </a:solidFill>
                <a:latin typeface="Yu Gothic" panose="020B0400000000000000" pitchFamily="34" charset="-128"/>
                <a:ea typeface="Yu Gothic" panose="020B0400000000000000" pitchFamily="34" charset="-128"/>
              </a:rPr>
              <a:t>olist_products_dataset</a:t>
            </a:r>
            <a:r>
              <a:rPr lang="fr-FR" sz="3200" b="1" dirty="0">
                <a:solidFill>
                  <a:schemeClr val="tx1"/>
                </a:solidFill>
                <a:latin typeface="Yu Gothic" panose="020B0400000000000000" pitchFamily="34" charset="-128"/>
                <a:ea typeface="Yu Gothic" panose="020B0400000000000000" pitchFamily="34" charset="-128"/>
              </a:rPr>
              <a:t>"</a:t>
            </a:r>
            <a:br>
              <a:rPr lang="fr-FR" b="1" dirty="0"/>
            </a:br>
            <a:br>
              <a:rPr lang="fr-FR" b="1" dirty="0"/>
            </a:br>
            <a:endParaRPr lang="fr-FR" dirty="0"/>
          </a:p>
        </p:txBody>
      </p:sp>
      <p:sp>
        <p:nvSpPr>
          <p:cNvPr id="3" name="Espace réservé du contenu 2">
            <a:extLst>
              <a:ext uri="{FF2B5EF4-FFF2-40B4-BE49-F238E27FC236}">
                <a16:creationId xmlns:a16="http://schemas.microsoft.com/office/drawing/2014/main" id="{2B767811-E1B3-3A0B-87B6-723387C28F1A}"/>
              </a:ext>
            </a:extLst>
          </p:cNvPr>
          <p:cNvSpPr>
            <a:spLocks noGrp="1"/>
          </p:cNvSpPr>
          <p:nvPr>
            <p:ph idx="1"/>
          </p:nvPr>
        </p:nvSpPr>
        <p:spPr>
          <a:xfrm>
            <a:off x="0" y="1791677"/>
            <a:ext cx="12192000" cy="5066322"/>
          </a:xfrm>
          <a:solidFill>
            <a:schemeClr val="bg1"/>
          </a:solidFill>
        </p:spPr>
        <p:txBody>
          <a:bodyPr/>
          <a:lstStyle/>
          <a:p>
            <a:endParaRPr lang="fr-FR" sz="1800" b="1" i="0" u="none" strike="noStrike" baseline="0" dirty="0">
              <a:solidFill>
                <a:srgbClr val="000000"/>
              </a:solidFill>
              <a:latin typeface="Times New Roman" panose="02020603050405020304" pitchFamily="18" charset="0"/>
            </a:endParaRPr>
          </a:p>
          <a:p>
            <a:pPr marL="0" indent="0">
              <a:buNone/>
            </a:pPr>
            <a:r>
              <a:rPr lang="fr-FR" b="1" dirty="0">
                <a:solidFill>
                  <a:srgbClr val="000000"/>
                </a:solidFill>
                <a:latin typeface="Times New Roman" panose="02020603050405020304" pitchFamily="18" charset="0"/>
              </a:rPr>
              <a:t>	</a:t>
            </a:r>
            <a:r>
              <a:rPr lang="fr-FR" b="1" i="0" u="none" strike="noStrike" baseline="0" dirty="0">
                <a:solidFill>
                  <a:schemeClr val="accent2"/>
                </a:solidFill>
                <a:latin typeface="Yu Gothic" panose="020B0400000000000000" pitchFamily="34" charset="-128"/>
                <a:ea typeface="Yu Gothic" panose="020B0400000000000000" pitchFamily="34" charset="-128"/>
              </a:rPr>
              <a:t>Variables principales :</a:t>
            </a:r>
            <a:endParaRPr lang="fr-FR" b="0" i="0" u="none" strike="noStrike" baseline="0" dirty="0">
              <a:solidFill>
                <a:schemeClr val="accent2"/>
              </a:solidFill>
              <a:latin typeface="Yu Gothic" panose="020B0400000000000000" pitchFamily="34" charset="-128"/>
              <a:ea typeface="Yu Gothic" panose="020B0400000000000000" pitchFamily="34" charset="-128"/>
            </a:endParaRPr>
          </a:p>
          <a:p>
            <a:pPr marL="0" indent="0">
              <a:buClrTx/>
              <a:buSzPct val="100000"/>
              <a:buNone/>
            </a:pP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600" b="0" i="0" u="none" strike="noStrike" baseline="0" dirty="0">
                <a:solidFill>
                  <a:srgbClr val="000000"/>
                </a:solidFill>
                <a:latin typeface="Yu Gothic" panose="020B0400000000000000" pitchFamily="34" charset="-128"/>
                <a:ea typeface="Yu Gothic" panose="020B0400000000000000" pitchFamily="34" charset="-128"/>
              </a:rPr>
              <a:t>	Description détaillée de chaque article 							</a:t>
            </a: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600" b="0" i="0" u="none" strike="noStrike" baseline="0" dirty="0">
                <a:solidFill>
                  <a:srgbClr val="000000"/>
                </a:solidFill>
                <a:latin typeface="Yu Gothic" panose="020B0400000000000000" pitchFamily="34" charset="-128"/>
                <a:ea typeface="Yu Gothic" panose="020B0400000000000000" pitchFamily="34" charset="-128"/>
              </a:rPr>
              <a:t>Noms des catégories de produit</a:t>
            </a:r>
          </a:p>
          <a:p>
            <a:pPr marL="0" indent="0">
              <a:buClrTx/>
              <a:buSzPct val="100000"/>
              <a:buNone/>
            </a:pP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600" b="0" i="0" u="none" strike="noStrike" baseline="0" dirty="0">
                <a:solidFill>
                  <a:srgbClr val="000000"/>
                </a:solidFill>
                <a:latin typeface="Yu Gothic" panose="020B0400000000000000" pitchFamily="34" charset="-128"/>
                <a:ea typeface="Yu Gothic" panose="020B0400000000000000" pitchFamily="34" charset="-128"/>
              </a:rPr>
              <a:t>	Prix et frais de transport de chaque article 							</a:t>
            </a: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1600" b="0" i="0" u="none" strike="noStrike" baseline="0" dirty="0">
                <a:solidFill>
                  <a:srgbClr val="000000"/>
                </a:solidFill>
                <a:latin typeface="Yu Gothic" panose="020B0400000000000000" pitchFamily="34" charset="-128"/>
                <a:ea typeface="Yu Gothic" panose="020B0400000000000000" pitchFamily="34" charset="-128"/>
              </a:rPr>
              <a:t>Dimensions et poids des produits</a:t>
            </a:r>
          </a:p>
          <a:p>
            <a:pPr marL="0" indent="0">
              <a:buClrTx/>
              <a:buSzPct val="100000"/>
              <a:buNone/>
            </a:pPr>
            <a:endParaRPr lang="fr-FR" sz="1800" b="0" i="0" u="none" strike="noStrike" baseline="0" dirty="0">
              <a:solidFill>
                <a:srgbClr val="000000"/>
              </a:solidFill>
              <a:latin typeface="Times New Roman" panose="02020603050405020304" pitchFamily="18" charset="0"/>
            </a:endParaRPr>
          </a:p>
        </p:txBody>
      </p:sp>
      <p:pic>
        <p:nvPicPr>
          <p:cNvPr id="5" name="Image 4">
            <a:extLst>
              <a:ext uri="{FF2B5EF4-FFF2-40B4-BE49-F238E27FC236}">
                <a16:creationId xmlns:a16="http://schemas.microsoft.com/office/drawing/2014/main" id="{E2FE5FE1-8A46-54FC-2F05-6734D2808BA6}"/>
              </a:ext>
            </a:extLst>
          </p:cNvPr>
          <p:cNvPicPr>
            <a:picLocks noChangeAspect="1"/>
          </p:cNvPicPr>
          <p:nvPr/>
        </p:nvPicPr>
        <p:blipFill>
          <a:blip r:embed="rId2"/>
          <a:stretch>
            <a:fillRect/>
          </a:stretch>
        </p:blipFill>
        <p:spPr>
          <a:xfrm>
            <a:off x="219579" y="3507697"/>
            <a:ext cx="5506664" cy="3253217"/>
          </a:xfrm>
          <a:prstGeom prst="rect">
            <a:avLst/>
          </a:prstGeom>
        </p:spPr>
      </p:pic>
      <p:pic>
        <p:nvPicPr>
          <p:cNvPr id="7" name="Image 6">
            <a:extLst>
              <a:ext uri="{FF2B5EF4-FFF2-40B4-BE49-F238E27FC236}">
                <a16:creationId xmlns:a16="http://schemas.microsoft.com/office/drawing/2014/main" id="{8AF15ED3-539F-7858-27A1-DE21584119EF}"/>
              </a:ext>
            </a:extLst>
          </p:cNvPr>
          <p:cNvPicPr>
            <a:picLocks noChangeAspect="1"/>
          </p:cNvPicPr>
          <p:nvPr/>
        </p:nvPicPr>
        <p:blipFill>
          <a:blip r:embed="rId3"/>
          <a:stretch>
            <a:fillRect/>
          </a:stretch>
        </p:blipFill>
        <p:spPr>
          <a:xfrm>
            <a:off x="5876144" y="3429001"/>
            <a:ext cx="5837099" cy="3253216"/>
          </a:xfrm>
          <a:prstGeom prst="rect">
            <a:avLst/>
          </a:prstGeom>
        </p:spPr>
      </p:pic>
      <p:sp>
        <p:nvSpPr>
          <p:cNvPr id="8" name="Espace réservé du pied de page 7">
            <a:extLst>
              <a:ext uri="{FF2B5EF4-FFF2-40B4-BE49-F238E27FC236}">
                <a16:creationId xmlns:a16="http://schemas.microsoft.com/office/drawing/2014/main" id="{287181B9-C1D8-9B41-00BA-8DB62725E1C6}"/>
              </a:ext>
            </a:extLst>
          </p:cNvPr>
          <p:cNvSpPr>
            <a:spLocks noGrp="1"/>
          </p:cNvSpPr>
          <p:nvPr>
            <p:ph type="ftr" sz="quarter" idx="11"/>
          </p:nvPr>
        </p:nvSpPr>
        <p:spPr>
          <a:xfrm>
            <a:off x="11542426" y="6459212"/>
            <a:ext cx="513264" cy="310896"/>
          </a:xfrm>
        </p:spPr>
        <p:txBody>
          <a:bodyPr/>
          <a:lstStyle/>
          <a:p>
            <a:r>
              <a:rPr lang="en-US" sz="2000" dirty="0"/>
              <a:t>10</a:t>
            </a:r>
          </a:p>
        </p:txBody>
      </p:sp>
    </p:spTree>
    <p:extLst>
      <p:ext uri="{BB962C8B-B14F-4D97-AF65-F5344CB8AC3E}">
        <p14:creationId xmlns:p14="http://schemas.microsoft.com/office/powerpoint/2010/main" val="46860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34283-24ED-4B80-5006-D026D5F2AF2E}"/>
              </a:ext>
            </a:extLst>
          </p:cNvPr>
          <p:cNvSpPr>
            <a:spLocks noGrp="1"/>
          </p:cNvSpPr>
          <p:nvPr>
            <p:ph type="title"/>
          </p:nvPr>
        </p:nvSpPr>
        <p:spPr>
          <a:xfrm>
            <a:off x="0" y="1"/>
            <a:ext cx="12192000" cy="838200"/>
          </a:xfrm>
          <a:solidFill>
            <a:schemeClr val="tx2"/>
          </a:solidFill>
        </p:spPr>
        <p:txBody>
          <a:bodyPr/>
          <a:lstStyle/>
          <a:p>
            <a:r>
              <a:rPr lang="fr-FR" b="1" i="0" u="none" strike="noStrike" baseline="0" dirty="0">
                <a:solidFill>
                  <a:schemeClr val="accent4"/>
                </a:solidFill>
                <a:latin typeface="Yu Gothic" panose="020B0400000000000000" pitchFamily="34" charset="-128"/>
                <a:ea typeface="Yu Gothic" panose="020B0400000000000000" pitchFamily="34" charset="-128"/>
              </a:rPr>
              <a:t>	</a:t>
            </a:r>
            <a:br>
              <a:rPr lang="fr-FR" b="1" i="0" u="none" strike="noStrike" baseline="0" dirty="0">
                <a:solidFill>
                  <a:schemeClr val="accent4"/>
                </a:solidFill>
                <a:latin typeface="Yu Gothic" panose="020B0400000000000000" pitchFamily="34" charset="-128"/>
                <a:ea typeface="Yu Gothic" panose="020B0400000000000000" pitchFamily="34" charset="-128"/>
              </a:rPr>
            </a:br>
            <a:r>
              <a:rPr lang="fr-FR" b="1" i="0" u="none" strike="noStrike" baseline="0" dirty="0">
                <a:solidFill>
                  <a:schemeClr val="accent4"/>
                </a:solidFill>
                <a:latin typeface="Yu Gothic" panose="020B0400000000000000" pitchFamily="34" charset="-128"/>
                <a:ea typeface="Yu Gothic" panose="020B0400000000000000" pitchFamily="34" charset="-128"/>
              </a:rPr>
              <a:t>	Table sur les clients </a:t>
            </a:r>
            <a:r>
              <a:rPr lang="fr-FR" sz="3200" b="1" dirty="0">
                <a:solidFill>
                  <a:schemeClr val="tx1"/>
                </a:solidFill>
                <a:latin typeface="Yu Gothic" panose="020B0400000000000000" pitchFamily="34" charset="-128"/>
                <a:ea typeface="Yu Gothic" panose="020B0400000000000000" pitchFamily="34" charset="-128"/>
              </a:rPr>
              <a:t>"</a:t>
            </a:r>
            <a:r>
              <a:rPr lang="fr-FR" sz="3200" b="1" dirty="0" err="1">
                <a:solidFill>
                  <a:schemeClr val="tx1"/>
                </a:solidFill>
                <a:latin typeface="Yu Gothic" panose="020B0400000000000000" pitchFamily="34" charset="-128"/>
                <a:ea typeface="Yu Gothic" panose="020B0400000000000000" pitchFamily="34" charset="-128"/>
              </a:rPr>
              <a:t>olist_customers_dataset</a:t>
            </a:r>
            <a:r>
              <a:rPr lang="fr-FR" sz="3200" b="1" dirty="0">
                <a:solidFill>
                  <a:schemeClr val="tx1"/>
                </a:solidFill>
                <a:latin typeface="Yu Gothic" panose="020B0400000000000000" pitchFamily="34" charset="-128"/>
                <a:ea typeface="Yu Gothic" panose="020B0400000000000000" pitchFamily="34" charset="-128"/>
              </a:rPr>
              <a:t>"</a:t>
            </a:r>
            <a:br>
              <a:rPr lang="fr-FR" b="1" dirty="0"/>
            </a:br>
            <a:endParaRPr lang="fr-FR" b="1" dirty="0">
              <a:solidFill>
                <a:schemeClr val="accent4"/>
              </a:solidFill>
              <a:latin typeface="Yu Gothic" panose="020B0400000000000000" pitchFamily="34" charset="-128"/>
              <a:ea typeface="Yu Gothic" panose="020B0400000000000000" pitchFamily="34" charset="-128"/>
            </a:endParaRPr>
          </a:p>
        </p:txBody>
      </p:sp>
      <p:sp>
        <p:nvSpPr>
          <p:cNvPr id="3" name="Espace réservé du contenu 2">
            <a:extLst>
              <a:ext uri="{FF2B5EF4-FFF2-40B4-BE49-F238E27FC236}">
                <a16:creationId xmlns:a16="http://schemas.microsoft.com/office/drawing/2014/main" id="{013AD0FC-0205-0AF9-A6EC-6973EC6CAC7E}"/>
              </a:ext>
            </a:extLst>
          </p:cNvPr>
          <p:cNvSpPr>
            <a:spLocks noGrp="1"/>
          </p:cNvSpPr>
          <p:nvPr>
            <p:ph idx="1"/>
          </p:nvPr>
        </p:nvSpPr>
        <p:spPr>
          <a:xfrm>
            <a:off x="0" y="838201"/>
            <a:ext cx="12192000" cy="6019798"/>
          </a:xfrm>
          <a:solidFill>
            <a:schemeClr val="bg1"/>
          </a:solidFill>
        </p:spPr>
        <p:txBody>
          <a:bodyPr/>
          <a:lstStyle/>
          <a:p>
            <a:pPr marL="0" indent="0">
              <a:buNone/>
            </a:pPr>
            <a:endParaRPr lang="fr-FR" sz="1600" dirty="0">
              <a:solidFill>
                <a:srgbClr val="000000"/>
              </a:solidFill>
              <a:latin typeface="Yu Gothic" panose="020B0400000000000000" pitchFamily="34" charset="-128"/>
              <a:ea typeface="Yu Gothic" panose="020B0400000000000000" pitchFamily="34" charset="-128"/>
            </a:endParaRPr>
          </a:p>
          <a:p>
            <a:pPr marL="0" indent="0">
              <a:buNone/>
            </a:pPr>
            <a:r>
              <a:rPr lang="fr-FR" sz="1600" b="1" i="0" u="none" strike="noStrike" baseline="0" dirty="0">
                <a:solidFill>
                  <a:srgbClr val="000000"/>
                </a:solidFill>
                <a:latin typeface="Yu Gothic" panose="020B0400000000000000" pitchFamily="34" charset="-128"/>
                <a:ea typeface="Yu Gothic" panose="020B0400000000000000" pitchFamily="34" charset="-128"/>
              </a:rPr>
              <a:t>		</a:t>
            </a:r>
            <a:r>
              <a:rPr lang="fr-FR" b="1" i="0" u="none" strike="noStrike" baseline="0" dirty="0">
                <a:solidFill>
                  <a:schemeClr val="accent2"/>
                </a:solidFill>
                <a:latin typeface="Yu Gothic" panose="020B0400000000000000" pitchFamily="34" charset="-128"/>
                <a:ea typeface="Yu Gothic" panose="020B0400000000000000" pitchFamily="34" charset="-128"/>
              </a:rPr>
              <a:t>Variables principales :</a:t>
            </a:r>
            <a:endParaRPr lang="fr-FR" b="0" i="0" u="none" strike="noStrike" baseline="0" dirty="0">
              <a:solidFill>
                <a:schemeClr val="accent2"/>
              </a:solidFill>
              <a:latin typeface="Yu Gothic" panose="020B0400000000000000" pitchFamily="34" charset="-128"/>
              <a:ea typeface="Yu Gothic" panose="020B0400000000000000" pitchFamily="34" charset="-128"/>
            </a:endParaRPr>
          </a:p>
          <a:p>
            <a:pPr marL="0" indent="0">
              <a:buClrTx/>
              <a:buSzPct val="100000"/>
              <a:buNone/>
            </a:pP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1600" b="0" i="0" u="none" strike="noStrike" baseline="0" dirty="0">
                <a:solidFill>
                  <a:srgbClr val="000000"/>
                </a:solidFill>
                <a:latin typeface="Yu Gothic" panose="020B0400000000000000" pitchFamily="34" charset="-128"/>
                <a:ea typeface="Yu Gothic" panose="020B0400000000000000" pitchFamily="34" charset="-128"/>
              </a:rPr>
              <a:t>	La ville des clients 					</a:t>
            </a:r>
          </a:p>
          <a:p>
            <a:pPr marL="0" indent="0">
              <a:buClrTx/>
              <a:buSzPct val="100000"/>
              <a:buNone/>
            </a:pPr>
            <a:r>
              <a:rPr lang="fr-FR" sz="1600" b="0" i="0" u="none" strike="noStrike" baseline="0" dirty="0">
                <a:solidFill>
                  <a:srgbClr val="000000"/>
                </a:solidFill>
                <a:latin typeface="Yu Gothic" panose="020B0400000000000000" pitchFamily="34" charset="-128"/>
                <a:ea typeface="Yu Gothic" panose="020B0400000000000000" pitchFamily="34" charset="-128"/>
              </a:rPr>
              <a:t>	</a:t>
            </a: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600" b="0" i="0" u="none" strike="noStrike" baseline="0" dirty="0">
                <a:solidFill>
                  <a:srgbClr val="000000"/>
                </a:solidFill>
                <a:latin typeface="Yu Gothic" panose="020B0400000000000000" pitchFamily="34" charset="-128"/>
                <a:ea typeface="Yu Gothic" panose="020B0400000000000000" pitchFamily="34" charset="-128"/>
              </a:rPr>
              <a:t>	La région des clients</a:t>
            </a:r>
          </a:p>
          <a:p>
            <a:pPr marL="0" indent="0">
              <a:buClrTx/>
              <a:buSzPct val="100000"/>
              <a:buNone/>
            </a:pPr>
            <a:r>
              <a:rPr lang="fr-FR" sz="1600" b="0" i="0" u="none" strike="noStrike" baseline="0" dirty="0">
                <a:solidFill>
                  <a:srgbClr val="000000"/>
                </a:solidFill>
                <a:latin typeface="Yu Gothic" panose="020B0400000000000000" pitchFamily="34" charset="-128"/>
                <a:ea typeface="Yu Gothic" panose="020B0400000000000000" pitchFamily="34" charset="-128"/>
              </a:rPr>
              <a:t>	</a:t>
            </a:r>
            <a:endParaRPr lang="fr-FR" sz="1600" dirty="0">
              <a:latin typeface="Yu Gothic" panose="020B0400000000000000" pitchFamily="34" charset="-128"/>
              <a:ea typeface="Yu Gothic" panose="020B0400000000000000" pitchFamily="34" charset="-128"/>
            </a:endParaRPr>
          </a:p>
        </p:txBody>
      </p:sp>
      <p:pic>
        <p:nvPicPr>
          <p:cNvPr id="5" name="Image 4">
            <a:extLst>
              <a:ext uri="{FF2B5EF4-FFF2-40B4-BE49-F238E27FC236}">
                <a16:creationId xmlns:a16="http://schemas.microsoft.com/office/drawing/2014/main" id="{57BCC274-42B2-5290-803F-1263E3863809}"/>
              </a:ext>
            </a:extLst>
          </p:cNvPr>
          <p:cNvPicPr>
            <a:picLocks noChangeAspect="1"/>
          </p:cNvPicPr>
          <p:nvPr/>
        </p:nvPicPr>
        <p:blipFill>
          <a:blip r:embed="rId2"/>
          <a:stretch>
            <a:fillRect/>
          </a:stretch>
        </p:blipFill>
        <p:spPr>
          <a:xfrm>
            <a:off x="387096" y="2459147"/>
            <a:ext cx="5496692" cy="3648584"/>
          </a:xfrm>
          <a:prstGeom prst="rect">
            <a:avLst/>
          </a:prstGeom>
        </p:spPr>
      </p:pic>
      <p:pic>
        <p:nvPicPr>
          <p:cNvPr id="9" name="Image 8">
            <a:extLst>
              <a:ext uri="{FF2B5EF4-FFF2-40B4-BE49-F238E27FC236}">
                <a16:creationId xmlns:a16="http://schemas.microsoft.com/office/drawing/2014/main" id="{EC6044E1-7A61-13F1-6EAB-52E2E6754052}"/>
              </a:ext>
            </a:extLst>
          </p:cNvPr>
          <p:cNvPicPr>
            <a:picLocks noChangeAspect="1"/>
          </p:cNvPicPr>
          <p:nvPr/>
        </p:nvPicPr>
        <p:blipFill>
          <a:blip r:embed="rId3"/>
          <a:stretch>
            <a:fillRect/>
          </a:stretch>
        </p:blipFill>
        <p:spPr>
          <a:xfrm>
            <a:off x="6325703" y="2459147"/>
            <a:ext cx="5525271" cy="3343742"/>
          </a:xfrm>
          <a:prstGeom prst="rect">
            <a:avLst/>
          </a:prstGeom>
        </p:spPr>
      </p:pic>
      <p:sp>
        <p:nvSpPr>
          <p:cNvPr id="10" name="Espace réservé du pied de page 9">
            <a:extLst>
              <a:ext uri="{FF2B5EF4-FFF2-40B4-BE49-F238E27FC236}">
                <a16:creationId xmlns:a16="http://schemas.microsoft.com/office/drawing/2014/main" id="{51710E33-ECB1-842A-8A4B-FFC723A9BC6F}"/>
              </a:ext>
            </a:extLst>
          </p:cNvPr>
          <p:cNvSpPr>
            <a:spLocks noGrp="1"/>
          </p:cNvSpPr>
          <p:nvPr>
            <p:ph type="ftr" sz="quarter" idx="11"/>
          </p:nvPr>
        </p:nvSpPr>
        <p:spPr>
          <a:xfrm>
            <a:off x="11602387" y="6421636"/>
            <a:ext cx="520758" cy="310896"/>
          </a:xfrm>
        </p:spPr>
        <p:txBody>
          <a:bodyPr/>
          <a:lstStyle/>
          <a:p>
            <a:r>
              <a:rPr lang="en-US" sz="2000" dirty="0"/>
              <a:t>11</a:t>
            </a:r>
          </a:p>
        </p:txBody>
      </p:sp>
    </p:spTree>
    <p:extLst>
      <p:ext uri="{BB962C8B-B14F-4D97-AF65-F5344CB8AC3E}">
        <p14:creationId xmlns:p14="http://schemas.microsoft.com/office/powerpoint/2010/main" val="351597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27145-FFFB-C584-99C8-912E4F9CCF02}"/>
              </a:ext>
            </a:extLst>
          </p:cNvPr>
          <p:cNvSpPr>
            <a:spLocks noGrp="1"/>
          </p:cNvSpPr>
          <p:nvPr>
            <p:ph type="title"/>
          </p:nvPr>
        </p:nvSpPr>
        <p:spPr>
          <a:xfrm>
            <a:off x="0" y="1"/>
            <a:ext cx="12192000" cy="861933"/>
          </a:xfrm>
          <a:solidFill>
            <a:schemeClr val="tx2"/>
          </a:solidFill>
        </p:spPr>
        <p:txBody>
          <a:bodyPr/>
          <a:lstStyle/>
          <a:p>
            <a:r>
              <a:rPr lang="fr-FR" b="1" dirty="0">
                <a:solidFill>
                  <a:schemeClr val="accent4"/>
                </a:solidFill>
              </a:rPr>
              <a:t>	Table sur les vendeurs </a:t>
            </a:r>
            <a:r>
              <a:rPr lang="fr-FR" sz="3200" b="1" dirty="0">
                <a:solidFill>
                  <a:schemeClr val="tx1"/>
                </a:solidFill>
              </a:rPr>
              <a:t>"</a:t>
            </a:r>
            <a:r>
              <a:rPr lang="fr-FR" sz="3200" b="1" dirty="0" err="1">
                <a:solidFill>
                  <a:schemeClr val="tx1"/>
                </a:solidFill>
              </a:rPr>
              <a:t>olist_sellers_dataset</a:t>
            </a:r>
            <a:r>
              <a:rPr lang="fr-FR" sz="3200" b="1" dirty="0">
                <a:solidFill>
                  <a:schemeClr val="tx1"/>
                </a:solidFill>
              </a:rPr>
              <a:t> "</a:t>
            </a:r>
            <a:endParaRPr lang="fr-FR" sz="3200" dirty="0">
              <a:solidFill>
                <a:schemeClr val="tx1"/>
              </a:solidFill>
            </a:endParaRPr>
          </a:p>
        </p:txBody>
      </p:sp>
      <p:sp>
        <p:nvSpPr>
          <p:cNvPr id="3" name="Espace réservé du contenu 2">
            <a:extLst>
              <a:ext uri="{FF2B5EF4-FFF2-40B4-BE49-F238E27FC236}">
                <a16:creationId xmlns:a16="http://schemas.microsoft.com/office/drawing/2014/main" id="{385E707E-B757-BC7E-39F5-5B7FE2F0830A}"/>
              </a:ext>
            </a:extLst>
          </p:cNvPr>
          <p:cNvSpPr>
            <a:spLocks noGrp="1"/>
          </p:cNvSpPr>
          <p:nvPr>
            <p:ph idx="1"/>
          </p:nvPr>
        </p:nvSpPr>
        <p:spPr>
          <a:xfrm>
            <a:off x="0" y="861934"/>
            <a:ext cx="12192000" cy="5996065"/>
          </a:xfrm>
          <a:solidFill>
            <a:schemeClr val="bg1"/>
          </a:solidFill>
        </p:spPr>
        <p:txBody>
          <a:bodyPr/>
          <a:lstStyle/>
          <a:p>
            <a:endParaRPr lang="fr-FR" dirty="0"/>
          </a:p>
          <a:p>
            <a:pPr marL="0" indent="0">
              <a:buNone/>
            </a:pPr>
            <a:r>
              <a:rPr lang="fr-FR" sz="1800" b="1" i="0" u="none" strike="noStrike" baseline="0" dirty="0">
                <a:solidFill>
                  <a:srgbClr val="000000"/>
                </a:solidFill>
                <a:latin typeface="Yu Gothic" panose="020B0400000000000000" pitchFamily="34" charset="-128"/>
                <a:ea typeface="Yu Gothic" panose="020B0400000000000000" pitchFamily="34" charset="-128"/>
              </a:rPr>
              <a:t>		</a:t>
            </a:r>
            <a:r>
              <a:rPr lang="fr-FR" sz="1800" b="1" i="0" u="none" strike="noStrike" baseline="0" dirty="0">
                <a:solidFill>
                  <a:schemeClr val="accent2"/>
                </a:solidFill>
                <a:latin typeface="Yu Gothic" panose="020B0400000000000000" pitchFamily="34" charset="-128"/>
                <a:ea typeface="Yu Gothic" panose="020B0400000000000000" pitchFamily="34" charset="-128"/>
              </a:rPr>
              <a:t>Variables principales :</a:t>
            </a:r>
            <a:endParaRPr lang="fr-FR" sz="1800" b="0" i="0" u="none" strike="noStrike" baseline="0" dirty="0">
              <a:solidFill>
                <a:schemeClr val="accent2"/>
              </a:solidFill>
              <a:latin typeface="Yu Gothic" panose="020B0400000000000000" pitchFamily="34" charset="-128"/>
              <a:ea typeface="Yu Gothic" panose="020B0400000000000000" pitchFamily="34" charset="-128"/>
            </a:endParaRPr>
          </a:p>
          <a:p>
            <a:pPr marL="0" indent="0">
              <a:buClrTx/>
              <a:buSzPct val="10000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1800" b="0" i="0" u="none" strike="noStrike" baseline="0" dirty="0">
                <a:solidFill>
                  <a:srgbClr val="000000"/>
                </a:solidFill>
                <a:latin typeface="Yu Gothic" panose="020B0400000000000000" pitchFamily="34" charset="-128"/>
                <a:ea typeface="Yu Gothic" panose="020B0400000000000000" pitchFamily="34" charset="-128"/>
              </a:rPr>
              <a:t>	La ville des vendeurs 					</a:t>
            </a:r>
          </a:p>
          <a:p>
            <a:pPr marL="0" indent="0">
              <a:buClrTx/>
              <a:buSzPct val="100000"/>
              <a:buNone/>
            </a:pPr>
            <a:r>
              <a:rPr lang="fr-FR" sz="1800" b="0" i="0" u="none" strike="noStrike" baseline="0" dirty="0">
                <a:solidFill>
                  <a:srgbClr val="000000"/>
                </a:solidFill>
                <a:latin typeface="Yu Gothic" panose="020B0400000000000000" pitchFamily="34" charset="-128"/>
                <a:ea typeface="Yu Gothic" panose="020B0400000000000000" pitchFamily="34" charset="-128"/>
              </a:rPr>
              <a:t>	</a:t>
            </a: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800" b="0" i="0" u="none" strike="noStrike" baseline="0" dirty="0">
                <a:solidFill>
                  <a:srgbClr val="000000"/>
                </a:solidFill>
                <a:latin typeface="Yu Gothic" panose="020B0400000000000000" pitchFamily="34" charset="-128"/>
                <a:ea typeface="Yu Gothic" panose="020B0400000000000000" pitchFamily="34" charset="-128"/>
              </a:rPr>
              <a:t>	La région des vendeurs</a:t>
            </a:r>
          </a:p>
          <a:p>
            <a:pPr marL="0" indent="0">
              <a:buNone/>
            </a:pPr>
            <a:endParaRPr lang="fr-FR" dirty="0"/>
          </a:p>
        </p:txBody>
      </p:sp>
      <p:pic>
        <p:nvPicPr>
          <p:cNvPr id="5" name="Image 4">
            <a:extLst>
              <a:ext uri="{FF2B5EF4-FFF2-40B4-BE49-F238E27FC236}">
                <a16:creationId xmlns:a16="http://schemas.microsoft.com/office/drawing/2014/main" id="{F9FC0E83-A0A3-B1D3-7CF9-F7164DE6324F}"/>
              </a:ext>
            </a:extLst>
          </p:cNvPr>
          <p:cNvPicPr>
            <a:picLocks noChangeAspect="1"/>
          </p:cNvPicPr>
          <p:nvPr/>
        </p:nvPicPr>
        <p:blipFill>
          <a:blip r:embed="rId2"/>
          <a:stretch>
            <a:fillRect/>
          </a:stretch>
        </p:blipFill>
        <p:spPr>
          <a:xfrm>
            <a:off x="318940" y="2578926"/>
            <a:ext cx="5468113" cy="3439005"/>
          </a:xfrm>
          <a:prstGeom prst="rect">
            <a:avLst/>
          </a:prstGeom>
        </p:spPr>
      </p:pic>
      <p:pic>
        <p:nvPicPr>
          <p:cNvPr id="7" name="Image 6">
            <a:extLst>
              <a:ext uri="{FF2B5EF4-FFF2-40B4-BE49-F238E27FC236}">
                <a16:creationId xmlns:a16="http://schemas.microsoft.com/office/drawing/2014/main" id="{7E42A98A-76F9-CBE1-39F0-AA3476BC160C}"/>
              </a:ext>
            </a:extLst>
          </p:cNvPr>
          <p:cNvPicPr>
            <a:picLocks noChangeAspect="1"/>
          </p:cNvPicPr>
          <p:nvPr/>
        </p:nvPicPr>
        <p:blipFill>
          <a:blip r:embed="rId3"/>
          <a:stretch>
            <a:fillRect/>
          </a:stretch>
        </p:blipFill>
        <p:spPr>
          <a:xfrm>
            <a:off x="6295062" y="2578926"/>
            <a:ext cx="5487166" cy="3639058"/>
          </a:xfrm>
          <a:prstGeom prst="rect">
            <a:avLst/>
          </a:prstGeom>
        </p:spPr>
      </p:pic>
      <p:sp>
        <p:nvSpPr>
          <p:cNvPr id="8" name="Espace réservé du pied de page 7">
            <a:extLst>
              <a:ext uri="{FF2B5EF4-FFF2-40B4-BE49-F238E27FC236}">
                <a16:creationId xmlns:a16="http://schemas.microsoft.com/office/drawing/2014/main" id="{0666389F-B3B1-09BA-F19B-229D8CB9046F}"/>
              </a:ext>
            </a:extLst>
          </p:cNvPr>
          <p:cNvSpPr>
            <a:spLocks noGrp="1"/>
          </p:cNvSpPr>
          <p:nvPr>
            <p:ph type="ftr" sz="quarter" idx="11"/>
          </p:nvPr>
        </p:nvSpPr>
        <p:spPr>
          <a:xfrm>
            <a:off x="11534930" y="6444121"/>
            <a:ext cx="565729" cy="310896"/>
          </a:xfrm>
        </p:spPr>
        <p:txBody>
          <a:bodyPr/>
          <a:lstStyle/>
          <a:p>
            <a:r>
              <a:rPr lang="en-US" sz="2000" dirty="0"/>
              <a:t>12</a:t>
            </a:r>
          </a:p>
        </p:txBody>
      </p:sp>
    </p:spTree>
    <p:extLst>
      <p:ext uri="{BB962C8B-B14F-4D97-AF65-F5344CB8AC3E}">
        <p14:creationId xmlns:p14="http://schemas.microsoft.com/office/powerpoint/2010/main" val="43203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C960C9-68A0-228D-925E-51D822DD9320}"/>
              </a:ext>
            </a:extLst>
          </p:cNvPr>
          <p:cNvSpPr>
            <a:spLocks noGrp="1"/>
          </p:cNvSpPr>
          <p:nvPr>
            <p:ph type="title"/>
          </p:nvPr>
        </p:nvSpPr>
        <p:spPr>
          <a:xfrm>
            <a:off x="0" y="0"/>
            <a:ext cx="12192000" cy="712033"/>
          </a:xfrm>
          <a:solidFill>
            <a:schemeClr val="tx2"/>
          </a:solidFill>
        </p:spPr>
        <p:txBody>
          <a:bodyPr/>
          <a:lstStyle/>
          <a:p>
            <a:br>
              <a:rPr lang="fr-FR" sz="3600" b="1" i="0" u="none" strike="noStrike" baseline="0" dirty="0">
                <a:solidFill>
                  <a:schemeClr val="accent4"/>
                </a:solidFill>
                <a:latin typeface="Yu Gothic" panose="020B0400000000000000" pitchFamily="34" charset="-128"/>
                <a:ea typeface="Yu Gothic" panose="020B0400000000000000" pitchFamily="34" charset="-128"/>
              </a:rPr>
            </a:br>
            <a:r>
              <a:rPr lang="fr-FR" sz="3600" b="1" i="0" u="none" strike="noStrike" baseline="0" dirty="0">
                <a:solidFill>
                  <a:schemeClr val="accent4"/>
                </a:solidFill>
                <a:latin typeface="Yu Gothic" panose="020B0400000000000000" pitchFamily="34" charset="-128"/>
                <a:ea typeface="Yu Gothic" panose="020B0400000000000000" pitchFamily="34" charset="-128"/>
              </a:rPr>
              <a:t>	Table sur les paiements </a:t>
            </a:r>
            <a:r>
              <a:rPr lang="fr-FR" sz="2800" b="1" dirty="0">
                <a:solidFill>
                  <a:schemeClr val="tx1"/>
                </a:solidFill>
                <a:latin typeface="Yu Gothic" panose="020B0400000000000000" pitchFamily="34" charset="-128"/>
                <a:ea typeface="Yu Gothic" panose="020B0400000000000000" pitchFamily="34" charset="-128"/>
              </a:rPr>
              <a:t>"</a:t>
            </a:r>
            <a:r>
              <a:rPr lang="fr-FR" sz="2800" b="1" dirty="0" err="1">
                <a:solidFill>
                  <a:schemeClr val="tx1"/>
                </a:solidFill>
                <a:latin typeface="Yu Gothic" panose="020B0400000000000000" pitchFamily="34" charset="-128"/>
                <a:ea typeface="Yu Gothic" panose="020B0400000000000000" pitchFamily="34" charset="-128"/>
              </a:rPr>
              <a:t>olist_order_payments_dataset</a:t>
            </a:r>
            <a:r>
              <a:rPr lang="fr-FR" sz="2800" b="1" dirty="0">
                <a:solidFill>
                  <a:schemeClr val="tx1"/>
                </a:solidFill>
                <a:latin typeface="Yu Gothic" panose="020B0400000000000000" pitchFamily="34" charset="-128"/>
                <a:ea typeface="Yu Gothic" panose="020B0400000000000000" pitchFamily="34" charset="-128"/>
              </a:rPr>
              <a:t>"</a:t>
            </a:r>
            <a:br>
              <a:rPr lang="fr-FR" b="1" dirty="0"/>
            </a:br>
            <a:endParaRPr lang="fr-FR" b="1" dirty="0">
              <a:solidFill>
                <a:schemeClr val="accent4"/>
              </a:solidFill>
              <a:latin typeface="Yu Gothic" panose="020B0400000000000000" pitchFamily="34" charset="-128"/>
              <a:ea typeface="Yu Gothic" panose="020B0400000000000000" pitchFamily="34" charset="-128"/>
            </a:endParaRPr>
          </a:p>
        </p:txBody>
      </p:sp>
      <p:sp>
        <p:nvSpPr>
          <p:cNvPr id="3" name="Espace réservé du contenu 2">
            <a:extLst>
              <a:ext uri="{FF2B5EF4-FFF2-40B4-BE49-F238E27FC236}">
                <a16:creationId xmlns:a16="http://schemas.microsoft.com/office/drawing/2014/main" id="{C10C5477-CDF9-27BE-1D46-BA5F9552BFFD}"/>
              </a:ext>
            </a:extLst>
          </p:cNvPr>
          <p:cNvSpPr>
            <a:spLocks noGrp="1"/>
          </p:cNvSpPr>
          <p:nvPr>
            <p:ph idx="1"/>
          </p:nvPr>
        </p:nvSpPr>
        <p:spPr>
          <a:xfrm>
            <a:off x="0" y="712033"/>
            <a:ext cx="12192000" cy="6145967"/>
          </a:xfrm>
          <a:solidFill>
            <a:schemeClr val="bg1"/>
          </a:solidFill>
        </p:spPr>
        <p:txBody>
          <a:bodyPr/>
          <a:lstStyle/>
          <a:p>
            <a:endParaRPr lang="fr-FR" dirty="0"/>
          </a:p>
          <a:p>
            <a:pPr marL="0" indent="0">
              <a:buNone/>
            </a:pPr>
            <a:r>
              <a:rPr lang="fr-FR" b="1" dirty="0">
                <a:solidFill>
                  <a:srgbClr val="000000"/>
                </a:solidFill>
                <a:latin typeface="Times New Roman" panose="02020603050405020304" pitchFamily="18" charset="0"/>
              </a:rPr>
              <a:t>	    	</a:t>
            </a:r>
            <a:r>
              <a:rPr lang="fr-FR" sz="1800" b="1" i="0" u="none" strike="noStrike" baseline="0" dirty="0">
                <a:solidFill>
                  <a:schemeClr val="accent2"/>
                </a:solidFill>
                <a:latin typeface="Yu Gothic" panose="020B0400000000000000" pitchFamily="34" charset="-128"/>
                <a:ea typeface="Yu Gothic" panose="020B0400000000000000" pitchFamily="34" charset="-128"/>
              </a:rPr>
              <a:t>Variables principales :</a:t>
            </a:r>
            <a:endParaRPr lang="fr-FR" sz="1800" b="0" i="0" u="none" strike="noStrike" baseline="0" dirty="0">
              <a:solidFill>
                <a:schemeClr val="accent2"/>
              </a:solidFill>
              <a:latin typeface="Yu Gothic" panose="020B0400000000000000" pitchFamily="34" charset="-128"/>
              <a:ea typeface="Yu Gothic" panose="020B0400000000000000" pitchFamily="34" charset="-128"/>
            </a:endParaRPr>
          </a:p>
          <a:p>
            <a:pPr marL="0" indent="0">
              <a:buClrTx/>
              <a:buSzPct val="10000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1800" b="0" i="0" u="none" strike="noStrike" baseline="0" dirty="0">
                <a:solidFill>
                  <a:srgbClr val="000000"/>
                </a:solidFill>
                <a:latin typeface="Yu Gothic" panose="020B0400000000000000" pitchFamily="34" charset="-128"/>
                <a:ea typeface="Yu Gothic" panose="020B0400000000000000" pitchFamily="34" charset="-128"/>
              </a:rPr>
              <a:t>Le nombre de paiements 							</a:t>
            </a:r>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1800" b="0" i="0" u="none" strike="noStrike" baseline="0" dirty="0">
                <a:solidFill>
                  <a:srgbClr val="000000"/>
                </a:solidFill>
                <a:latin typeface="Yu Gothic" panose="020B0400000000000000" pitchFamily="34" charset="-128"/>
                <a:ea typeface="Yu Gothic" panose="020B0400000000000000" pitchFamily="34" charset="-128"/>
              </a:rPr>
              <a:t>Le montant de chaque paiement</a:t>
            </a:r>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1800" b="0" i="0" u="none" strike="noStrike" baseline="0" dirty="0">
                <a:solidFill>
                  <a:srgbClr val="000000"/>
                </a:solidFill>
                <a:latin typeface="Yu Gothic" panose="020B0400000000000000" pitchFamily="34" charset="-128"/>
                <a:ea typeface="Yu Gothic" panose="020B0400000000000000" pitchFamily="34" charset="-128"/>
              </a:rPr>
              <a:t>Le mode de paiement (carte bancaire, billets, bons d'achat)</a:t>
            </a:r>
          </a:p>
          <a:p>
            <a:pPr marL="0" indent="0">
              <a:buNone/>
            </a:pPr>
            <a:endParaRPr lang="fr-FR" dirty="0"/>
          </a:p>
        </p:txBody>
      </p:sp>
      <p:pic>
        <p:nvPicPr>
          <p:cNvPr id="5" name="Image 4">
            <a:extLst>
              <a:ext uri="{FF2B5EF4-FFF2-40B4-BE49-F238E27FC236}">
                <a16:creationId xmlns:a16="http://schemas.microsoft.com/office/drawing/2014/main" id="{B95345DD-A0BA-A6D5-53C6-E665C7482294}"/>
              </a:ext>
            </a:extLst>
          </p:cNvPr>
          <p:cNvPicPr>
            <a:picLocks noChangeAspect="1"/>
          </p:cNvPicPr>
          <p:nvPr/>
        </p:nvPicPr>
        <p:blipFill>
          <a:blip r:embed="rId2"/>
          <a:stretch>
            <a:fillRect/>
          </a:stretch>
        </p:blipFill>
        <p:spPr>
          <a:xfrm>
            <a:off x="292604" y="2923081"/>
            <a:ext cx="5627262" cy="3770026"/>
          </a:xfrm>
          <a:prstGeom prst="rect">
            <a:avLst/>
          </a:prstGeom>
        </p:spPr>
      </p:pic>
      <p:pic>
        <p:nvPicPr>
          <p:cNvPr id="7" name="Image 6">
            <a:extLst>
              <a:ext uri="{FF2B5EF4-FFF2-40B4-BE49-F238E27FC236}">
                <a16:creationId xmlns:a16="http://schemas.microsoft.com/office/drawing/2014/main" id="{7AE01F3A-0939-16AC-C407-DED23DC80665}"/>
              </a:ext>
            </a:extLst>
          </p:cNvPr>
          <p:cNvPicPr>
            <a:picLocks noChangeAspect="1"/>
          </p:cNvPicPr>
          <p:nvPr/>
        </p:nvPicPr>
        <p:blipFill>
          <a:blip r:embed="rId3"/>
          <a:stretch>
            <a:fillRect/>
          </a:stretch>
        </p:blipFill>
        <p:spPr>
          <a:xfrm>
            <a:off x="6212470" y="2863121"/>
            <a:ext cx="5794651" cy="3994878"/>
          </a:xfrm>
          <a:prstGeom prst="rect">
            <a:avLst/>
          </a:prstGeom>
        </p:spPr>
      </p:pic>
      <p:sp>
        <p:nvSpPr>
          <p:cNvPr id="8" name="Espace réservé du pied de page 7">
            <a:extLst>
              <a:ext uri="{FF2B5EF4-FFF2-40B4-BE49-F238E27FC236}">
                <a16:creationId xmlns:a16="http://schemas.microsoft.com/office/drawing/2014/main" id="{9AB18543-4263-1729-4A87-98542F631C3E}"/>
              </a:ext>
            </a:extLst>
          </p:cNvPr>
          <p:cNvSpPr>
            <a:spLocks noGrp="1"/>
          </p:cNvSpPr>
          <p:nvPr>
            <p:ph type="ftr" sz="quarter" idx="11"/>
          </p:nvPr>
        </p:nvSpPr>
        <p:spPr>
          <a:xfrm>
            <a:off x="11557416" y="6481597"/>
            <a:ext cx="574920" cy="310896"/>
          </a:xfrm>
        </p:spPr>
        <p:txBody>
          <a:bodyPr/>
          <a:lstStyle/>
          <a:p>
            <a:r>
              <a:rPr lang="en-US" sz="2000" dirty="0"/>
              <a:t>13</a:t>
            </a:r>
          </a:p>
        </p:txBody>
      </p:sp>
    </p:spTree>
    <p:extLst>
      <p:ext uri="{BB962C8B-B14F-4D97-AF65-F5344CB8AC3E}">
        <p14:creationId xmlns:p14="http://schemas.microsoft.com/office/powerpoint/2010/main" val="391273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13AF36-2479-8C20-772C-18574752A01A}"/>
              </a:ext>
            </a:extLst>
          </p:cNvPr>
          <p:cNvSpPr>
            <a:spLocks noGrp="1"/>
          </p:cNvSpPr>
          <p:nvPr>
            <p:ph type="title"/>
          </p:nvPr>
        </p:nvSpPr>
        <p:spPr>
          <a:xfrm>
            <a:off x="0" y="1"/>
            <a:ext cx="12192000" cy="749508"/>
          </a:xfrm>
          <a:solidFill>
            <a:schemeClr val="tx2"/>
          </a:solidFill>
        </p:spPr>
        <p:txBody>
          <a:bodyPr/>
          <a:lstStyle/>
          <a:p>
            <a:r>
              <a:rPr lang="fr-FR" b="1" i="0" u="none" strike="noStrike" baseline="0" dirty="0">
                <a:solidFill>
                  <a:schemeClr val="accent4"/>
                </a:solidFill>
                <a:latin typeface="Yu Gothic" panose="020B0400000000000000" pitchFamily="34" charset="-128"/>
                <a:ea typeface="Yu Gothic" panose="020B0400000000000000" pitchFamily="34" charset="-128"/>
              </a:rPr>
              <a:t>	Table sur la géolocalisation</a:t>
            </a:r>
            <a:endParaRPr lang="fr-FR" b="1" dirty="0">
              <a:solidFill>
                <a:schemeClr val="accent4"/>
              </a:solidFill>
              <a:latin typeface="Yu Gothic" panose="020B0400000000000000" pitchFamily="34" charset="-128"/>
              <a:ea typeface="Yu Gothic" panose="020B0400000000000000" pitchFamily="34" charset="-128"/>
            </a:endParaRPr>
          </a:p>
        </p:txBody>
      </p:sp>
      <p:sp>
        <p:nvSpPr>
          <p:cNvPr id="3" name="Espace réservé du contenu 2">
            <a:extLst>
              <a:ext uri="{FF2B5EF4-FFF2-40B4-BE49-F238E27FC236}">
                <a16:creationId xmlns:a16="http://schemas.microsoft.com/office/drawing/2014/main" id="{C98B3755-A006-07B6-B22D-6FACDED9A424}"/>
              </a:ext>
            </a:extLst>
          </p:cNvPr>
          <p:cNvSpPr>
            <a:spLocks noGrp="1"/>
          </p:cNvSpPr>
          <p:nvPr>
            <p:ph idx="1"/>
          </p:nvPr>
        </p:nvSpPr>
        <p:spPr>
          <a:xfrm>
            <a:off x="0" y="749509"/>
            <a:ext cx="12192000" cy="6108490"/>
          </a:xfrm>
          <a:solidFill>
            <a:schemeClr val="bg1"/>
          </a:solidFill>
        </p:spPr>
        <p:txBody>
          <a:bodyPr/>
          <a:lstStyle/>
          <a:p>
            <a:pPr marL="0" indent="0">
              <a:buNone/>
            </a:pPr>
            <a:r>
              <a:rPr lang="fr-FR" sz="1800" b="1" i="0" u="none" strike="noStrike" baseline="0" dirty="0">
                <a:solidFill>
                  <a:srgbClr val="000000"/>
                </a:solidFill>
                <a:latin typeface="Times New Roman" panose="02020603050405020304" pitchFamily="18" charset="0"/>
              </a:rPr>
              <a:t>	</a:t>
            </a:r>
          </a:p>
          <a:p>
            <a:pPr marL="0" indent="0">
              <a:buNone/>
            </a:pPr>
            <a:r>
              <a:rPr lang="fr-FR" b="1" dirty="0">
                <a:solidFill>
                  <a:srgbClr val="000000"/>
                </a:solidFill>
                <a:latin typeface="Times New Roman" panose="02020603050405020304" pitchFamily="18" charset="0"/>
              </a:rPr>
              <a:t>		</a:t>
            </a:r>
            <a:r>
              <a:rPr lang="fr-FR" b="1" i="0" u="none" strike="noStrike" baseline="0" dirty="0">
                <a:solidFill>
                  <a:schemeClr val="accent2"/>
                </a:solidFill>
                <a:latin typeface="Yu Gothic" panose="020B0400000000000000" pitchFamily="34" charset="-128"/>
                <a:ea typeface="Yu Gothic" panose="020B0400000000000000" pitchFamily="34" charset="-128"/>
              </a:rPr>
              <a:t>Variables principales :</a:t>
            </a:r>
            <a:endParaRPr lang="fr-FR" b="0" i="0" u="none" strike="noStrike" baseline="0" dirty="0">
              <a:solidFill>
                <a:schemeClr val="accent2"/>
              </a:solidFill>
              <a:latin typeface="Yu Gothic" panose="020B0400000000000000" pitchFamily="34" charset="-128"/>
              <a:ea typeface="Yu Gothic" panose="020B0400000000000000" pitchFamily="34" charset="-128"/>
            </a:endParaRPr>
          </a:p>
          <a:p>
            <a:pPr marL="0" marR="0" lvl="0" indent="0" algn="l" defTabSz="457200" rtl="0" eaLnBrk="1" fontAlgn="auto" latinLnBrk="0" hangingPunct="1">
              <a:lnSpc>
                <a:spcPct val="100000"/>
              </a:lnSpc>
              <a:spcBef>
                <a:spcPts val="1000"/>
              </a:spcBef>
              <a:spcAft>
                <a:spcPts val="0"/>
              </a:spcAft>
              <a:buClr>
                <a:srgbClr val="B01513"/>
              </a:buClr>
              <a:buSzPct val="80000"/>
              <a:buFont typeface="Wingdings 3" charset="2"/>
              <a:buNone/>
              <a:tabLst/>
              <a:defRPr/>
            </a:pPr>
            <a:r>
              <a:rPr lang="fr-FR" sz="1600" b="0" i="0" u="none" strike="noStrike" baseline="0" dirty="0">
                <a:solidFill>
                  <a:srgbClr val="000000"/>
                </a:solidFill>
                <a:latin typeface="Yu Gothic" panose="020B0400000000000000" pitchFamily="34" charset="-128"/>
                <a:ea typeface="Yu Gothic" panose="020B0400000000000000" pitchFamily="34" charset="-128"/>
              </a:rPr>
              <a:t>	</a:t>
            </a: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cs typeface="+mn-cs"/>
              </a:rPr>
              <a:t> ❑ </a:t>
            </a:r>
            <a:r>
              <a:rPr lang="fr-FR" sz="1600" b="0" i="0" u="none" strike="noStrike" baseline="0" dirty="0">
                <a:solidFill>
                  <a:srgbClr val="000000"/>
                </a:solidFill>
                <a:latin typeface="Yu Gothic" panose="020B0400000000000000" pitchFamily="34" charset="-128"/>
                <a:ea typeface="Yu Gothic" panose="020B0400000000000000" pitchFamily="34" charset="-128"/>
              </a:rPr>
              <a:t>Les coordonnées géographiques						</a:t>
            </a:r>
            <a:r>
              <a:rPr kumimoji="0" lang="pl-PL" sz="1600" b="1" i="0" u="none" strike="noStrike" kern="1200" cap="none" spc="0" normalizeH="0" baseline="0" noProof="0" dirty="0">
                <a:ln>
                  <a:noFill/>
                </a:ln>
                <a:solidFill>
                  <a:srgbClr val="006FC0"/>
                </a:solidFill>
                <a:effectLst/>
                <a:uLnTx/>
                <a:uFillTx/>
                <a:latin typeface="Yu Gothic" panose="020B0400000000000000" pitchFamily="34" charset="-128"/>
                <a:ea typeface="Yu Gothic" panose="020B0400000000000000" pitchFamily="34" charset="-128"/>
                <a:cs typeface="+mn-cs"/>
              </a:rPr>
              <a:t>lat_min, lat_max (Brésil) </a:t>
            </a:r>
            <a:r>
              <a:rPr kumimoji="0" lang="pl-PL" sz="1600" b="0" i="0" u="none" strike="noStrike" kern="1200" cap="none" spc="0" normalizeH="0" baseline="0" noProof="0" dirty="0">
                <a:ln>
                  <a:noFill/>
                </a:ln>
                <a:solidFill>
                  <a:srgbClr val="006FC0"/>
                </a:solidFill>
                <a:effectLst/>
                <a:uLnTx/>
                <a:uFillTx/>
                <a:latin typeface="Yu Gothic" panose="020B0400000000000000" pitchFamily="34" charset="-128"/>
                <a:ea typeface="Yu Gothic" panose="020B0400000000000000" pitchFamily="34" charset="-128"/>
                <a:cs typeface="+mn-cs"/>
              </a:rPr>
              <a:t>= -33.7500, 5.2725</a:t>
            </a:r>
            <a:r>
              <a:rPr kumimoji="0" lang="sv-SE" sz="1600" b="1" i="0" u="none" strike="noStrike" kern="1200" cap="none" spc="0" normalizeH="0" baseline="0" noProof="0" dirty="0">
                <a:ln>
                  <a:noFill/>
                </a:ln>
                <a:solidFill>
                  <a:srgbClr val="006FC0"/>
                </a:solidFill>
                <a:effectLst/>
                <a:uLnTx/>
                <a:uFillTx/>
                <a:latin typeface="Yu Gothic" panose="020B0400000000000000" pitchFamily="34" charset="-128"/>
                <a:ea typeface="Yu Gothic" panose="020B0400000000000000" pitchFamily="34" charset="-128"/>
                <a:cs typeface="+mn-cs"/>
              </a:rPr>
              <a:t>			</a:t>
            </a:r>
            <a:endParaRPr kumimoji="0" lang="fr-FR" sz="1600" b="0" i="0" u="none" strike="noStrike" kern="1200" cap="none" spc="0" normalizeH="0" baseline="0" noProof="0" dirty="0">
              <a:ln>
                <a:noFill/>
              </a:ln>
              <a:solidFill>
                <a:srgbClr val="000000"/>
              </a:solidFill>
              <a:effectLst/>
              <a:uLnTx/>
              <a:uFillTx/>
              <a:latin typeface="Yu Gothic" panose="020B0400000000000000" pitchFamily="34" charset="-128"/>
              <a:ea typeface="Yu Gothic" panose="020B0400000000000000" pitchFamily="34" charset="-128"/>
              <a:cs typeface="+mn-cs"/>
            </a:endParaRPr>
          </a:p>
          <a:p>
            <a:pPr marL="0" indent="0">
              <a:buNone/>
            </a:pPr>
            <a:r>
              <a:rPr lang="fr-FR" sz="1600" b="0" i="0" u="none" strike="noStrike" baseline="0" dirty="0">
                <a:solidFill>
                  <a:srgbClr val="000000"/>
                </a:solidFill>
                <a:latin typeface="Yu Gothic" panose="020B0400000000000000" pitchFamily="34" charset="-128"/>
                <a:ea typeface="Yu Gothic" panose="020B0400000000000000" pitchFamily="34" charset="-128"/>
              </a:rPr>
              <a:t>	</a:t>
            </a: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cs typeface="+mn-cs"/>
              </a:rPr>
              <a:t> ❑ </a:t>
            </a:r>
            <a:r>
              <a:rPr lang="fr-FR" sz="1600" b="0" i="0" u="none" strike="noStrike" baseline="0" dirty="0">
                <a:solidFill>
                  <a:srgbClr val="000000"/>
                </a:solidFill>
                <a:latin typeface="Yu Gothic" panose="020B0400000000000000" pitchFamily="34" charset="-128"/>
                <a:ea typeface="Yu Gothic" panose="020B0400000000000000" pitchFamily="34" charset="-128"/>
              </a:rPr>
              <a:t>Les villes 											</a:t>
            </a:r>
            <a:r>
              <a:rPr kumimoji="0" lang="sv-SE" sz="1600" b="1" i="0" u="none" strike="noStrike" kern="1200" cap="none" spc="0" normalizeH="0" baseline="0" noProof="0" dirty="0">
                <a:ln>
                  <a:noFill/>
                </a:ln>
                <a:solidFill>
                  <a:srgbClr val="006FC0"/>
                </a:solidFill>
                <a:effectLst/>
                <a:uLnTx/>
                <a:uFillTx/>
                <a:latin typeface="Yu Gothic" panose="020B0400000000000000" pitchFamily="34" charset="-128"/>
                <a:ea typeface="Yu Gothic" panose="020B0400000000000000" pitchFamily="34" charset="-128"/>
                <a:cs typeface="+mn-cs"/>
              </a:rPr>
              <a:t>lng_min, lng_max (Brésil) </a:t>
            </a:r>
            <a:r>
              <a:rPr kumimoji="0" lang="sv-SE" sz="1600" b="0" i="0" u="none" strike="noStrike" kern="1200" cap="none" spc="0" normalizeH="0" baseline="0" noProof="0" dirty="0">
                <a:ln>
                  <a:noFill/>
                </a:ln>
                <a:solidFill>
                  <a:srgbClr val="006FC0"/>
                </a:solidFill>
                <a:effectLst/>
                <a:uLnTx/>
                <a:uFillTx/>
                <a:latin typeface="Yu Gothic" panose="020B0400000000000000" pitchFamily="34" charset="-128"/>
                <a:ea typeface="Yu Gothic" panose="020B0400000000000000" pitchFamily="34" charset="-128"/>
                <a:cs typeface="+mn-cs"/>
              </a:rPr>
              <a:t>= -73.9831, -34.7939</a:t>
            </a:r>
            <a:endParaRPr lang="fr-FR" sz="1600" b="0" i="0" u="none" strike="noStrike" baseline="0" dirty="0">
              <a:solidFill>
                <a:srgbClr val="000000"/>
              </a:solidFill>
              <a:latin typeface="Yu Gothic" panose="020B0400000000000000" pitchFamily="34" charset="-128"/>
              <a:ea typeface="Yu Gothic" panose="020B0400000000000000" pitchFamily="34" charset="-128"/>
            </a:endParaRPr>
          </a:p>
          <a:p>
            <a:pPr marL="0" indent="0">
              <a:buNone/>
            </a:pPr>
            <a:r>
              <a:rPr lang="fr-FR" sz="1600" b="0" i="0" u="none" strike="noStrike" baseline="0" dirty="0">
                <a:solidFill>
                  <a:srgbClr val="000000"/>
                </a:solidFill>
                <a:latin typeface="Yu Gothic" panose="020B0400000000000000" pitchFamily="34" charset="-128"/>
                <a:ea typeface="Yu Gothic" panose="020B0400000000000000" pitchFamily="34" charset="-128"/>
              </a:rPr>
              <a:t>	</a:t>
            </a: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cs typeface="+mn-cs"/>
              </a:rPr>
              <a:t> ❑ </a:t>
            </a:r>
            <a:r>
              <a:rPr lang="fr-FR" sz="1600" b="0" i="0" u="none" strike="noStrike" baseline="0" dirty="0">
                <a:solidFill>
                  <a:srgbClr val="000000"/>
                </a:solidFill>
                <a:latin typeface="Yu Gothic" panose="020B0400000000000000" pitchFamily="34" charset="-128"/>
                <a:ea typeface="Yu Gothic" panose="020B0400000000000000" pitchFamily="34" charset="-128"/>
              </a:rPr>
              <a:t>Les états</a:t>
            </a:r>
            <a:r>
              <a:rPr lang="pl-PL" sz="1600" b="1" i="0" u="none" strike="noStrike" baseline="0" dirty="0">
                <a:solidFill>
                  <a:srgbClr val="006FC0"/>
                </a:solidFill>
                <a:latin typeface="Times New Roman" panose="02020603050405020304" pitchFamily="18" charset="0"/>
              </a:rPr>
              <a:t> </a:t>
            </a:r>
            <a:r>
              <a:rPr lang="fr-FR" sz="1600" b="1" i="0" u="none" strike="noStrike" baseline="0" dirty="0">
                <a:solidFill>
                  <a:srgbClr val="006FC0"/>
                </a:solidFill>
                <a:latin typeface="Times New Roman" panose="02020603050405020304" pitchFamily="18" charset="0"/>
              </a:rPr>
              <a:t>												</a:t>
            </a:r>
            <a:endParaRPr lang="fr-FR" dirty="0"/>
          </a:p>
        </p:txBody>
      </p:sp>
      <p:pic>
        <p:nvPicPr>
          <p:cNvPr id="5" name="Image 4">
            <a:extLst>
              <a:ext uri="{FF2B5EF4-FFF2-40B4-BE49-F238E27FC236}">
                <a16:creationId xmlns:a16="http://schemas.microsoft.com/office/drawing/2014/main" id="{6A7F6164-17A0-1F4B-B641-2B331C570E59}"/>
              </a:ext>
            </a:extLst>
          </p:cNvPr>
          <p:cNvPicPr>
            <a:picLocks noChangeAspect="1"/>
          </p:cNvPicPr>
          <p:nvPr/>
        </p:nvPicPr>
        <p:blipFill>
          <a:blip r:embed="rId2"/>
          <a:stretch>
            <a:fillRect/>
          </a:stretch>
        </p:blipFill>
        <p:spPr>
          <a:xfrm>
            <a:off x="2795666" y="2315979"/>
            <a:ext cx="8639842" cy="4392119"/>
          </a:xfrm>
          <a:prstGeom prst="rect">
            <a:avLst/>
          </a:prstGeom>
        </p:spPr>
      </p:pic>
      <p:sp>
        <p:nvSpPr>
          <p:cNvPr id="6" name="Espace réservé du pied de page 5">
            <a:extLst>
              <a:ext uri="{FF2B5EF4-FFF2-40B4-BE49-F238E27FC236}">
                <a16:creationId xmlns:a16="http://schemas.microsoft.com/office/drawing/2014/main" id="{57C7FF94-52CB-0167-88E2-AF8F2EB601F5}"/>
              </a:ext>
            </a:extLst>
          </p:cNvPr>
          <p:cNvSpPr>
            <a:spLocks noGrp="1"/>
          </p:cNvSpPr>
          <p:nvPr>
            <p:ph type="ftr" sz="quarter" idx="11"/>
          </p:nvPr>
        </p:nvSpPr>
        <p:spPr>
          <a:xfrm>
            <a:off x="11497455" y="6397202"/>
            <a:ext cx="595709" cy="310896"/>
          </a:xfrm>
        </p:spPr>
        <p:txBody>
          <a:bodyPr/>
          <a:lstStyle/>
          <a:p>
            <a:r>
              <a:rPr lang="en-US" sz="2000" dirty="0"/>
              <a:t>14</a:t>
            </a:r>
          </a:p>
        </p:txBody>
      </p:sp>
    </p:spTree>
    <p:extLst>
      <p:ext uri="{BB962C8B-B14F-4D97-AF65-F5344CB8AC3E}">
        <p14:creationId xmlns:p14="http://schemas.microsoft.com/office/powerpoint/2010/main" val="415114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EF54F-E96A-4FD5-3E8F-F9015810BA38}"/>
              </a:ext>
            </a:extLst>
          </p:cNvPr>
          <p:cNvSpPr>
            <a:spLocks noGrp="1"/>
          </p:cNvSpPr>
          <p:nvPr>
            <p:ph type="title"/>
          </p:nvPr>
        </p:nvSpPr>
        <p:spPr>
          <a:xfrm>
            <a:off x="0" y="0"/>
            <a:ext cx="12192000" cy="682052"/>
          </a:xfrm>
          <a:solidFill>
            <a:schemeClr val="tx2"/>
          </a:solidFill>
        </p:spPr>
        <p:txBody>
          <a:bodyPr/>
          <a:lstStyle/>
          <a:p>
            <a:br>
              <a:rPr kumimoji="0" lang="fr-FR" b="1" i="0" u="none" strike="noStrike" kern="1200" cap="none" spc="0" normalizeH="0" baseline="0" noProof="0" dirty="0">
                <a:ln>
                  <a:noFill/>
                </a:ln>
                <a:solidFill>
                  <a:schemeClr val="accent4"/>
                </a:solidFill>
                <a:effectLst/>
                <a:uLnTx/>
                <a:uFillTx/>
                <a:latin typeface="Yu Gothic" panose="020B0400000000000000" pitchFamily="34" charset="-128"/>
                <a:ea typeface="Yu Gothic" panose="020B0400000000000000" pitchFamily="34" charset="-128"/>
                <a:cs typeface="+mn-cs"/>
              </a:rPr>
            </a:br>
            <a:r>
              <a:rPr kumimoji="0" lang="fr-FR" b="1" i="0" u="none" strike="noStrike" kern="1200" cap="none" spc="0" normalizeH="0" baseline="0" noProof="0" dirty="0">
                <a:ln>
                  <a:noFill/>
                </a:ln>
                <a:solidFill>
                  <a:schemeClr val="accent4"/>
                </a:solidFill>
                <a:effectLst/>
                <a:uLnTx/>
                <a:uFillTx/>
                <a:latin typeface="Yu Gothic" panose="020B0400000000000000" pitchFamily="34" charset="-128"/>
                <a:ea typeface="Yu Gothic" panose="020B0400000000000000" pitchFamily="34" charset="-128"/>
                <a:cs typeface="+mn-cs"/>
              </a:rPr>
              <a:t>	Table sur les commentaires </a:t>
            </a:r>
            <a:r>
              <a:rPr lang="fr-FR" sz="2800" b="1" dirty="0">
                <a:solidFill>
                  <a:schemeClr val="tx1"/>
                </a:solidFill>
              </a:rPr>
              <a:t>"</a:t>
            </a:r>
            <a:r>
              <a:rPr lang="fr-FR" sz="2800" b="1" dirty="0" err="1">
                <a:solidFill>
                  <a:schemeClr val="tx1"/>
                </a:solidFill>
              </a:rPr>
              <a:t>olist_order_reviews_dataset</a:t>
            </a:r>
            <a:r>
              <a:rPr lang="fr-FR" sz="2800" b="1" dirty="0">
                <a:solidFill>
                  <a:schemeClr val="tx1"/>
                </a:solidFill>
              </a:rPr>
              <a:t>"</a:t>
            </a:r>
            <a:br>
              <a:rPr kumimoji="0" lang="fr-FR" b="1" i="0" u="none" strike="noStrike" kern="1200" cap="none" spc="0" normalizeH="0" baseline="0" noProof="0" dirty="0">
                <a:ln>
                  <a:noFill/>
                </a:ln>
                <a:solidFill>
                  <a:schemeClr val="accent4"/>
                </a:solidFill>
                <a:effectLst/>
                <a:uLnTx/>
                <a:uFillTx/>
                <a:latin typeface="Yu Gothic" panose="020B0400000000000000" pitchFamily="34" charset="-128"/>
                <a:ea typeface="Yu Gothic" panose="020B0400000000000000" pitchFamily="34" charset="-128"/>
                <a:cs typeface="+mn-cs"/>
              </a:rPr>
            </a:br>
            <a:endParaRPr lang="fr-FR" b="1" dirty="0">
              <a:solidFill>
                <a:schemeClr val="accent4"/>
              </a:solidFill>
              <a:latin typeface="Yu Gothic" panose="020B0400000000000000" pitchFamily="34" charset="-128"/>
              <a:ea typeface="Yu Gothic" panose="020B0400000000000000" pitchFamily="34" charset="-128"/>
            </a:endParaRPr>
          </a:p>
        </p:txBody>
      </p:sp>
      <p:sp>
        <p:nvSpPr>
          <p:cNvPr id="3" name="Espace réservé du contenu 2">
            <a:extLst>
              <a:ext uri="{FF2B5EF4-FFF2-40B4-BE49-F238E27FC236}">
                <a16:creationId xmlns:a16="http://schemas.microsoft.com/office/drawing/2014/main" id="{7A8BB78B-926D-EAA9-27B1-A7A4BC1E10D2}"/>
              </a:ext>
            </a:extLst>
          </p:cNvPr>
          <p:cNvSpPr>
            <a:spLocks noGrp="1"/>
          </p:cNvSpPr>
          <p:nvPr>
            <p:ph idx="1"/>
          </p:nvPr>
        </p:nvSpPr>
        <p:spPr>
          <a:xfrm>
            <a:off x="0" y="682052"/>
            <a:ext cx="12192000" cy="6175948"/>
          </a:xfrm>
          <a:solidFill>
            <a:schemeClr val="bg1"/>
          </a:solidFill>
        </p:spPr>
        <p:txBody>
          <a:bodyPr/>
          <a:lstStyle/>
          <a:p>
            <a:pPr marL="0" indent="0">
              <a:buNone/>
            </a:pPr>
            <a:endParaRPr lang="fr-FR" dirty="0"/>
          </a:p>
          <a:p>
            <a:pPr marL="0" marR="0" lvl="0" indent="0" algn="l" defTabSz="457200" rtl="0" eaLnBrk="1" fontAlgn="auto" latinLnBrk="0" hangingPunct="1">
              <a:lnSpc>
                <a:spcPct val="100000"/>
              </a:lnSpc>
              <a:spcBef>
                <a:spcPts val="1000"/>
              </a:spcBef>
              <a:spcAft>
                <a:spcPts val="0"/>
              </a:spcAft>
              <a:buClr>
                <a:srgbClr val="B01513"/>
              </a:buClr>
              <a:buSzPct val="80000"/>
              <a:buFont typeface="Wingdings 3" charset="2"/>
              <a:buNone/>
              <a:tabLst/>
              <a:defRPr/>
            </a:pPr>
            <a:r>
              <a:rPr lang="fr-FR" sz="1800" b="1" i="0" u="none" strike="noStrike" baseline="0" dirty="0">
                <a:solidFill>
                  <a:srgbClr val="000000"/>
                </a:solidFill>
                <a:latin typeface="Times New Roman" panose="02020603050405020304" pitchFamily="18" charset="0"/>
              </a:rPr>
              <a:t>	</a:t>
            </a:r>
            <a:r>
              <a:rPr kumimoji="0" lang="fr-FR" sz="1600" b="1" i="0" u="none" strike="noStrike" kern="1200" cap="none" spc="0" normalizeH="0" baseline="0" noProof="0" dirty="0">
                <a:ln>
                  <a:noFill/>
                </a:ln>
                <a:solidFill>
                  <a:srgbClr val="000000"/>
                </a:solidFill>
                <a:effectLst/>
                <a:uLnTx/>
                <a:uFillTx/>
                <a:latin typeface="Yu Gothic" panose="020B0400000000000000" pitchFamily="34" charset="-128"/>
                <a:ea typeface="Yu Gothic" panose="020B0400000000000000" pitchFamily="34" charset="-128"/>
                <a:cs typeface="+mn-cs"/>
              </a:rPr>
              <a:t> </a:t>
            </a:r>
            <a:r>
              <a:rPr kumimoji="0" lang="fr-FR" b="1" i="0" u="none" strike="noStrike" kern="1200" cap="none" spc="0" normalizeH="0" baseline="0" noProof="0" dirty="0">
                <a:ln>
                  <a:noFill/>
                </a:ln>
                <a:solidFill>
                  <a:schemeClr val="accent2"/>
                </a:solidFill>
                <a:effectLst/>
                <a:uLnTx/>
                <a:uFillTx/>
                <a:latin typeface="Yu Gothic" panose="020B0400000000000000" pitchFamily="34" charset="-128"/>
                <a:ea typeface="Yu Gothic" panose="020B0400000000000000" pitchFamily="34" charset="-128"/>
              </a:rPr>
              <a:t>Variable principale :</a:t>
            </a:r>
            <a:endParaRPr kumimoji="0" lang="fr-FR" b="0" i="0" u="none" strike="noStrike" kern="1200" cap="none" spc="0" normalizeH="0" baseline="0" noProof="0" dirty="0">
              <a:ln>
                <a:noFill/>
              </a:ln>
              <a:solidFill>
                <a:schemeClr val="accent2"/>
              </a:solidFill>
              <a:effectLst/>
              <a:uLnTx/>
              <a:uFillTx/>
              <a:latin typeface="Yu Gothic" panose="020B0400000000000000" pitchFamily="34" charset="-128"/>
              <a:ea typeface="Yu Gothic" panose="020B0400000000000000" pitchFamily="34" charset="-128"/>
            </a:endParaRPr>
          </a:p>
          <a:p>
            <a:pPr marL="0" marR="0" lvl="0" indent="0" algn="l" defTabSz="457200" rtl="0" eaLnBrk="1" fontAlgn="auto" latinLnBrk="0" hangingPunct="1">
              <a:lnSpc>
                <a:spcPct val="100000"/>
              </a:lnSpc>
              <a:spcBef>
                <a:spcPts val="1000"/>
              </a:spcBef>
              <a:spcAft>
                <a:spcPts val="0"/>
              </a:spcAft>
              <a:buClr>
                <a:srgbClr val="B01513"/>
              </a:buClr>
              <a:buSzPct val="80000"/>
              <a:buFont typeface="Wingdings 3" charset="2"/>
              <a:buNone/>
              <a:tabLst/>
              <a:defRPr/>
            </a:pPr>
            <a:r>
              <a:rPr kumimoji="0" lang="fr-FR" sz="1600" b="0" i="0" u="none" strike="noStrike" kern="1200" cap="none" spc="0" normalizeH="0" baseline="0" noProof="0" dirty="0">
                <a:ln>
                  <a:noFill/>
                </a:ln>
                <a:solidFill>
                  <a:srgbClr val="000000"/>
                </a:solidFill>
                <a:effectLst/>
                <a:uLnTx/>
                <a:uFillTx/>
                <a:latin typeface="Yu Gothic" panose="020B0400000000000000" pitchFamily="34" charset="-128"/>
                <a:ea typeface="Yu Gothic" panose="020B0400000000000000" pitchFamily="34" charset="-128"/>
              </a:rPr>
              <a:t>	</a:t>
            </a: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kumimoji="0" lang="fr-FR" sz="1800" b="0" i="0" u="none" strike="noStrike" kern="1200" cap="none" spc="0" normalizeH="0" baseline="0" noProof="0" dirty="0">
                <a:ln>
                  <a:noFill/>
                </a:ln>
                <a:solidFill>
                  <a:srgbClr val="000000"/>
                </a:solidFill>
                <a:effectLst/>
                <a:uLnTx/>
                <a:uFillTx/>
                <a:latin typeface="Yu Gothic" panose="020B0400000000000000" pitchFamily="34" charset="-128"/>
                <a:ea typeface="Yu Gothic" panose="020B0400000000000000" pitchFamily="34" charset="-128"/>
              </a:rPr>
              <a:t>Les scores commentaire attribués par clients</a:t>
            </a:r>
            <a:r>
              <a:rPr kumimoji="0" lang="fr-FR" sz="1800" b="0" i="0" u="none" strike="noStrike" kern="1200" cap="none" spc="0" normalizeH="0" baseline="0" noProof="0" dirty="0">
                <a:ln>
                  <a:noFill/>
                </a:ln>
                <a:solidFill>
                  <a:srgbClr val="FFFFFF"/>
                </a:solidFill>
                <a:effectLst/>
                <a:uLnTx/>
                <a:uFillTx/>
                <a:latin typeface="Yu Gothic" panose="020B0400000000000000" pitchFamily="34" charset="-128"/>
                <a:ea typeface="Yu Gothic" panose="020B0400000000000000" pitchFamily="34" charset="-128"/>
              </a:rPr>
              <a:t>.</a:t>
            </a:r>
          </a:p>
          <a:p>
            <a:pPr marL="0" marR="0" lvl="0" indent="0" algn="l" defTabSz="457200" rtl="0" eaLnBrk="1" fontAlgn="auto" latinLnBrk="0" hangingPunct="1">
              <a:lnSpc>
                <a:spcPct val="100000"/>
              </a:lnSpc>
              <a:spcBef>
                <a:spcPts val="1000"/>
              </a:spcBef>
              <a:spcAft>
                <a:spcPts val="0"/>
              </a:spcAft>
              <a:buClr>
                <a:srgbClr val="B01513"/>
              </a:buClr>
              <a:buSzPct val="80000"/>
              <a:buFont typeface="Wingdings 3" charset="2"/>
              <a:buNone/>
              <a:tabLst/>
              <a:defRPr/>
            </a:pPr>
            <a:r>
              <a:rPr lang="fr-FR" sz="1800" b="0" i="0" u="none" strike="noStrike" baseline="0" dirty="0">
                <a:solidFill>
                  <a:srgbClr val="000000"/>
                </a:solidFill>
                <a:latin typeface="Times New Roman" panose="02020603050405020304" pitchFamily="18" charset="0"/>
              </a:rPr>
              <a:t>	</a:t>
            </a:r>
            <a:endParaRPr lang="fr-FR" dirty="0"/>
          </a:p>
        </p:txBody>
      </p:sp>
      <p:pic>
        <p:nvPicPr>
          <p:cNvPr id="5" name="Image 4">
            <a:extLst>
              <a:ext uri="{FF2B5EF4-FFF2-40B4-BE49-F238E27FC236}">
                <a16:creationId xmlns:a16="http://schemas.microsoft.com/office/drawing/2014/main" id="{8611765F-E1B0-39D2-49AD-0E336AA6472B}"/>
              </a:ext>
            </a:extLst>
          </p:cNvPr>
          <p:cNvPicPr>
            <a:picLocks noChangeAspect="1"/>
          </p:cNvPicPr>
          <p:nvPr/>
        </p:nvPicPr>
        <p:blipFill>
          <a:blip r:embed="rId2"/>
          <a:stretch>
            <a:fillRect/>
          </a:stretch>
        </p:blipFill>
        <p:spPr>
          <a:xfrm>
            <a:off x="3897194" y="1963710"/>
            <a:ext cx="8040222" cy="4796854"/>
          </a:xfrm>
          <a:prstGeom prst="rect">
            <a:avLst/>
          </a:prstGeom>
        </p:spPr>
      </p:pic>
      <p:sp>
        <p:nvSpPr>
          <p:cNvPr id="6" name="Espace réservé du pied de page 5">
            <a:extLst>
              <a:ext uri="{FF2B5EF4-FFF2-40B4-BE49-F238E27FC236}">
                <a16:creationId xmlns:a16="http://schemas.microsoft.com/office/drawing/2014/main" id="{FC849A43-3C06-87D4-F76E-13B029A54BC9}"/>
              </a:ext>
            </a:extLst>
          </p:cNvPr>
          <p:cNvSpPr>
            <a:spLocks noGrp="1"/>
          </p:cNvSpPr>
          <p:nvPr>
            <p:ph type="ftr" sz="quarter" idx="11"/>
          </p:nvPr>
        </p:nvSpPr>
        <p:spPr>
          <a:xfrm>
            <a:off x="11609881" y="6498386"/>
            <a:ext cx="520759" cy="310896"/>
          </a:xfrm>
        </p:spPr>
        <p:txBody>
          <a:bodyPr/>
          <a:lstStyle/>
          <a:p>
            <a:r>
              <a:rPr lang="en-US" sz="2000" dirty="0"/>
              <a:t>15</a:t>
            </a:r>
          </a:p>
        </p:txBody>
      </p:sp>
    </p:spTree>
    <p:extLst>
      <p:ext uri="{BB962C8B-B14F-4D97-AF65-F5344CB8AC3E}">
        <p14:creationId xmlns:p14="http://schemas.microsoft.com/office/powerpoint/2010/main" val="215691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6F733-28D2-9D03-58F8-99C4CE29C29F}"/>
              </a:ext>
            </a:extLst>
          </p:cNvPr>
          <p:cNvSpPr>
            <a:spLocks noGrp="1"/>
          </p:cNvSpPr>
          <p:nvPr>
            <p:ph type="title"/>
          </p:nvPr>
        </p:nvSpPr>
        <p:spPr>
          <a:xfrm>
            <a:off x="0" y="1"/>
            <a:ext cx="12192000" cy="838200"/>
          </a:xfrm>
          <a:solidFill>
            <a:schemeClr val="tx2"/>
          </a:solidFill>
        </p:spPr>
        <p:txBody>
          <a:bodyPr/>
          <a:lstStyle/>
          <a:p>
            <a:r>
              <a:rPr lang="fr-FR" b="1" i="0" u="none" strike="noStrike" baseline="0" dirty="0">
                <a:solidFill>
                  <a:schemeClr val="accent4"/>
                </a:solidFill>
                <a:latin typeface="Yu Gothic" panose="020B0400000000000000" pitchFamily="34" charset="-128"/>
                <a:ea typeface="Yu Gothic" panose="020B0400000000000000" pitchFamily="34" charset="-128"/>
              </a:rPr>
              <a:t>Jointure des différentes tables </a:t>
            </a:r>
            <a:endParaRPr lang="fr-FR" b="1" dirty="0">
              <a:solidFill>
                <a:schemeClr val="accent4"/>
              </a:solidFill>
              <a:latin typeface="Yu Gothic" panose="020B0400000000000000" pitchFamily="34" charset="-128"/>
              <a:ea typeface="Yu Gothic" panose="020B0400000000000000" pitchFamily="34" charset="-128"/>
            </a:endParaRPr>
          </a:p>
        </p:txBody>
      </p:sp>
      <p:sp>
        <p:nvSpPr>
          <p:cNvPr id="3" name="Espace réservé du contenu 2">
            <a:extLst>
              <a:ext uri="{FF2B5EF4-FFF2-40B4-BE49-F238E27FC236}">
                <a16:creationId xmlns:a16="http://schemas.microsoft.com/office/drawing/2014/main" id="{7175E71E-216A-A724-FD25-F672BB1983DA}"/>
              </a:ext>
            </a:extLst>
          </p:cNvPr>
          <p:cNvSpPr>
            <a:spLocks noGrp="1"/>
          </p:cNvSpPr>
          <p:nvPr>
            <p:ph idx="1"/>
          </p:nvPr>
        </p:nvSpPr>
        <p:spPr>
          <a:xfrm>
            <a:off x="0" y="899410"/>
            <a:ext cx="12192000" cy="5958589"/>
          </a:xfrm>
          <a:solidFill>
            <a:schemeClr val="bg1"/>
          </a:solidFill>
        </p:spPr>
        <p:txBody>
          <a:bodyPr/>
          <a:lstStyle/>
          <a:p>
            <a:pPr marL="0" indent="0">
              <a:buNone/>
            </a:pPr>
            <a:endParaRPr lang="fr-FR" dirty="0"/>
          </a:p>
          <a:p>
            <a:pPr marL="0" indent="0">
              <a:buNone/>
            </a:pPr>
            <a:r>
              <a:rPr lang="fr-FR" dirty="0"/>
              <a:t>														</a:t>
            </a:r>
          </a:p>
          <a:p>
            <a:pPr marL="0" indent="0">
              <a:buNone/>
            </a:pPr>
            <a:endParaRPr lang="fr-FR" dirty="0"/>
          </a:p>
          <a:p>
            <a:pPr marL="0" indent="0">
              <a:buNone/>
            </a:pPr>
            <a:r>
              <a:rPr lang="fr-FR" dirty="0"/>
              <a:t>Processus finaux :</a:t>
            </a:r>
          </a:p>
          <a:p>
            <a:pPr marL="0" indent="0">
              <a:buNone/>
            </a:pPr>
            <a:r>
              <a:rPr lang="fr-FR" dirty="0"/>
              <a:t>														</a:t>
            </a:r>
          </a:p>
        </p:txBody>
      </p:sp>
      <p:pic>
        <p:nvPicPr>
          <p:cNvPr id="7" name="Image 6">
            <a:extLst>
              <a:ext uri="{FF2B5EF4-FFF2-40B4-BE49-F238E27FC236}">
                <a16:creationId xmlns:a16="http://schemas.microsoft.com/office/drawing/2014/main" id="{8B01634B-5F06-63B6-D1DD-0693C328F1A8}"/>
              </a:ext>
            </a:extLst>
          </p:cNvPr>
          <p:cNvPicPr>
            <a:picLocks noChangeAspect="1"/>
          </p:cNvPicPr>
          <p:nvPr/>
        </p:nvPicPr>
        <p:blipFill>
          <a:blip r:embed="rId2"/>
          <a:stretch>
            <a:fillRect/>
          </a:stretch>
        </p:blipFill>
        <p:spPr>
          <a:xfrm>
            <a:off x="-1" y="838201"/>
            <a:ext cx="12104558" cy="4535772"/>
          </a:xfrm>
          <a:prstGeom prst="rect">
            <a:avLst/>
          </a:prstGeom>
        </p:spPr>
      </p:pic>
      <p:sp>
        <p:nvSpPr>
          <p:cNvPr id="9" name="Rectangle : coins arrondis 8">
            <a:extLst>
              <a:ext uri="{FF2B5EF4-FFF2-40B4-BE49-F238E27FC236}">
                <a16:creationId xmlns:a16="http://schemas.microsoft.com/office/drawing/2014/main" id="{6787B8A4-3C94-C076-A267-537C0B0EE307}"/>
              </a:ext>
            </a:extLst>
          </p:cNvPr>
          <p:cNvSpPr/>
          <p:nvPr/>
        </p:nvSpPr>
        <p:spPr>
          <a:xfrm>
            <a:off x="87443" y="5299023"/>
            <a:ext cx="11297587" cy="14765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buFont typeface="Arial" panose="020B0604020202020204" pitchFamily="34" charset="0"/>
              <a:buChar char="•"/>
            </a:pPr>
            <a:r>
              <a:rPr lang="fr-FR" sz="1400" b="1" dirty="0">
                <a:latin typeface="Yu Gothic" panose="020B0400000000000000" pitchFamily="34" charset="-128"/>
                <a:ea typeface="Yu Gothic" panose="020B0400000000000000" pitchFamily="34" charset="-128"/>
              </a:rPr>
              <a:t> La colonne </a:t>
            </a:r>
            <a:r>
              <a:rPr lang="fr-FR" sz="1400" b="1" dirty="0" err="1">
                <a:latin typeface="Yu Gothic" panose="020B0400000000000000" pitchFamily="34" charset="-128"/>
                <a:ea typeface="Yu Gothic" panose="020B0400000000000000" pitchFamily="34" charset="-128"/>
              </a:rPr>
              <a:t>product_category_name_english</a:t>
            </a:r>
            <a:r>
              <a:rPr lang="fr-FR" sz="1400" b="1" dirty="0">
                <a:latin typeface="Yu Gothic" panose="020B0400000000000000" pitchFamily="34" charset="-128"/>
                <a:ea typeface="Yu Gothic" panose="020B0400000000000000" pitchFamily="34" charset="-128"/>
              </a:rPr>
              <a:t> </a:t>
            </a:r>
            <a:r>
              <a:rPr lang="fr-FR" sz="1400" dirty="0">
                <a:latin typeface="Yu Gothic" panose="020B0400000000000000" pitchFamily="34" charset="-128"/>
                <a:ea typeface="Yu Gothic" panose="020B0400000000000000" pitchFamily="34" charset="-128"/>
              </a:rPr>
              <a:t>: 1,41% de NaN. Cela peut être dû à des catégories non traduites.</a:t>
            </a:r>
          </a:p>
          <a:p>
            <a:pPr>
              <a:lnSpc>
                <a:spcPct val="150000"/>
              </a:lnSpc>
              <a:buFont typeface="Arial" panose="020B0604020202020204" pitchFamily="34" charset="0"/>
              <a:buChar char="•"/>
            </a:pPr>
            <a:r>
              <a:rPr lang="fr-FR" sz="1400" b="1" dirty="0">
                <a:latin typeface="Yu Gothic" panose="020B0400000000000000" pitchFamily="34" charset="-128"/>
                <a:ea typeface="Yu Gothic" panose="020B0400000000000000" pitchFamily="34" charset="-128"/>
              </a:rPr>
              <a:t> La colonne </a:t>
            </a:r>
            <a:r>
              <a:rPr lang="fr-FR" sz="1400" b="1" dirty="0" err="1">
                <a:latin typeface="Yu Gothic" panose="020B0400000000000000" pitchFamily="34" charset="-128"/>
                <a:ea typeface="Yu Gothic" panose="020B0400000000000000" pitchFamily="34" charset="-128"/>
              </a:rPr>
              <a:t>review_score</a:t>
            </a:r>
            <a:r>
              <a:rPr lang="fr-FR" sz="1400" b="1" dirty="0">
                <a:latin typeface="Yu Gothic" panose="020B0400000000000000" pitchFamily="34" charset="-128"/>
                <a:ea typeface="Yu Gothic" panose="020B0400000000000000" pitchFamily="34" charset="-128"/>
              </a:rPr>
              <a:t> :</a:t>
            </a:r>
            <a:r>
              <a:rPr lang="fr-FR" sz="1400" dirty="0">
                <a:latin typeface="Yu Gothic" panose="020B0400000000000000" pitchFamily="34" charset="-128"/>
                <a:ea typeface="Yu Gothic" panose="020B0400000000000000" pitchFamily="34" charset="-128"/>
              </a:rPr>
              <a:t> 0,75% de NaN, peut-être parce que certains clients n'ont pas laissé d'avis.</a:t>
            </a:r>
          </a:p>
          <a:p>
            <a:pPr>
              <a:lnSpc>
                <a:spcPct val="150000"/>
              </a:lnSpc>
              <a:buFont typeface="Arial" panose="020B0604020202020204" pitchFamily="34" charset="0"/>
              <a:buChar char="•"/>
            </a:pPr>
            <a:r>
              <a:rPr lang="fr-FR" sz="1400" b="1" dirty="0">
                <a:latin typeface="Yu Gothic" panose="020B0400000000000000" pitchFamily="34" charset="-128"/>
                <a:ea typeface="Yu Gothic" panose="020B0400000000000000" pitchFamily="34" charset="-128"/>
              </a:rPr>
              <a:t> Les colonnes des coordonnées géographiques des vendeurs et clients </a:t>
            </a:r>
            <a:r>
              <a:rPr lang="fr-FR" sz="1400" dirty="0">
                <a:latin typeface="Yu Gothic" panose="020B0400000000000000" pitchFamily="34" charset="-128"/>
                <a:ea typeface="Yu Gothic" panose="020B0400000000000000" pitchFamily="34" charset="-128"/>
              </a:rPr>
              <a:t>comptent également des NaN.</a:t>
            </a:r>
          </a:p>
          <a:p>
            <a:pPr>
              <a:lnSpc>
                <a:spcPct val="150000"/>
              </a:lnSpc>
              <a:buFont typeface="Arial" panose="020B0604020202020204" pitchFamily="34" charset="0"/>
              <a:buChar char="•"/>
            </a:pPr>
            <a:r>
              <a:rPr lang="fr-FR" sz="1400" b="1" dirty="0">
                <a:latin typeface="Yu Gothic" panose="020B0400000000000000" pitchFamily="34" charset="-128"/>
                <a:ea typeface="Yu Gothic" panose="020B0400000000000000" pitchFamily="34" charset="-128"/>
              </a:rPr>
              <a:t> Paiements échelonnés :</a:t>
            </a:r>
            <a:r>
              <a:rPr lang="fr-FR" sz="1400" dirty="0">
                <a:latin typeface="Yu Gothic" panose="020B0400000000000000" pitchFamily="34" charset="-128"/>
                <a:ea typeface="Yu Gothic" panose="020B0400000000000000" pitchFamily="34" charset="-128"/>
              </a:rPr>
              <a:t> seulement 3 NaN, donc ces lignes peuvent être supprimées sans grande perte.</a:t>
            </a:r>
          </a:p>
        </p:txBody>
      </p:sp>
      <p:sp>
        <p:nvSpPr>
          <p:cNvPr id="10" name="Espace réservé du pied de page 9">
            <a:extLst>
              <a:ext uri="{FF2B5EF4-FFF2-40B4-BE49-F238E27FC236}">
                <a16:creationId xmlns:a16="http://schemas.microsoft.com/office/drawing/2014/main" id="{F3C18D2C-27F4-4A4C-61D7-3AE9DF761318}"/>
              </a:ext>
            </a:extLst>
          </p:cNvPr>
          <p:cNvSpPr>
            <a:spLocks noGrp="1"/>
          </p:cNvSpPr>
          <p:nvPr>
            <p:ph type="ftr" sz="quarter" idx="11"/>
          </p:nvPr>
        </p:nvSpPr>
        <p:spPr>
          <a:xfrm>
            <a:off x="11472473" y="6464658"/>
            <a:ext cx="632084" cy="310896"/>
          </a:xfrm>
        </p:spPr>
        <p:txBody>
          <a:bodyPr/>
          <a:lstStyle/>
          <a:p>
            <a:r>
              <a:rPr lang="en-US" sz="2000" dirty="0"/>
              <a:t>16</a:t>
            </a:r>
          </a:p>
        </p:txBody>
      </p:sp>
    </p:spTree>
    <p:extLst>
      <p:ext uri="{BB962C8B-B14F-4D97-AF65-F5344CB8AC3E}">
        <p14:creationId xmlns:p14="http://schemas.microsoft.com/office/powerpoint/2010/main" val="2022031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5A279-6542-4EF9-6E4D-F79F5F45D123}"/>
              </a:ext>
            </a:extLst>
          </p:cNvPr>
          <p:cNvSpPr>
            <a:spLocks noGrp="1"/>
          </p:cNvSpPr>
          <p:nvPr>
            <p:ph type="title"/>
          </p:nvPr>
        </p:nvSpPr>
        <p:spPr>
          <a:xfrm>
            <a:off x="0" y="0"/>
            <a:ext cx="12192000" cy="727023"/>
          </a:xfrm>
          <a:solidFill>
            <a:schemeClr val="tx2"/>
          </a:solidFill>
        </p:spPr>
        <p:txBody>
          <a:bodyPr/>
          <a:lstStyle/>
          <a:p>
            <a:r>
              <a:rPr lang="fr-FR" b="1" i="0" u="none" strike="noStrike" baseline="0" dirty="0">
                <a:solidFill>
                  <a:schemeClr val="accent4"/>
                </a:solidFill>
                <a:latin typeface="Yu Gothic" panose="020B0400000000000000" pitchFamily="34" charset="-128"/>
                <a:ea typeface="Yu Gothic" panose="020B0400000000000000" pitchFamily="34" charset="-128"/>
              </a:rPr>
              <a:t>	Jointure des différentes tables </a:t>
            </a:r>
            <a:endParaRPr lang="fr-FR" dirty="0"/>
          </a:p>
        </p:txBody>
      </p:sp>
      <p:sp>
        <p:nvSpPr>
          <p:cNvPr id="3" name="Espace réservé du contenu 2">
            <a:extLst>
              <a:ext uri="{FF2B5EF4-FFF2-40B4-BE49-F238E27FC236}">
                <a16:creationId xmlns:a16="http://schemas.microsoft.com/office/drawing/2014/main" id="{721201ED-5882-2EA6-F3C4-1BD22699C9EF}"/>
              </a:ext>
            </a:extLst>
          </p:cNvPr>
          <p:cNvSpPr>
            <a:spLocks noGrp="1"/>
          </p:cNvSpPr>
          <p:nvPr>
            <p:ph idx="1"/>
          </p:nvPr>
        </p:nvSpPr>
        <p:spPr>
          <a:xfrm>
            <a:off x="0" y="727023"/>
            <a:ext cx="12192000" cy="6130977"/>
          </a:xfrm>
          <a:solidFill>
            <a:schemeClr val="bg1"/>
          </a:solidFill>
        </p:spPr>
        <p:txBody>
          <a:bodyPr>
            <a:normAutofit fontScale="85000" lnSpcReduction="10000"/>
          </a:bodyPr>
          <a:lstStyle/>
          <a:p>
            <a:pPr marL="0" indent="0">
              <a:lnSpc>
                <a:spcPct val="150000"/>
              </a:lnSpc>
              <a:buNone/>
            </a:pPr>
            <a:r>
              <a:rPr lang="fr-FR" dirty="0"/>
              <a:t>	</a:t>
            </a: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1900" b="1" dirty="0">
                <a:solidFill>
                  <a:schemeClr val="accent2"/>
                </a:solidFill>
                <a:latin typeface="Yu Gothic" panose="020B0400000000000000" pitchFamily="34" charset="-128"/>
                <a:ea typeface="Yu Gothic" panose="020B0400000000000000" pitchFamily="34" charset="-128"/>
              </a:rPr>
              <a:t>Traitement des valeurs manquantes</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lnSpc>
                <a:spcPct val="160000"/>
              </a:lnSpc>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kumimoji="0" lang="fr-FR" sz="1800" b="1"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b="1" dirty="0">
                <a:solidFill>
                  <a:schemeClr val="accent2"/>
                </a:solidFill>
                <a:latin typeface="Yu Gothic" panose="020B0400000000000000" pitchFamily="34" charset="-128"/>
                <a:ea typeface="Yu Gothic" panose="020B0400000000000000" pitchFamily="34" charset="-128"/>
              </a:rPr>
              <a:t>Création de la deuxième variable RFM </a:t>
            </a:r>
            <a:r>
              <a:rPr lang="fr-FR" b="1" dirty="0">
                <a:solidFill>
                  <a:schemeClr val="tx1"/>
                </a:solidFill>
                <a:latin typeface="Yu Gothic" panose="020B0400000000000000" pitchFamily="34" charset="-128"/>
                <a:ea typeface="Yu Gothic" panose="020B0400000000000000" pitchFamily="34" charset="-128"/>
              </a:rPr>
              <a:t>(</a:t>
            </a:r>
            <a:r>
              <a:rPr lang="fr-FR" b="1" dirty="0">
                <a:solidFill>
                  <a:schemeClr val="accent4"/>
                </a:solidFill>
                <a:latin typeface="Yu Gothic" panose="020B0400000000000000" pitchFamily="34" charset="-128"/>
                <a:ea typeface="Yu Gothic" panose="020B0400000000000000" pitchFamily="34" charset="-128"/>
              </a:rPr>
              <a:t>FREQUENCE (Frequency) : '</a:t>
            </a:r>
            <a:r>
              <a:rPr lang="fr-FR" b="1" dirty="0" err="1">
                <a:solidFill>
                  <a:schemeClr val="accent4"/>
                </a:solidFill>
                <a:latin typeface="Yu Gothic" panose="020B0400000000000000" pitchFamily="34" charset="-128"/>
                <a:ea typeface="Yu Gothic" panose="020B0400000000000000" pitchFamily="34" charset="-128"/>
              </a:rPr>
              <a:t>Nombre_de_commande</a:t>
            </a:r>
            <a:r>
              <a:rPr lang="fr-FR" b="1" dirty="0">
                <a:solidFill>
                  <a:schemeClr val="accent4"/>
                </a:solidFill>
                <a:latin typeface="Yu Gothic" panose="020B0400000000000000" pitchFamily="34" charset="-128"/>
                <a:ea typeface="Yu Gothic" panose="020B0400000000000000" pitchFamily="34" charset="-128"/>
              </a:rPr>
              <a:t>’</a:t>
            </a:r>
            <a:r>
              <a:rPr lang="fr-FR" b="1" dirty="0">
                <a:latin typeface="Yu Gothic" panose="020B0400000000000000" pitchFamily="34" charset="-128"/>
                <a:ea typeface="Yu Gothic" panose="020B0400000000000000" pitchFamily="34" charset="-128"/>
              </a:rPr>
              <a:t>) : nombre de commandes 	passées par chaque client unique.</a:t>
            </a:r>
            <a:endParaRPr lang="fr-FR" b="1" dirty="0">
              <a:solidFill>
                <a:schemeClr val="accent4"/>
              </a:solidFill>
              <a:latin typeface="Yu Gothic" panose="020B0400000000000000" pitchFamily="34" charset="-128"/>
              <a:ea typeface="Yu Gothic" panose="020B0400000000000000" pitchFamily="34" charset="-128"/>
            </a:endParaRPr>
          </a:p>
          <a:p>
            <a:pPr marL="0" indent="0">
              <a:lnSpc>
                <a:spcPct val="160000"/>
              </a:lnSpc>
              <a:buNone/>
            </a:pPr>
            <a:r>
              <a:rPr kumimoji="0" lang="fr-FR" sz="1800" b="1"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b="1" dirty="0">
                <a:solidFill>
                  <a:schemeClr val="accent2"/>
                </a:solidFill>
                <a:latin typeface="Yu Gothic" panose="020B0400000000000000" pitchFamily="34" charset="-128"/>
                <a:ea typeface="Yu Gothic" panose="020B0400000000000000" pitchFamily="34" charset="-128"/>
              </a:rPr>
              <a:t>Création de la troisième variable RFM </a:t>
            </a:r>
            <a:r>
              <a:rPr lang="fr-FR" b="1" dirty="0">
                <a:solidFill>
                  <a:schemeClr val="tx1"/>
                </a:solidFill>
                <a:latin typeface="Yu Gothic" panose="020B0400000000000000" pitchFamily="34" charset="-128"/>
                <a:ea typeface="Yu Gothic" panose="020B0400000000000000" pitchFamily="34" charset="-128"/>
              </a:rPr>
              <a:t>(</a:t>
            </a:r>
            <a:r>
              <a:rPr lang="fr-FR" b="1" dirty="0">
                <a:solidFill>
                  <a:schemeClr val="accent4"/>
                </a:solidFill>
                <a:latin typeface="Yu Gothic" panose="020B0400000000000000" pitchFamily="34" charset="-128"/>
                <a:ea typeface="Yu Gothic" panose="020B0400000000000000" pitchFamily="34" charset="-128"/>
              </a:rPr>
              <a:t>MONTANT (</a:t>
            </a:r>
            <a:r>
              <a:rPr lang="fr-FR" b="1" dirty="0" err="1">
                <a:solidFill>
                  <a:schemeClr val="accent4"/>
                </a:solidFill>
                <a:latin typeface="Yu Gothic" panose="020B0400000000000000" pitchFamily="34" charset="-128"/>
                <a:ea typeface="Yu Gothic" panose="020B0400000000000000" pitchFamily="34" charset="-128"/>
              </a:rPr>
              <a:t>Monetary</a:t>
            </a:r>
            <a:r>
              <a:rPr lang="fr-FR" b="1" dirty="0">
                <a:solidFill>
                  <a:schemeClr val="accent4"/>
                </a:solidFill>
                <a:latin typeface="Yu Gothic" panose="020B0400000000000000" pitchFamily="34" charset="-128"/>
                <a:ea typeface="Yu Gothic" panose="020B0400000000000000" pitchFamily="34" charset="-128"/>
              </a:rPr>
              <a:t>) : '</a:t>
            </a:r>
            <a:r>
              <a:rPr lang="fr-FR" b="1" dirty="0" err="1">
                <a:solidFill>
                  <a:schemeClr val="accent4"/>
                </a:solidFill>
                <a:latin typeface="Yu Gothic" panose="020B0400000000000000" pitchFamily="34" charset="-128"/>
                <a:ea typeface="Yu Gothic" panose="020B0400000000000000" pitchFamily="34" charset="-128"/>
              </a:rPr>
              <a:t>CoutTotalAvecFraisDeLivraison</a:t>
            </a:r>
            <a:r>
              <a:rPr lang="fr-FR" b="1" dirty="0">
                <a:solidFill>
                  <a:schemeClr val="accent4"/>
                </a:solidFill>
                <a:latin typeface="Yu Gothic" panose="020B0400000000000000" pitchFamily="34" charset="-128"/>
                <a:ea typeface="Yu Gothic" panose="020B0400000000000000" pitchFamily="34" charset="-128"/>
              </a:rPr>
              <a:t>’) </a:t>
            </a:r>
            <a:r>
              <a:rPr lang="fr-FR" b="1" dirty="0">
                <a:latin typeface="Yu Gothic" panose="020B0400000000000000" pitchFamily="34" charset="-128"/>
                <a:ea typeface="Yu Gothic" panose="020B0400000000000000" pitchFamily="34" charset="-128"/>
              </a:rPr>
              <a:t>prix total d'une 	commande, en incluant les frais de livraison :</a:t>
            </a:r>
          </a:p>
          <a:p>
            <a:pPr marL="0" indent="0">
              <a:lnSpc>
                <a:spcPct val="160000"/>
              </a:lnSpc>
              <a:buNone/>
            </a:pPr>
            <a:r>
              <a:rPr kumimoji="0" lang="fr-FR" sz="1800" b="1"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b="1" dirty="0">
                <a:latin typeface="Yu Gothic" panose="020B0400000000000000" pitchFamily="34" charset="-128"/>
                <a:ea typeface="Yu Gothic" panose="020B0400000000000000" pitchFamily="34" charset="-128"/>
              </a:rPr>
              <a:t>Élimination des variables superflues (certains identifiants, noms de villes, descriptions des produits, coordonnées 	géographiques, etc.).</a:t>
            </a:r>
          </a:p>
          <a:p>
            <a:pPr marL="0" indent="0">
              <a:lnSpc>
                <a:spcPct val="160000"/>
              </a:lnSpc>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kumimoji="0" lang="fr-FR" sz="1800" b="1" i="0" u="none" strike="noStrike" kern="1200" cap="none" spc="0" normalizeH="0" baseline="0" noProof="0" dirty="0">
                <a:ln>
                  <a:noFill/>
                </a:ln>
                <a:solidFill>
                  <a:schemeClr val="accent4"/>
                </a:solidFill>
                <a:effectLst/>
                <a:uLnTx/>
                <a:uFillTx/>
                <a:latin typeface="Yu Gothic" panose="020B0400000000000000" pitchFamily="34" charset="-128"/>
                <a:ea typeface="Yu Gothic" panose="020B0400000000000000" pitchFamily="34" charset="-128"/>
              </a:rPr>
              <a:t>❑ </a:t>
            </a:r>
            <a:r>
              <a:rPr lang="fr-FR" b="1" dirty="0">
                <a:solidFill>
                  <a:schemeClr val="accent4"/>
                </a:solidFill>
                <a:latin typeface="Yu Gothic" panose="020B0400000000000000" pitchFamily="34" charset="-128"/>
                <a:ea typeface="Yu Gothic" panose="020B0400000000000000" pitchFamily="34" charset="-128"/>
              </a:rPr>
              <a:t>Agrégation par ‘</a:t>
            </a:r>
            <a:r>
              <a:rPr lang="fr-FR" b="1" dirty="0" err="1">
                <a:solidFill>
                  <a:schemeClr val="accent4"/>
                </a:solidFill>
                <a:latin typeface="Yu Gothic" panose="020B0400000000000000" pitchFamily="34" charset="-128"/>
                <a:ea typeface="Yu Gothic" panose="020B0400000000000000" pitchFamily="34" charset="-128"/>
              </a:rPr>
              <a:t>Customer_Unique_Id</a:t>
            </a:r>
            <a:r>
              <a:rPr lang="fr-FR" b="1" dirty="0">
                <a:solidFill>
                  <a:schemeClr val="accent4"/>
                </a:solidFill>
                <a:latin typeface="Yu Gothic" panose="020B0400000000000000" pitchFamily="34" charset="-128"/>
                <a:ea typeface="Yu Gothic" panose="020B0400000000000000" pitchFamily="34" charset="-128"/>
              </a:rPr>
              <a:t> ’ pour garantir un seul client par ligne.</a:t>
            </a:r>
          </a:p>
          <a:p>
            <a:pPr marL="0" indent="0">
              <a:buNone/>
            </a:pPr>
            <a:endParaRPr lang="fr-FR" dirty="0"/>
          </a:p>
        </p:txBody>
      </p:sp>
      <p:graphicFrame>
        <p:nvGraphicFramePr>
          <p:cNvPr id="4" name="Tableau 3">
            <a:extLst>
              <a:ext uri="{FF2B5EF4-FFF2-40B4-BE49-F238E27FC236}">
                <a16:creationId xmlns:a16="http://schemas.microsoft.com/office/drawing/2014/main" id="{F4330EA3-0247-9135-6433-C1B3C0F29536}"/>
              </a:ext>
            </a:extLst>
          </p:cNvPr>
          <p:cNvGraphicFramePr>
            <a:graphicFrameLocks noGrp="1"/>
          </p:cNvGraphicFramePr>
          <p:nvPr>
            <p:extLst>
              <p:ext uri="{D42A27DB-BD31-4B8C-83A1-F6EECF244321}">
                <p14:modId xmlns:p14="http://schemas.microsoft.com/office/powerpoint/2010/main" val="3045044075"/>
              </p:ext>
            </p:extLst>
          </p:nvPr>
        </p:nvGraphicFramePr>
        <p:xfrm>
          <a:off x="262327" y="1266669"/>
          <a:ext cx="11310080" cy="2560320"/>
        </p:xfrm>
        <a:graphic>
          <a:graphicData uri="http://schemas.openxmlformats.org/drawingml/2006/table">
            <a:tbl>
              <a:tblPr firstRow="1" bandRow="1">
                <a:tableStyleId>{5C22544A-7EE6-4342-B048-85BDC9FD1C3A}</a:tableStyleId>
              </a:tblPr>
              <a:tblGrid>
                <a:gridCol w="4092316">
                  <a:extLst>
                    <a:ext uri="{9D8B030D-6E8A-4147-A177-3AD203B41FA5}">
                      <a16:colId xmlns:a16="http://schemas.microsoft.com/office/drawing/2014/main" val="2129569514"/>
                    </a:ext>
                  </a:extLst>
                </a:gridCol>
                <a:gridCol w="7217764">
                  <a:extLst>
                    <a:ext uri="{9D8B030D-6E8A-4147-A177-3AD203B41FA5}">
                      <a16:colId xmlns:a16="http://schemas.microsoft.com/office/drawing/2014/main" val="3406008257"/>
                    </a:ext>
                  </a:extLst>
                </a:gridCol>
              </a:tblGrid>
              <a:tr h="352269">
                <a:tc>
                  <a:txBody>
                    <a:bodyPr/>
                    <a:lstStyle/>
                    <a:p>
                      <a:r>
                        <a:rPr lang="fr-FR" dirty="0">
                          <a:solidFill>
                            <a:schemeClr val="tx1"/>
                          </a:solidFill>
                          <a:latin typeface="Yu Gothic" panose="020B0400000000000000" pitchFamily="34" charset="-128"/>
                          <a:ea typeface="Yu Gothic" panose="020B0400000000000000" pitchFamily="34" charset="-128"/>
                        </a:rPr>
                        <a:t>'</a:t>
                      </a:r>
                      <a:r>
                        <a:rPr lang="fr-FR" dirty="0" err="1">
                          <a:solidFill>
                            <a:schemeClr val="tx1"/>
                          </a:solidFill>
                          <a:latin typeface="Yu Gothic" panose="020B0400000000000000" pitchFamily="34" charset="-128"/>
                          <a:ea typeface="Yu Gothic" panose="020B0400000000000000" pitchFamily="34" charset="-128"/>
                        </a:rPr>
                        <a:t>product_category_name_english</a:t>
                      </a:r>
                      <a:r>
                        <a:rPr lang="fr-FR" dirty="0">
                          <a:solidFill>
                            <a:schemeClr val="tx1"/>
                          </a:solidFill>
                          <a:latin typeface="Yu Gothic" panose="020B0400000000000000" pitchFamily="34" charset="-128"/>
                          <a:ea typeface="Yu Gothic" panose="020B0400000000000000" pitchFamily="34" charset="-128"/>
                        </a:rPr>
                        <a:t>'</a:t>
                      </a:r>
                    </a:p>
                  </a:txBody>
                  <a:tcPr>
                    <a:solidFill>
                      <a:schemeClr val="bg2"/>
                    </a:solidFill>
                  </a:tcPr>
                </a:tc>
                <a:tc>
                  <a:txBody>
                    <a:bodyPr/>
                    <a:lstStyle/>
                    <a:p>
                      <a:r>
                        <a:rPr lang="fr-FR" dirty="0">
                          <a:solidFill>
                            <a:schemeClr val="tx1"/>
                          </a:solidFill>
                          <a:latin typeface="Yu Gothic" panose="020B0400000000000000" pitchFamily="34" charset="-128"/>
                          <a:ea typeface="Yu Gothic" panose="020B0400000000000000" pitchFamily="34" charset="-128"/>
                        </a:rPr>
                        <a:t>Remplacement par "</a:t>
                      </a:r>
                      <a:r>
                        <a:rPr lang="fr-FR" dirty="0" err="1">
                          <a:solidFill>
                            <a:schemeClr val="tx1"/>
                          </a:solidFill>
                          <a:latin typeface="Yu Gothic" panose="020B0400000000000000" pitchFamily="34" charset="-128"/>
                          <a:ea typeface="Yu Gothic" panose="020B0400000000000000" pitchFamily="34" charset="-128"/>
                        </a:rPr>
                        <a:t>unknown</a:t>
                      </a:r>
                      <a:r>
                        <a:rPr lang="fr-FR" dirty="0">
                          <a:solidFill>
                            <a:schemeClr val="tx1"/>
                          </a:solidFill>
                          <a:latin typeface="Yu Gothic" panose="020B0400000000000000" pitchFamily="34" charset="-128"/>
                          <a:ea typeface="Yu Gothic" panose="020B0400000000000000" pitchFamily="34" charset="-128"/>
                        </a:rPr>
                        <a:t>"</a:t>
                      </a:r>
                    </a:p>
                  </a:txBody>
                  <a:tcPr>
                    <a:solidFill>
                      <a:schemeClr val="bg2"/>
                    </a:solidFill>
                  </a:tcPr>
                </a:tc>
                <a:extLst>
                  <a:ext uri="{0D108BD9-81ED-4DB2-BD59-A6C34878D82A}">
                    <a16:rowId xmlns:a16="http://schemas.microsoft.com/office/drawing/2014/main" val="1692938471"/>
                  </a:ext>
                </a:extLst>
              </a:tr>
              <a:tr h="616471">
                <a:tc>
                  <a:txBody>
                    <a:bodyPr/>
                    <a:lstStyle/>
                    <a:p>
                      <a:endParaRPr lang="fr-FR" b="1" dirty="0"/>
                    </a:p>
                    <a:p>
                      <a:r>
                        <a:rPr lang="fr-FR" b="1" dirty="0">
                          <a:latin typeface="Yu Gothic" panose="020B0400000000000000" pitchFamily="34" charset="-128"/>
                          <a:ea typeface="Yu Gothic" panose="020B0400000000000000" pitchFamily="34" charset="-128"/>
                        </a:rPr>
                        <a:t>'</a:t>
                      </a:r>
                      <a:r>
                        <a:rPr lang="fr-FR" b="1" dirty="0" err="1">
                          <a:latin typeface="Yu Gothic" panose="020B0400000000000000" pitchFamily="34" charset="-128"/>
                          <a:ea typeface="Yu Gothic" panose="020B0400000000000000" pitchFamily="34" charset="-128"/>
                        </a:rPr>
                        <a:t>review_score</a:t>
                      </a:r>
                      <a:r>
                        <a:rPr lang="fr-FR" b="1" dirty="0">
                          <a:latin typeface="Yu Gothic" panose="020B0400000000000000" pitchFamily="34" charset="-128"/>
                          <a:ea typeface="Yu Gothic" panose="020B0400000000000000" pitchFamily="34" charset="-128"/>
                        </a:rPr>
                        <a:t>'</a:t>
                      </a:r>
                    </a:p>
                  </a:txBody>
                  <a:tcPr/>
                </a:tc>
                <a:tc>
                  <a:txBody>
                    <a:bodyPr/>
                    <a:lstStyle/>
                    <a:p>
                      <a:r>
                        <a:rPr lang="fr-FR" b="1" dirty="0">
                          <a:latin typeface="Yu Gothic" panose="020B0400000000000000" pitchFamily="34" charset="-128"/>
                          <a:ea typeface="Yu Gothic" panose="020B0400000000000000" pitchFamily="34" charset="-128"/>
                        </a:rPr>
                        <a:t>Pour les commandes sans avis client, on attribue un score neutre de 3 (valeur médiane de la notation)</a:t>
                      </a:r>
                    </a:p>
                  </a:txBody>
                  <a:tcPr/>
                </a:tc>
                <a:extLst>
                  <a:ext uri="{0D108BD9-81ED-4DB2-BD59-A6C34878D82A}">
                    <a16:rowId xmlns:a16="http://schemas.microsoft.com/office/drawing/2014/main" val="2299805126"/>
                  </a:ext>
                </a:extLst>
              </a:tr>
              <a:tr h="616471">
                <a:tc>
                  <a:txBody>
                    <a:bodyPr/>
                    <a:lstStyle/>
                    <a:p>
                      <a:r>
                        <a:rPr lang="fr-FR" b="1" dirty="0">
                          <a:latin typeface="Yu Gothic" panose="020B0400000000000000" pitchFamily="34" charset="-128"/>
                          <a:ea typeface="Yu Gothic" panose="020B0400000000000000" pitchFamily="34" charset="-128"/>
                        </a:rPr>
                        <a:t>'</a:t>
                      </a:r>
                      <a:r>
                        <a:rPr lang="fr-FR" b="1" dirty="0" err="1">
                          <a:latin typeface="Yu Gothic" panose="020B0400000000000000" pitchFamily="34" charset="-128"/>
                          <a:ea typeface="Yu Gothic" panose="020B0400000000000000" pitchFamily="34" charset="-128"/>
                        </a:rPr>
                        <a:t>latitude_client</a:t>
                      </a:r>
                      <a:r>
                        <a:rPr lang="fr-FR" b="1" dirty="0">
                          <a:latin typeface="Yu Gothic" panose="020B0400000000000000" pitchFamily="34" charset="-128"/>
                          <a:ea typeface="Yu Gothic" panose="020B0400000000000000" pitchFamily="34" charset="-128"/>
                        </a:rPr>
                        <a:t>/vendeur', '</a:t>
                      </a:r>
                      <a:r>
                        <a:rPr lang="fr-FR" b="1" dirty="0" err="1">
                          <a:latin typeface="Yu Gothic" panose="020B0400000000000000" pitchFamily="34" charset="-128"/>
                          <a:ea typeface="Yu Gothic" panose="020B0400000000000000" pitchFamily="34" charset="-128"/>
                        </a:rPr>
                        <a:t>longitude_client</a:t>
                      </a:r>
                      <a:r>
                        <a:rPr lang="fr-FR" b="1" dirty="0">
                          <a:latin typeface="Yu Gothic" panose="020B0400000000000000" pitchFamily="34" charset="-128"/>
                          <a:ea typeface="Yu Gothic" panose="020B0400000000000000" pitchFamily="34" charset="-128"/>
                        </a:rPr>
                        <a:t>/vendeur'</a:t>
                      </a:r>
                    </a:p>
                  </a:txBody>
                  <a:tcPr>
                    <a:solidFill>
                      <a:schemeClr val="bg2"/>
                    </a:solidFill>
                  </a:tcPr>
                </a:tc>
                <a:tc>
                  <a:txBody>
                    <a:bodyPr/>
                    <a:lstStyle/>
                    <a:p>
                      <a:r>
                        <a:rPr lang="fr-FR" b="1" dirty="0">
                          <a:latin typeface="Yu Gothic" panose="020B0400000000000000" pitchFamily="34" charset="-128"/>
                          <a:ea typeface="Yu Gothic" panose="020B0400000000000000" pitchFamily="34" charset="-128"/>
                        </a:rPr>
                        <a:t>On applique le </a:t>
                      </a:r>
                      <a:r>
                        <a:rPr lang="fr-FR" b="1" dirty="0" err="1">
                          <a:latin typeface="Yu Gothic" panose="020B0400000000000000" pitchFamily="34" charset="-128"/>
                          <a:ea typeface="Yu Gothic" panose="020B0400000000000000" pitchFamily="34" charset="-128"/>
                        </a:rPr>
                        <a:t>Forward</a:t>
                      </a:r>
                      <a:r>
                        <a:rPr lang="fr-FR" b="1" dirty="0">
                          <a:latin typeface="Yu Gothic" panose="020B0400000000000000" pitchFamily="34" charset="-128"/>
                          <a:ea typeface="Yu Gothic" panose="020B0400000000000000" pitchFamily="34" charset="-128"/>
                        </a:rPr>
                        <a:t> Fill (</a:t>
                      </a:r>
                      <a:r>
                        <a:rPr lang="fr-FR" b="1" dirty="0" err="1">
                          <a:latin typeface="Yu Gothic" panose="020B0400000000000000" pitchFamily="34" charset="-128"/>
                          <a:ea typeface="Yu Gothic" panose="020B0400000000000000" pitchFamily="34" charset="-128"/>
                        </a:rPr>
                        <a:t>ffill</a:t>
                      </a:r>
                      <a:r>
                        <a:rPr lang="fr-FR" b="1" dirty="0">
                          <a:latin typeface="Yu Gothic" panose="020B0400000000000000" pitchFamily="34" charset="-128"/>
                          <a:ea typeface="Yu Gothic" panose="020B0400000000000000" pitchFamily="34" charset="-128"/>
                        </a:rPr>
                        <a:t>) pour propager les valeurs connues vers les lignes où elles sont manquantes</a:t>
                      </a:r>
                    </a:p>
                  </a:txBody>
                  <a:tcPr>
                    <a:solidFill>
                      <a:schemeClr val="bg2"/>
                    </a:solidFill>
                  </a:tcPr>
                </a:tc>
                <a:extLst>
                  <a:ext uri="{0D108BD9-81ED-4DB2-BD59-A6C34878D82A}">
                    <a16:rowId xmlns:a16="http://schemas.microsoft.com/office/drawing/2014/main" val="1035898340"/>
                  </a:ext>
                </a:extLst>
              </a:tr>
              <a:tr h="880672">
                <a:tc>
                  <a:txBody>
                    <a:bodyPr/>
                    <a:lstStyle/>
                    <a:p>
                      <a:endParaRPr lang="fr-FR" b="1" dirty="0"/>
                    </a:p>
                    <a:p>
                      <a:r>
                        <a:rPr lang="fr-FR" b="1" dirty="0">
                          <a:latin typeface="Yu Gothic" panose="020B0400000000000000" pitchFamily="34" charset="-128"/>
                          <a:ea typeface="Yu Gothic" panose="020B0400000000000000" pitchFamily="34" charset="-128"/>
                        </a:rPr>
                        <a:t>'Paiements échelonnés'</a:t>
                      </a:r>
                    </a:p>
                  </a:txBody>
                  <a:tcPr/>
                </a:tc>
                <a:tc>
                  <a:txBody>
                    <a:bodyPr/>
                    <a:lstStyle/>
                    <a:p>
                      <a:r>
                        <a:rPr lang="fr-FR" b="1" dirty="0">
                          <a:latin typeface="Yu Gothic" panose="020B0400000000000000" pitchFamily="34" charset="-128"/>
                          <a:ea typeface="Yu Gothic" panose="020B0400000000000000" pitchFamily="34" charset="-128"/>
                        </a:rPr>
                        <a:t>3 commandes ont un NaN dans le nombre d’échéances de paiement. On suppose que ces paiements ont été faits en une seule fois (1 échéance)</a:t>
                      </a:r>
                    </a:p>
                  </a:txBody>
                  <a:tcPr/>
                </a:tc>
                <a:extLst>
                  <a:ext uri="{0D108BD9-81ED-4DB2-BD59-A6C34878D82A}">
                    <a16:rowId xmlns:a16="http://schemas.microsoft.com/office/drawing/2014/main" val="4179472920"/>
                  </a:ext>
                </a:extLst>
              </a:tr>
            </a:tbl>
          </a:graphicData>
        </a:graphic>
      </p:graphicFrame>
      <p:sp>
        <p:nvSpPr>
          <p:cNvPr id="5" name="Espace réservé du pied de page 4">
            <a:extLst>
              <a:ext uri="{FF2B5EF4-FFF2-40B4-BE49-F238E27FC236}">
                <a16:creationId xmlns:a16="http://schemas.microsoft.com/office/drawing/2014/main" id="{58E03C3C-B7DF-01BF-D44F-E4988CBB4CD5}"/>
              </a:ext>
            </a:extLst>
          </p:cNvPr>
          <p:cNvSpPr>
            <a:spLocks noGrp="1"/>
          </p:cNvSpPr>
          <p:nvPr>
            <p:ph type="ftr" sz="quarter" idx="11"/>
          </p:nvPr>
        </p:nvSpPr>
        <p:spPr>
          <a:xfrm>
            <a:off x="11572407" y="6466607"/>
            <a:ext cx="535748" cy="310896"/>
          </a:xfrm>
        </p:spPr>
        <p:txBody>
          <a:bodyPr/>
          <a:lstStyle/>
          <a:p>
            <a:r>
              <a:rPr lang="en-US" sz="2000" dirty="0"/>
              <a:t>17</a:t>
            </a:r>
          </a:p>
        </p:txBody>
      </p:sp>
    </p:spTree>
    <p:extLst>
      <p:ext uri="{BB962C8B-B14F-4D97-AF65-F5344CB8AC3E}">
        <p14:creationId xmlns:p14="http://schemas.microsoft.com/office/powerpoint/2010/main" val="1149111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47A4B8-7B3C-E23B-A386-4B90B4A83D7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3423021-08F6-A412-E2B6-FF00BDB7DE9B}"/>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a:p>
            <a:endParaRPr lang="fr-FR" dirty="0"/>
          </a:p>
        </p:txBody>
      </p:sp>
      <p:graphicFrame>
        <p:nvGraphicFramePr>
          <p:cNvPr id="4" name="Diagramme 3">
            <a:extLst>
              <a:ext uri="{FF2B5EF4-FFF2-40B4-BE49-F238E27FC236}">
                <a16:creationId xmlns:a16="http://schemas.microsoft.com/office/drawing/2014/main" id="{8C2C9D36-4C03-E5AE-0C84-00471C29558B}"/>
              </a:ext>
            </a:extLst>
          </p:cNvPr>
          <p:cNvGraphicFramePr/>
          <p:nvPr>
            <p:extLst>
              <p:ext uri="{D42A27DB-BD31-4B8C-83A1-F6EECF244321}">
                <p14:modId xmlns:p14="http://schemas.microsoft.com/office/powerpoint/2010/main" val="4135152554"/>
              </p:ext>
            </p:extLst>
          </p:nvPr>
        </p:nvGraphicFramePr>
        <p:xfrm>
          <a:off x="4991725" y="2083633"/>
          <a:ext cx="7200275" cy="4377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pied de page 4">
            <a:extLst>
              <a:ext uri="{FF2B5EF4-FFF2-40B4-BE49-F238E27FC236}">
                <a16:creationId xmlns:a16="http://schemas.microsoft.com/office/drawing/2014/main" id="{7639D2BF-02B6-DE08-912B-2CFD0CC4760B}"/>
              </a:ext>
            </a:extLst>
          </p:cNvPr>
          <p:cNvSpPr>
            <a:spLocks noGrp="1"/>
          </p:cNvSpPr>
          <p:nvPr>
            <p:ph type="ftr" sz="quarter" idx="11"/>
          </p:nvPr>
        </p:nvSpPr>
        <p:spPr>
          <a:xfrm>
            <a:off x="11497455" y="6460761"/>
            <a:ext cx="580719" cy="310896"/>
          </a:xfrm>
        </p:spPr>
        <p:txBody>
          <a:bodyPr/>
          <a:lstStyle/>
          <a:p>
            <a:r>
              <a:rPr lang="en-US" sz="2000" dirty="0"/>
              <a:t>18</a:t>
            </a:r>
          </a:p>
        </p:txBody>
      </p:sp>
    </p:spTree>
    <p:extLst>
      <p:ext uri="{BB962C8B-B14F-4D97-AF65-F5344CB8AC3E}">
        <p14:creationId xmlns:p14="http://schemas.microsoft.com/office/powerpoint/2010/main" val="426978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603A7-285F-4CA0-ADCC-CD705BE0FD6D}"/>
              </a:ext>
            </a:extLst>
          </p:cNvPr>
          <p:cNvSpPr>
            <a:spLocks noGrp="1"/>
          </p:cNvSpPr>
          <p:nvPr>
            <p:ph type="title"/>
          </p:nvPr>
        </p:nvSpPr>
        <p:spPr>
          <a:xfrm>
            <a:off x="0" y="0"/>
            <a:ext cx="12192000" cy="1004341"/>
          </a:xfrm>
          <a:solidFill>
            <a:schemeClr val="tx2"/>
          </a:solidFill>
        </p:spPr>
        <p:txBody>
          <a:bodyPr/>
          <a:lstStyle/>
          <a:p>
            <a:r>
              <a:rPr lang="fr-FR" sz="3600" b="1" dirty="0">
                <a:solidFill>
                  <a:schemeClr val="accent4"/>
                </a:solidFill>
                <a:latin typeface="Arial" panose="020B0604020202020204" pitchFamily="34" charset="0"/>
                <a:cs typeface="Arial" panose="020B0604020202020204" pitchFamily="34" charset="0"/>
              </a:rPr>
              <a:t>	</a:t>
            </a:r>
            <a:r>
              <a:rPr lang="fr-FR" sz="3600" b="1" dirty="0">
                <a:solidFill>
                  <a:schemeClr val="accent4"/>
                </a:solidFill>
                <a:latin typeface="Yu Gothic" panose="020B0400000000000000" pitchFamily="34" charset="-128"/>
                <a:ea typeface="Yu Gothic" panose="020B0400000000000000" pitchFamily="34" charset="-128"/>
                <a:cs typeface="Calibri" panose="020F0502020204030204" pitchFamily="34" charset="0"/>
              </a:rPr>
              <a:t>Problématique</a:t>
            </a:r>
            <a:endParaRPr lang="fr-FR" dirty="0">
              <a:solidFill>
                <a:schemeClr val="accent4"/>
              </a:solidFill>
              <a:latin typeface="Yu Gothic" panose="020B0400000000000000" pitchFamily="34" charset="-128"/>
              <a:ea typeface="Yu Gothic" panose="020B0400000000000000" pitchFamily="34" charset="-128"/>
              <a:cs typeface="Calibri" panose="020F0502020204030204" pitchFamily="34" charset="0"/>
            </a:endParaRPr>
          </a:p>
        </p:txBody>
      </p:sp>
      <p:sp>
        <p:nvSpPr>
          <p:cNvPr id="3" name="Espace réservé du contenu 2">
            <a:extLst>
              <a:ext uri="{FF2B5EF4-FFF2-40B4-BE49-F238E27FC236}">
                <a16:creationId xmlns:a16="http://schemas.microsoft.com/office/drawing/2014/main" id="{B81807B2-39F1-8FBF-538D-2C1414F65649}"/>
              </a:ext>
            </a:extLst>
          </p:cNvPr>
          <p:cNvSpPr>
            <a:spLocks noGrp="1"/>
          </p:cNvSpPr>
          <p:nvPr>
            <p:ph idx="1"/>
          </p:nvPr>
        </p:nvSpPr>
        <p:spPr>
          <a:xfrm>
            <a:off x="0" y="1004341"/>
            <a:ext cx="12192000" cy="5853659"/>
          </a:xfrm>
          <a:solidFill>
            <a:schemeClr val="bg1"/>
          </a:solidFill>
        </p:spPr>
        <p:txBody>
          <a:bodyPr/>
          <a:lstStyle/>
          <a:p>
            <a:pPr marL="0" indent="0">
              <a:buNone/>
            </a:pPr>
            <a:endParaRPr lang="fr-FR" dirty="0"/>
          </a:p>
          <a:p>
            <a:pPr marL="0" indent="0">
              <a:buClrTx/>
              <a:buSzPct val="100000"/>
              <a:buNone/>
            </a:pPr>
            <a:r>
              <a:rPr lang="fr-FR"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fr-FR" sz="2800" b="1" dirty="0">
                <a:solidFill>
                  <a:schemeClr val="accent4"/>
                </a:solidFill>
                <a:latin typeface="Yu Gothic" panose="020B0400000000000000" pitchFamily="34" charset="-128"/>
                <a:ea typeface="Yu Gothic" panose="020B0400000000000000" pitchFamily="34" charset="-128"/>
                <a:cs typeface="Calibri" panose="020F0502020204030204" pitchFamily="34" charset="0"/>
              </a:rPr>
              <a:t>Contexte </a:t>
            </a:r>
          </a:p>
          <a:p>
            <a:pPr marL="0" indent="0">
              <a:buNone/>
            </a:pPr>
            <a:endParaRPr lang="fr-FR" sz="2800" b="0" i="0" u="none" strike="noStrike" baseline="0" dirty="0">
              <a:solidFill>
                <a:srgbClr val="000000"/>
              </a:solidFill>
              <a:latin typeface="Arial" panose="020B0604020202020204" pitchFamily="34" charset="0"/>
              <a:cs typeface="Arial" panose="020B0604020202020204" pitchFamily="34" charset="0"/>
            </a:endParaRPr>
          </a:p>
          <a:p>
            <a:pPr marL="0" indent="0">
              <a:buClrTx/>
              <a:buSzPct val="100000"/>
              <a:buNone/>
            </a:pPr>
            <a:r>
              <a:rPr kumimoji="0" lang="fr-FR" sz="2000" kern="1200" cap="none" spc="0" normalizeH="0" noProof="0" dirty="0">
                <a:ln>
                  <a:noFill/>
                </a:ln>
                <a:solidFill>
                  <a:srgbClr val="000000"/>
                </a:solidFill>
                <a:effectLst/>
                <a:uLnTx/>
                <a:uFillTx/>
                <a:latin typeface="Yu Gothic" panose="020B0400000000000000" pitchFamily="34" charset="-128"/>
                <a:ea typeface="Yu Gothic" panose="020B0400000000000000" pitchFamily="34" charset="-128"/>
                <a:cs typeface="Calibri" panose="020F0502020204030204" pitchFamily="34" charset="0"/>
              </a:rPr>
              <a:t>	</a:t>
            </a:r>
            <a:r>
              <a:rPr kumimoji="0" lang="fr-FR" sz="20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En tant que consultant pour </a:t>
            </a:r>
            <a:r>
              <a:rPr lang="fr-FR" sz="2000" b="0" i="0" u="none" strike="noStrike" baseline="0" dirty="0" err="1">
                <a:solidFill>
                  <a:srgbClr val="46B1B5"/>
                </a:solidFill>
                <a:latin typeface="Yu Gothic" panose="020B0400000000000000" pitchFamily="34" charset="-128"/>
                <a:ea typeface="Yu Gothic" panose="020B0400000000000000" pitchFamily="34" charset="-128"/>
                <a:cs typeface="Calibri" panose="020F0502020204030204" pitchFamily="34" charset="0"/>
              </a:rPr>
              <a:t>Olist</a:t>
            </a: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une entreprise brésilienne spécialisée dans les solutions de vente sur les marketplaces en ligne, nous sommes chargés de fournir à ses équipes d'e-commerce une segmentation des clients qu’elles pourront utiliser au quotidien pour leurs campagnes de communication et publicitaires.</a:t>
            </a:r>
          </a:p>
          <a:p>
            <a:pPr marL="0" indent="0">
              <a:buNone/>
            </a:pPr>
            <a:endParaRPr lang="fr-FR"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ClrTx/>
              <a:buSzPct val="100000"/>
              <a:buNone/>
            </a:pPr>
            <a:r>
              <a:rPr lang="fr-FR" sz="2000"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kumimoji="0" lang="fr-FR" sz="20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2000"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But : </a:t>
            </a: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Fournir une segmentation précise des clients,</a:t>
            </a:r>
            <a:r>
              <a:rPr lang="fr-FR" sz="200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afin de mieux cibler les campagnes de communication et publicitaires.</a:t>
            </a:r>
          </a:p>
          <a:p>
            <a:pPr marL="0" indent="0">
              <a:buNone/>
            </a:pPr>
            <a:endParaRPr lang="fr-FR" dirty="0"/>
          </a:p>
        </p:txBody>
      </p:sp>
      <p:sp>
        <p:nvSpPr>
          <p:cNvPr id="7" name="Espace réservé du pied de page 6">
            <a:extLst>
              <a:ext uri="{FF2B5EF4-FFF2-40B4-BE49-F238E27FC236}">
                <a16:creationId xmlns:a16="http://schemas.microsoft.com/office/drawing/2014/main" id="{2B5266CB-1534-3E23-79DD-244952D94660}"/>
              </a:ext>
            </a:extLst>
          </p:cNvPr>
          <p:cNvSpPr>
            <a:spLocks noGrp="1"/>
          </p:cNvSpPr>
          <p:nvPr>
            <p:ph type="ftr" sz="quarter" idx="11"/>
          </p:nvPr>
        </p:nvSpPr>
        <p:spPr>
          <a:xfrm>
            <a:off x="11452484" y="6288374"/>
            <a:ext cx="644577" cy="414178"/>
          </a:xfrm>
        </p:spPr>
        <p:txBody>
          <a:bodyPr/>
          <a:lstStyle/>
          <a:p>
            <a:r>
              <a:rPr lang="en-US" sz="2000" dirty="0"/>
              <a:t>1</a:t>
            </a:r>
          </a:p>
        </p:txBody>
      </p:sp>
    </p:spTree>
    <p:extLst>
      <p:ext uri="{BB962C8B-B14F-4D97-AF65-F5344CB8AC3E}">
        <p14:creationId xmlns:p14="http://schemas.microsoft.com/office/powerpoint/2010/main" val="147310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80DA33-E7CE-BAD8-424B-75B642E00048}"/>
              </a:ext>
            </a:extLst>
          </p:cNvPr>
          <p:cNvSpPr>
            <a:spLocks noGrp="1"/>
          </p:cNvSpPr>
          <p:nvPr>
            <p:ph type="title"/>
          </p:nvPr>
        </p:nvSpPr>
        <p:spPr>
          <a:xfrm>
            <a:off x="0" y="1"/>
            <a:ext cx="12192000" cy="704538"/>
          </a:xfrm>
          <a:solidFill>
            <a:schemeClr val="tx2"/>
          </a:solidFill>
        </p:spPr>
        <p:txBody>
          <a:bodyPr/>
          <a:lstStyle/>
          <a:p>
            <a:r>
              <a:rPr lang="fr-FR" sz="1800" b="0" i="0" u="none" strike="noStrike" baseline="0" dirty="0">
                <a:solidFill>
                  <a:srgbClr val="B73D35"/>
                </a:solidFill>
                <a:latin typeface="Times New Roman" panose="02020603050405020304" pitchFamily="18" charset="0"/>
              </a:rPr>
              <a:t>	</a:t>
            </a:r>
            <a:r>
              <a:rPr lang="fr-FR" b="1" i="0" u="none" strike="noStrike" baseline="0" dirty="0">
                <a:solidFill>
                  <a:schemeClr val="accent4"/>
                </a:solidFill>
                <a:latin typeface="Yu Gothic" panose="020B0400000000000000" pitchFamily="34" charset="-128"/>
                <a:ea typeface="Yu Gothic" panose="020B0400000000000000" pitchFamily="34" charset="-128"/>
              </a:rPr>
              <a:t>Modélisation RFM</a:t>
            </a:r>
            <a:endParaRPr lang="fr-FR" b="1" dirty="0">
              <a:solidFill>
                <a:schemeClr val="accent4"/>
              </a:solidFill>
              <a:latin typeface="Yu Gothic" panose="020B0400000000000000" pitchFamily="34" charset="-128"/>
              <a:ea typeface="Yu Gothic" panose="020B0400000000000000" pitchFamily="34" charset="-128"/>
            </a:endParaRPr>
          </a:p>
        </p:txBody>
      </p:sp>
      <p:sp>
        <p:nvSpPr>
          <p:cNvPr id="3" name="Espace réservé du contenu 2">
            <a:extLst>
              <a:ext uri="{FF2B5EF4-FFF2-40B4-BE49-F238E27FC236}">
                <a16:creationId xmlns:a16="http://schemas.microsoft.com/office/drawing/2014/main" id="{78EF2632-E356-E177-9F9C-6B469DAFB7B4}"/>
              </a:ext>
            </a:extLst>
          </p:cNvPr>
          <p:cNvSpPr>
            <a:spLocks noGrp="1"/>
          </p:cNvSpPr>
          <p:nvPr>
            <p:ph idx="1"/>
          </p:nvPr>
        </p:nvSpPr>
        <p:spPr>
          <a:xfrm>
            <a:off x="0" y="704539"/>
            <a:ext cx="12192000" cy="6153462"/>
          </a:xfrm>
        </p:spPr>
        <p:style>
          <a:lnRef idx="2">
            <a:schemeClr val="accent6"/>
          </a:lnRef>
          <a:fillRef idx="1">
            <a:schemeClr val="lt1"/>
          </a:fillRef>
          <a:effectRef idx="0">
            <a:schemeClr val="accent6"/>
          </a:effectRef>
          <a:fontRef idx="minor">
            <a:schemeClr val="dk1"/>
          </a:fontRef>
        </p:style>
        <p:txBody>
          <a:bodyPr/>
          <a:lstStyle/>
          <a:p>
            <a:pPr marL="0" indent="0">
              <a:lnSpc>
                <a:spcPct val="200000"/>
              </a:lnSpc>
              <a:buNone/>
            </a:pPr>
            <a:r>
              <a:rPr lang="fr-FR" b="1" dirty="0">
                <a:solidFill>
                  <a:srgbClr val="000000"/>
                </a:solidFill>
                <a:latin typeface="Times New Roman" panose="02020603050405020304" pitchFamily="18" charset="0"/>
              </a:rPr>
              <a:t> </a:t>
            </a:r>
            <a:r>
              <a:rPr lang="fr-FR" b="1" dirty="0">
                <a:solidFill>
                  <a:srgbClr val="000000"/>
                </a:solidFill>
                <a:latin typeface="Yu Gothic" panose="020B0400000000000000" pitchFamily="34" charset="-128"/>
                <a:ea typeface="Yu Gothic" panose="020B0400000000000000" pitchFamily="34" charset="-128"/>
              </a:rPr>
              <a:t>	</a:t>
            </a:r>
            <a:r>
              <a:rPr lang="fr-FR" sz="1800" b="1" i="0" u="none" strike="noStrike" baseline="0" dirty="0">
                <a:solidFill>
                  <a:schemeClr val="accent2"/>
                </a:solidFill>
                <a:latin typeface="Yu Gothic" panose="020B0400000000000000" pitchFamily="34" charset="-128"/>
                <a:ea typeface="Yu Gothic" panose="020B0400000000000000" pitchFamily="34" charset="-128"/>
              </a:rPr>
              <a:t>Variables retenues :</a:t>
            </a:r>
            <a:endParaRPr lang="fr-FR" sz="1800" b="0" i="0" u="none" strike="noStrike" baseline="0" dirty="0">
              <a:solidFill>
                <a:schemeClr val="accent2"/>
              </a:solidFill>
              <a:latin typeface="Yu Gothic" panose="020B0400000000000000" pitchFamily="34" charset="-128"/>
              <a:ea typeface="Yu Gothic" panose="020B0400000000000000" pitchFamily="34" charset="-128"/>
            </a:endParaRPr>
          </a:p>
          <a:p>
            <a:pPr marL="0" indent="0">
              <a:buClrTx/>
              <a:buSzPct val="10000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800" b="0" i="0" u="none" strike="noStrike" baseline="0" dirty="0" err="1">
                <a:solidFill>
                  <a:srgbClr val="000000"/>
                </a:solidFill>
                <a:latin typeface="Yu Gothic" panose="020B0400000000000000" pitchFamily="34" charset="-128"/>
                <a:ea typeface="Yu Gothic" panose="020B0400000000000000" pitchFamily="34" charset="-128"/>
              </a:rPr>
              <a:t>Delais_dernier_achat_jours</a:t>
            </a:r>
            <a:r>
              <a:rPr lang="fr-FR" sz="1800" b="0" i="0" u="none" strike="noStrike" baseline="0" dirty="0">
                <a:solidFill>
                  <a:srgbClr val="000000"/>
                </a:solidFill>
                <a:latin typeface="Yu Gothic" panose="020B0400000000000000" pitchFamily="34" charset="-128"/>
                <a:ea typeface="Yu Gothic" panose="020B0400000000000000" pitchFamily="34" charset="-128"/>
              </a:rPr>
              <a:t> : Récence (R) </a:t>
            </a:r>
          </a:p>
          <a:p>
            <a:pPr marL="0" indent="0">
              <a:buClrTx/>
              <a:buSzPct val="10000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800" b="0" i="0" u="none" strike="noStrike" baseline="0" dirty="0" err="1">
                <a:solidFill>
                  <a:srgbClr val="000000"/>
                </a:solidFill>
                <a:latin typeface="Yu Gothic" panose="020B0400000000000000" pitchFamily="34" charset="-128"/>
                <a:ea typeface="Yu Gothic" panose="020B0400000000000000" pitchFamily="34" charset="-128"/>
              </a:rPr>
              <a:t>Nombre_de_commande</a:t>
            </a:r>
            <a:r>
              <a:rPr lang="fr-FR" sz="1800" b="0" i="0" u="none" strike="noStrike" baseline="0" dirty="0">
                <a:solidFill>
                  <a:srgbClr val="000000"/>
                </a:solidFill>
                <a:latin typeface="Yu Gothic" panose="020B0400000000000000" pitchFamily="34" charset="-128"/>
                <a:ea typeface="Yu Gothic" panose="020B0400000000000000" pitchFamily="34" charset="-128"/>
              </a:rPr>
              <a:t> : Fréquence (F) </a:t>
            </a:r>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800" b="0" i="0" u="none" strike="noStrike" baseline="0" dirty="0" err="1">
                <a:solidFill>
                  <a:srgbClr val="000000"/>
                </a:solidFill>
                <a:latin typeface="Yu Gothic" panose="020B0400000000000000" pitchFamily="34" charset="-128"/>
                <a:ea typeface="Yu Gothic" panose="020B0400000000000000" pitchFamily="34" charset="-128"/>
              </a:rPr>
              <a:t>CoutTotalAvecFraisDeLivraison</a:t>
            </a:r>
            <a:r>
              <a:rPr lang="fr-FR" sz="1800" b="0" i="0" u="none" strike="noStrike" baseline="0" dirty="0">
                <a:solidFill>
                  <a:srgbClr val="000000"/>
                </a:solidFill>
                <a:latin typeface="Yu Gothic" panose="020B0400000000000000" pitchFamily="34" charset="-128"/>
                <a:ea typeface="Yu Gothic" panose="020B0400000000000000" pitchFamily="34" charset="-128"/>
              </a:rPr>
              <a:t> : Montant (M)</a:t>
            </a:r>
          </a:p>
          <a:p>
            <a:pPr marL="0" indent="0">
              <a:buNone/>
            </a:pPr>
            <a:endParaRPr lang="fr-FR" sz="1800" b="1" i="0" u="none" strike="noStrike" baseline="0" dirty="0">
              <a:solidFill>
                <a:srgbClr val="FF0000"/>
              </a:solidFill>
              <a:latin typeface="Times New Roman" panose="02020603050405020304" pitchFamily="18" charset="0"/>
            </a:endParaRPr>
          </a:p>
          <a:p>
            <a:pPr marL="0" indent="0">
              <a:buNone/>
            </a:pPr>
            <a:r>
              <a:rPr lang="fr-FR" sz="1800" b="1" i="0" u="none" strike="noStrike" baseline="0" dirty="0">
                <a:solidFill>
                  <a:srgbClr val="FF0000"/>
                </a:solidFill>
                <a:latin typeface="Times New Roman" panose="02020603050405020304" pitchFamily="18" charset="0"/>
              </a:rPr>
              <a:t>	</a:t>
            </a:r>
            <a:endParaRPr lang="fr-FR" sz="2000" b="1" i="0" u="sng" strike="noStrike" baseline="0" dirty="0">
              <a:solidFill>
                <a:srgbClr val="FF0000"/>
              </a:solidFill>
              <a:latin typeface="Yu Gothic" panose="020B0400000000000000" pitchFamily="34" charset="-128"/>
              <a:ea typeface="Yu Gothic" panose="020B0400000000000000" pitchFamily="34" charset="-128"/>
            </a:endParaRPr>
          </a:p>
        </p:txBody>
      </p:sp>
      <p:pic>
        <p:nvPicPr>
          <p:cNvPr id="5" name="Image 4">
            <a:extLst>
              <a:ext uri="{FF2B5EF4-FFF2-40B4-BE49-F238E27FC236}">
                <a16:creationId xmlns:a16="http://schemas.microsoft.com/office/drawing/2014/main" id="{04A5E390-12D8-6F1E-FD33-8D0117596B2B}"/>
              </a:ext>
            </a:extLst>
          </p:cNvPr>
          <p:cNvPicPr>
            <a:picLocks noChangeAspect="1"/>
          </p:cNvPicPr>
          <p:nvPr/>
        </p:nvPicPr>
        <p:blipFill>
          <a:blip r:embed="rId3"/>
          <a:stretch>
            <a:fillRect/>
          </a:stretch>
        </p:blipFill>
        <p:spPr>
          <a:xfrm>
            <a:off x="112426" y="2850493"/>
            <a:ext cx="5418943" cy="2118748"/>
          </a:xfrm>
          <a:prstGeom prst="rect">
            <a:avLst/>
          </a:prstGeom>
        </p:spPr>
      </p:pic>
      <p:pic>
        <p:nvPicPr>
          <p:cNvPr id="22" name="Image 21">
            <a:extLst>
              <a:ext uri="{FF2B5EF4-FFF2-40B4-BE49-F238E27FC236}">
                <a16:creationId xmlns:a16="http://schemas.microsoft.com/office/drawing/2014/main" id="{AA472E07-42F8-7F07-3B48-16E58302E0B3}"/>
              </a:ext>
            </a:extLst>
          </p:cNvPr>
          <p:cNvPicPr>
            <a:picLocks noChangeAspect="1"/>
          </p:cNvPicPr>
          <p:nvPr/>
        </p:nvPicPr>
        <p:blipFill>
          <a:blip r:embed="rId4"/>
          <a:stretch>
            <a:fillRect/>
          </a:stretch>
        </p:blipFill>
        <p:spPr>
          <a:xfrm>
            <a:off x="5643795" y="921895"/>
            <a:ext cx="6518977" cy="5703757"/>
          </a:xfrm>
          <a:prstGeom prst="rect">
            <a:avLst/>
          </a:prstGeom>
        </p:spPr>
      </p:pic>
      <p:sp>
        <p:nvSpPr>
          <p:cNvPr id="23" name="Espace réservé du pied de page 22">
            <a:extLst>
              <a:ext uri="{FF2B5EF4-FFF2-40B4-BE49-F238E27FC236}">
                <a16:creationId xmlns:a16="http://schemas.microsoft.com/office/drawing/2014/main" id="{D3B74994-E9C5-607C-D2F2-B7B8E906C7D6}"/>
              </a:ext>
            </a:extLst>
          </p:cNvPr>
          <p:cNvSpPr>
            <a:spLocks noGrp="1"/>
          </p:cNvSpPr>
          <p:nvPr>
            <p:ph type="ftr" sz="quarter" idx="11"/>
          </p:nvPr>
        </p:nvSpPr>
        <p:spPr>
          <a:xfrm>
            <a:off x="11669842" y="6470204"/>
            <a:ext cx="492929" cy="310896"/>
          </a:xfrm>
        </p:spPr>
        <p:txBody>
          <a:bodyPr/>
          <a:lstStyle/>
          <a:p>
            <a:r>
              <a:rPr lang="en-US" sz="2000" dirty="0"/>
              <a:t>19</a:t>
            </a:r>
          </a:p>
        </p:txBody>
      </p:sp>
    </p:spTree>
    <p:extLst>
      <p:ext uri="{BB962C8B-B14F-4D97-AF65-F5344CB8AC3E}">
        <p14:creationId xmlns:p14="http://schemas.microsoft.com/office/powerpoint/2010/main" val="3904257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A15F24-9E45-A60D-B6BE-3B4534A9EEFF}"/>
              </a:ext>
            </a:extLst>
          </p:cNvPr>
          <p:cNvSpPr>
            <a:spLocks noGrp="1"/>
          </p:cNvSpPr>
          <p:nvPr>
            <p:ph type="title"/>
          </p:nvPr>
        </p:nvSpPr>
        <p:spPr>
          <a:xfrm>
            <a:off x="0" y="0"/>
            <a:ext cx="12192000" cy="712033"/>
          </a:xfrm>
          <a:solidFill>
            <a:schemeClr val="tx2"/>
          </a:solidFill>
        </p:spPr>
        <p:txBody>
          <a:bodyPr/>
          <a:lstStyle/>
          <a:p>
            <a:r>
              <a:rPr lang="fr-FR" dirty="0"/>
              <a:t>	</a:t>
            </a:r>
            <a:r>
              <a:rPr lang="fr-FR" b="1" i="0" u="none" strike="noStrike" baseline="0" dirty="0">
                <a:solidFill>
                  <a:schemeClr val="accent4"/>
                </a:solidFill>
                <a:latin typeface="Yu Gothic" panose="020B0400000000000000" pitchFamily="34" charset="-128"/>
                <a:ea typeface="Yu Gothic" panose="020B0400000000000000" pitchFamily="34" charset="-128"/>
              </a:rPr>
              <a:t> Modélisation RFM</a:t>
            </a:r>
            <a:endParaRPr lang="fr-FR" dirty="0"/>
          </a:p>
        </p:txBody>
      </p:sp>
      <p:sp>
        <p:nvSpPr>
          <p:cNvPr id="3" name="Espace réservé du contenu 2">
            <a:extLst>
              <a:ext uri="{FF2B5EF4-FFF2-40B4-BE49-F238E27FC236}">
                <a16:creationId xmlns:a16="http://schemas.microsoft.com/office/drawing/2014/main" id="{F64E9DF7-094D-65B2-A438-E08613A9BC99}"/>
              </a:ext>
            </a:extLst>
          </p:cNvPr>
          <p:cNvSpPr>
            <a:spLocks noGrp="1"/>
          </p:cNvSpPr>
          <p:nvPr>
            <p:ph idx="1"/>
          </p:nvPr>
        </p:nvSpPr>
        <p:spPr>
          <a:xfrm>
            <a:off x="0" y="712033"/>
            <a:ext cx="12192000" cy="6145967"/>
          </a:xfrm>
          <a:solidFill>
            <a:schemeClr val="bg1"/>
          </a:solidFill>
        </p:spPr>
        <p:txBody>
          <a:bodyPr>
            <a:normAutofit/>
          </a:bodyPr>
          <a:lstStyle/>
          <a:p>
            <a:pPr marL="0" indent="0">
              <a:lnSpc>
                <a:spcPct val="200000"/>
              </a:lnSpc>
              <a:buNone/>
            </a:pP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2000" b="1" i="0" u="sng" strike="noStrike" baseline="0" dirty="0">
                <a:solidFill>
                  <a:srgbClr val="FF0000"/>
                </a:solidFill>
                <a:latin typeface="Yu Gothic" panose="020B0400000000000000" pitchFamily="34" charset="-128"/>
                <a:ea typeface="Yu Gothic" panose="020B0400000000000000" pitchFamily="34" charset="-128"/>
              </a:rPr>
              <a:t>Processus de segmentation</a:t>
            </a:r>
            <a:endParaRPr lang="fr-FR" sz="2000" b="1" dirty="0">
              <a:solidFill>
                <a:srgbClr val="000000"/>
              </a:solidFill>
              <a:latin typeface="Yu Gothic" panose="020B0400000000000000" pitchFamily="34" charset="-128"/>
              <a:ea typeface="Yu Gothic" panose="020B0400000000000000" pitchFamily="34" charset="-128"/>
            </a:endParaRPr>
          </a:p>
          <a:p>
            <a:pPr marL="0" indent="0">
              <a:lnSpc>
                <a:spcPct val="200000"/>
              </a:lnSpc>
              <a:buNone/>
            </a:pPr>
            <a:endParaRPr lang="fr-FR" sz="1800" b="1" i="0" u="none" strike="noStrike" baseline="0" dirty="0">
              <a:solidFill>
                <a:srgbClr val="000000"/>
              </a:solidFill>
              <a:latin typeface="Yu Gothic" panose="020B0400000000000000" pitchFamily="34" charset="-128"/>
              <a:ea typeface="Yu Gothic" panose="020B0400000000000000" pitchFamily="34" charset="-128"/>
            </a:endParaRPr>
          </a:p>
          <a:p>
            <a:pPr marL="0" indent="0">
              <a:lnSpc>
                <a:spcPct val="200000"/>
              </a:lnSpc>
              <a:buNone/>
            </a:pPr>
            <a:endParaRPr lang="fr-FR" b="1" dirty="0">
              <a:solidFill>
                <a:srgbClr val="000000"/>
              </a:solidFill>
              <a:latin typeface="Yu Gothic" panose="020B0400000000000000" pitchFamily="34" charset="-128"/>
              <a:ea typeface="Yu Gothic" panose="020B0400000000000000" pitchFamily="34" charset="-128"/>
            </a:endParaRPr>
          </a:p>
          <a:p>
            <a:pPr marL="0" indent="0">
              <a:lnSpc>
                <a:spcPct val="200000"/>
              </a:lnSpc>
              <a:buNone/>
            </a:pPr>
            <a:endParaRPr lang="fr-FR" sz="1800" b="1" i="0" u="none" strike="noStrike" baseline="0" dirty="0">
              <a:solidFill>
                <a:srgbClr val="000000"/>
              </a:solidFill>
              <a:latin typeface="Yu Gothic" panose="020B0400000000000000" pitchFamily="34" charset="-128"/>
              <a:ea typeface="Yu Gothic" panose="020B0400000000000000" pitchFamily="34" charset="-128"/>
            </a:endParaRPr>
          </a:p>
          <a:p>
            <a:pPr marL="0" indent="0">
              <a:lnSpc>
                <a:spcPct val="200000"/>
              </a:lnSpc>
              <a:buNone/>
            </a:pPr>
            <a:endParaRPr lang="fr-FR" b="1" dirty="0">
              <a:solidFill>
                <a:srgbClr val="000000"/>
              </a:solidFill>
              <a:latin typeface="Yu Gothic" panose="020B0400000000000000" pitchFamily="34" charset="-128"/>
              <a:ea typeface="Yu Gothic" panose="020B0400000000000000" pitchFamily="34" charset="-128"/>
            </a:endParaRPr>
          </a:p>
          <a:p>
            <a:pPr marL="0" indent="0">
              <a:buNone/>
            </a:pPr>
            <a:endParaRPr lang="fr-FR" dirty="0"/>
          </a:p>
        </p:txBody>
      </p:sp>
      <p:graphicFrame>
        <p:nvGraphicFramePr>
          <p:cNvPr id="5" name="Diagramme 4">
            <a:extLst>
              <a:ext uri="{FF2B5EF4-FFF2-40B4-BE49-F238E27FC236}">
                <a16:creationId xmlns:a16="http://schemas.microsoft.com/office/drawing/2014/main" id="{0AD15524-612A-9777-AF03-CC1F139E673E}"/>
              </a:ext>
            </a:extLst>
          </p:cNvPr>
          <p:cNvGraphicFramePr/>
          <p:nvPr>
            <p:extLst>
              <p:ext uri="{D42A27DB-BD31-4B8C-83A1-F6EECF244321}">
                <p14:modId xmlns:p14="http://schemas.microsoft.com/office/powerpoint/2010/main" val="619880002"/>
              </p:ext>
            </p:extLst>
          </p:nvPr>
        </p:nvGraphicFramePr>
        <p:xfrm>
          <a:off x="88691" y="1506513"/>
          <a:ext cx="12014617" cy="4197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space réservé du pied de page 5">
            <a:extLst>
              <a:ext uri="{FF2B5EF4-FFF2-40B4-BE49-F238E27FC236}">
                <a16:creationId xmlns:a16="http://schemas.microsoft.com/office/drawing/2014/main" id="{221F0F30-C850-1326-4EDF-BFB7C851784B}"/>
              </a:ext>
            </a:extLst>
          </p:cNvPr>
          <p:cNvSpPr>
            <a:spLocks noGrp="1"/>
          </p:cNvSpPr>
          <p:nvPr>
            <p:ph type="ftr" sz="quarter" idx="11"/>
          </p:nvPr>
        </p:nvSpPr>
        <p:spPr>
          <a:xfrm>
            <a:off x="11542426" y="6415792"/>
            <a:ext cx="560882" cy="310896"/>
          </a:xfrm>
        </p:spPr>
        <p:txBody>
          <a:bodyPr/>
          <a:lstStyle/>
          <a:p>
            <a:r>
              <a:rPr lang="en-US" sz="2000" dirty="0"/>
              <a:t>20</a:t>
            </a:r>
          </a:p>
        </p:txBody>
      </p:sp>
    </p:spTree>
    <p:extLst>
      <p:ext uri="{BB962C8B-B14F-4D97-AF65-F5344CB8AC3E}">
        <p14:creationId xmlns:p14="http://schemas.microsoft.com/office/powerpoint/2010/main" val="2649625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238C41-1E26-A9E1-AB6E-3DFA8F2E2990}"/>
              </a:ext>
            </a:extLst>
          </p:cNvPr>
          <p:cNvSpPr>
            <a:spLocks noGrp="1"/>
          </p:cNvSpPr>
          <p:nvPr>
            <p:ph type="title"/>
          </p:nvPr>
        </p:nvSpPr>
        <p:spPr>
          <a:xfrm>
            <a:off x="0" y="0"/>
            <a:ext cx="12192000" cy="697043"/>
          </a:xfrm>
          <a:solidFill>
            <a:schemeClr val="tx2"/>
          </a:solidFill>
        </p:spPr>
        <p:txBody>
          <a:bodyPr/>
          <a:lstStyle/>
          <a:p>
            <a:r>
              <a:rPr lang="fr-FR" b="1" i="0" u="none" strike="noStrike" baseline="0" dirty="0">
                <a:solidFill>
                  <a:schemeClr val="accent4"/>
                </a:solidFill>
                <a:latin typeface="Yu Gothic" panose="020B0400000000000000" pitchFamily="34" charset="-128"/>
                <a:ea typeface="Yu Gothic" panose="020B0400000000000000" pitchFamily="34" charset="-128"/>
              </a:rPr>
              <a:t>	Modélisation RFM</a:t>
            </a:r>
            <a:endParaRPr lang="fr-FR" dirty="0"/>
          </a:p>
        </p:txBody>
      </p:sp>
      <p:sp>
        <p:nvSpPr>
          <p:cNvPr id="3" name="Espace réservé du contenu 2">
            <a:extLst>
              <a:ext uri="{FF2B5EF4-FFF2-40B4-BE49-F238E27FC236}">
                <a16:creationId xmlns:a16="http://schemas.microsoft.com/office/drawing/2014/main" id="{00A57734-4ADB-6ED3-F6ED-E05353053C70}"/>
              </a:ext>
            </a:extLst>
          </p:cNvPr>
          <p:cNvSpPr>
            <a:spLocks noGrp="1"/>
          </p:cNvSpPr>
          <p:nvPr>
            <p:ph idx="1"/>
          </p:nvPr>
        </p:nvSpPr>
        <p:spPr>
          <a:xfrm>
            <a:off x="0" y="697043"/>
            <a:ext cx="12192000" cy="6160957"/>
          </a:xfrm>
          <a:solidFill>
            <a:schemeClr val="bg1"/>
          </a:solidFill>
        </p:spPr>
        <p:txBody>
          <a:bodyPr>
            <a:normAutofit/>
          </a:bodyPr>
          <a:lstStyle/>
          <a:p>
            <a:pPr marL="0" indent="0">
              <a:lnSpc>
                <a:spcPct val="150000"/>
              </a:lnSpc>
              <a:buNone/>
            </a:pPr>
            <a:r>
              <a:rPr lang="fr-FR" b="1" i="0" u="none" strike="noStrike" baseline="0" dirty="0">
                <a:solidFill>
                  <a:schemeClr val="accent2"/>
                </a:solidFill>
                <a:latin typeface="Yu Gothic" panose="020B0400000000000000" pitchFamily="34" charset="-128"/>
                <a:ea typeface="Yu Gothic" panose="020B0400000000000000" pitchFamily="34" charset="-128"/>
              </a:rPr>
              <a:t>Résultats :</a:t>
            </a:r>
            <a:r>
              <a:rPr kumimoji="0" lang="fr-FR" b="0" i="0" u="none" strike="noStrike" kern="1200" cap="none" spc="0" normalizeH="0" baseline="0" noProof="0" dirty="0">
                <a:ln>
                  <a:noFill/>
                </a:ln>
                <a:solidFill>
                  <a:schemeClr val="accent2"/>
                </a:solidFill>
                <a:effectLst/>
                <a:uLnTx/>
                <a:uFillTx/>
                <a:latin typeface="Yu Gothic" panose="020B0400000000000000" pitchFamily="34" charset="-128"/>
                <a:ea typeface="Yu Gothic" panose="020B0400000000000000" pitchFamily="34" charset="-128"/>
              </a:rPr>
              <a:t>	❑ 	</a:t>
            </a:r>
            <a:r>
              <a:rPr kumimoji="0" lang="fr-FR" b="1" i="0" u="none" strike="noStrike" kern="1200" cap="none" spc="0" normalizeH="0" baseline="0" noProof="0" dirty="0">
                <a:ln>
                  <a:noFill/>
                </a:ln>
                <a:solidFill>
                  <a:schemeClr val="accent2"/>
                </a:solidFill>
                <a:effectLst/>
                <a:uLnTx/>
                <a:uFillTx/>
                <a:latin typeface="Yu Gothic" panose="020B0400000000000000" pitchFamily="34" charset="-128"/>
                <a:ea typeface="Yu Gothic" panose="020B0400000000000000" pitchFamily="34" charset="-128"/>
              </a:rPr>
              <a:t>Nombre de clusters : 5</a:t>
            </a:r>
            <a:r>
              <a:rPr lang="fr-FR" sz="2200" b="0" i="0" u="none" strike="noStrike" baseline="0" dirty="0">
                <a:solidFill>
                  <a:schemeClr val="accent2"/>
                </a:solidFill>
                <a:latin typeface="Yu Gothic" panose="020B0400000000000000" pitchFamily="34" charset="-128"/>
                <a:ea typeface="Yu Gothic" panose="020B0400000000000000" pitchFamily="34" charset="-128"/>
              </a:rPr>
              <a:t>	</a:t>
            </a:r>
            <a:r>
              <a:rPr lang="fr-FR" sz="2200" b="0" i="0" u="none" strike="noStrike" baseline="0" dirty="0">
                <a:solidFill>
                  <a:srgbClr val="000000"/>
                </a:solidFill>
                <a:latin typeface="Yu Gothic" panose="020B0400000000000000" pitchFamily="34" charset="-128"/>
                <a:ea typeface="Yu Gothic" panose="020B0400000000000000" pitchFamily="34" charset="-128"/>
              </a:rPr>
              <a:t>		</a:t>
            </a: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endParaRPr lang="fr-FR" sz="1800" b="1" i="0" u="none" strike="noStrike" baseline="0" dirty="0">
              <a:solidFill>
                <a:srgbClr val="000000"/>
              </a:solidFill>
              <a:latin typeface="Times New Roman" panose="02020603050405020304" pitchFamily="18" charset="0"/>
            </a:endParaRPr>
          </a:p>
          <a:p>
            <a:pPr marL="0" indent="0">
              <a:buNone/>
            </a:pPr>
            <a:endParaRPr lang="fr-FR" b="1" dirty="0">
              <a:solidFill>
                <a:srgbClr val="000000"/>
              </a:solidFill>
              <a:latin typeface="Times New Roman" panose="02020603050405020304" pitchFamily="18" charset="0"/>
            </a:endParaRPr>
          </a:p>
        </p:txBody>
      </p:sp>
      <p:pic>
        <p:nvPicPr>
          <p:cNvPr id="5" name="Image 4">
            <a:extLst>
              <a:ext uri="{FF2B5EF4-FFF2-40B4-BE49-F238E27FC236}">
                <a16:creationId xmlns:a16="http://schemas.microsoft.com/office/drawing/2014/main" id="{2706443B-AC07-9C9A-F626-6C9A3E22F392}"/>
              </a:ext>
            </a:extLst>
          </p:cNvPr>
          <p:cNvPicPr>
            <a:picLocks noChangeAspect="1"/>
          </p:cNvPicPr>
          <p:nvPr/>
        </p:nvPicPr>
        <p:blipFill>
          <a:blip r:embed="rId2"/>
          <a:stretch>
            <a:fillRect/>
          </a:stretch>
        </p:blipFill>
        <p:spPr>
          <a:xfrm>
            <a:off x="139909" y="1264203"/>
            <a:ext cx="5336499" cy="2550793"/>
          </a:xfrm>
          <a:prstGeom prst="rect">
            <a:avLst/>
          </a:prstGeom>
        </p:spPr>
      </p:pic>
      <p:sp>
        <p:nvSpPr>
          <p:cNvPr id="7" name="Rectangle 6">
            <a:extLst>
              <a:ext uri="{FF2B5EF4-FFF2-40B4-BE49-F238E27FC236}">
                <a16:creationId xmlns:a16="http://schemas.microsoft.com/office/drawing/2014/main" id="{574BE0A6-0F79-8F42-B538-A7E4DF5A6995}"/>
              </a:ext>
            </a:extLst>
          </p:cNvPr>
          <p:cNvSpPr/>
          <p:nvPr/>
        </p:nvSpPr>
        <p:spPr>
          <a:xfrm>
            <a:off x="494675" y="3814997"/>
            <a:ext cx="5336499" cy="30430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ct val="200000"/>
              </a:lnSpc>
              <a:buNone/>
            </a:pPr>
            <a:endParaRPr lang="fr-FR" sz="1200" b="0" i="0" u="none" strike="noStrike" baseline="0" dirty="0">
              <a:solidFill>
                <a:schemeClr val="tx1"/>
              </a:solidFill>
              <a:latin typeface="Yu Gothic" panose="020B0400000000000000" pitchFamily="34" charset="-128"/>
              <a:ea typeface="Yu Gothic" panose="020B0400000000000000" pitchFamily="34" charset="-128"/>
            </a:endParaRPr>
          </a:p>
          <a:p>
            <a:pPr marL="0" indent="0">
              <a:buNone/>
            </a:pPr>
            <a:endParaRPr lang="fr-FR" sz="1200" b="0" i="0" u="none" strike="noStrike" baseline="0" dirty="0">
              <a:solidFill>
                <a:schemeClr val="tx1"/>
              </a:solidFill>
              <a:latin typeface="Yu Gothic" panose="020B0400000000000000" pitchFamily="34" charset="-128"/>
              <a:ea typeface="Yu Gothic" panose="020B0400000000000000" pitchFamily="34" charset="-128"/>
            </a:endParaRPr>
          </a:p>
          <a:p>
            <a:pPr marL="0" indent="0">
              <a:buNone/>
            </a:pPr>
            <a:r>
              <a:rPr lang="fr-FR" sz="1200" b="1" i="0" u="none" strike="noStrike" baseline="0" dirty="0">
                <a:solidFill>
                  <a:srgbClr val="FF0000"/>
                </a:solidFill>
                <a:latin typeface="Yu Gothic" panose="020B0400000000000000" pitchFamily="34" charset="-128"/>
                <a:ea typeface="Yu Gothic" panose="020B0400000000000000" pitchFamily="34" charset="-128"/>
              </a:rPr>
              <a:t>Le point de coude à ( k = 4 ) </a:t>
            </a:r>
            <a:r>
              <a:rPr lang="fr-FR" sz="1200" b="1" i="0" u="none" strike="noStrike" baseline="0" dirty="0">
                <a:solidFill>
                  <a:schemeClr val="tx1"/>
                </a:solidFill>
                <a:latin typeface="Yu Gothic" panose="020B0400000000000000" pitchFamily="34" charset="-128"/>
                <a:ea typeface="Yu Gothic" panose="020B0400000000000000" pitchFamily="34" charset="-128"/>
              </a:rPr>
              <a:t>indique qu'au-delà, nous ne gagnons pas beaucoup d’information. Ainsi, 4 clusters sont considérés comme</a:t>
            </a:r>
          </a:p>
          <a:p>
            <a:pPr marL="0" indent="0">
              <a:buNone/>
            </a:pPr>
            <a:r>
              <a:rPr lang="fr-FR" sz="1200" b="1" i="0" u="none" strike="noStrike" baseline="0" dirty="0">
                <a:solidFill>
                  <a:schemeClr val="tx1"/>
                </a:solidFill>
                <a:latin typeface="Yu Gothic" panose="020B0400000000000000" pitchFamily="34" charset="-128"/>
                <a:ea typeface="Yu Gothic" panose="020B0400000000000000" pitchFamily="34" charset="-128"/>
              </a:rPr>
              <a:t>optimaux.</a:t>
            </a:r>
          </a:p>
          <a:p>
            <a:pPr marL="0" indent="0">
              <a:buNone/>
            </a:pPr>
            <a:r>
              <a:rPr lang="fr-FR" sz="1200" b="1" dirty="0">
                <a:solidFill>
                  <a:schemeClr val="tx1"/>
                </a:solidFill>
                <a:latin typeface="Yu Gothic" panose="020B0400000000000000" pitchFamily="34" charset="-128"/>
                <a:ea typeface="Yu Gothic" panose="020B0400000000000000" pitchFamily="34" charset="-128"/>
              </a:rPr>
              <a:t>Cependant, Après plusieurs tests avec :</a:t>
            </a:r>
          </a:p>
          <a:p>
            <a:pPr marL="0" indent="0">
              <a:buNone/>
            </a:pPr>
            <a:r>
              <a:rPr lang="fr-FR" sz="1200" b="1" dirty="0">
                <a:solidFill>
                  <a:schemeClr val="tx1"/>
                </a:solidFill>
                <a:latin typeface="Yu Gothic" panose="020B0400000000000000" pitchFamily="34" charset="-128"/>
                <a:ea typeface="Yu Gothic" panose="020B0400000000000000" pitchFamily="34" charset="-128"/>
              </a:rPr>
              <a:t>	</a:t>
            </a:r>
            <a:r>
              <a:rPr lang="fr-FR" sz="1200" b="1" dirty="0">
                <a:solidFill>
                  <a:srgbClr val="FF0000"/>
                </a:solidFill>
                <a:latin typeface="Yu Gothic" panose="020B0400000000000000" pitchFamily="34" charset="-128"/>
                <a:ea typeface="Yu Gothic" panose="020B0400000000000000" pitchFamily="34" charset="-128"/>
              </a:rPr>
              <a:t>▪ K=3 </a:t>
            </a:r>
            <a:r>
              <a:rPr lang="fr-FR" sz="1200" b="1" dirty="0">
                <a:solidFill>
                  <a:schemeClr val="tx1"/>
                </a:solidFill>
                <a:latin typeface="Yu Gothic" panose="020B0400000000000000" pitchFamily="34" charset="-128"/>
                <a:ea typeface="Yu Gothic" panose="020B0400000000000000" pitchFamily="34" charset="-128"/>
              </a:rPr>
              <a:t>: Le score de silhouette est passé de 0.429 (K=4) à 0.399 (K=3) : Mauvais score, les groupes sont trop larges et moins bien définis. k=3 semble trop faible. </a:t>
            </a:r>
          </a:p>
          <a:p>
            <a:pPr marL="0" indent="0">
              <a:buNone/>
            </a:pPr>
            <a:r>
              <a:rPr lang="fr-FR" sz="1200" b="1" dirty="0">
                <a:solidFill>
                  <a:schemeClr val="tx1"/>
                </a:solidFill>
                <a:latin typeface="Yu Gothic" panose="020B0400000000000000" pitchFamily="34" charset="-128"/>
                <a:ea typeface="Yu Gothic" panose="020B0400000000000000" pitchFamily="34" charset="-128"/>
              </a:rPr>
              <a:t>	</a:t>
            </a:r>
            <a:r>
              <a:rPr lang="fr-FR" sz="1200" b="1" dirty="0">
                <a:solidFill>
                  <a:srgbClr val="FF0000"/>
                </a:solidFill>
                <a:latin typeface="Yu Gothic" panose="020B0400000000000000" pitchFamily="34" charset="-128"/>
                <a:ea typeface="Yu Gothic" panose="020B0400000000000000" pitchFamily="34" charset="-128"/>
              </a:rPr>
              <a:t>▪  K=5 : </a:t>
            </a:r>
            <a:r>
              <a:rPr lang="fr-FR" sz="1200" b="1" dirty="0">
                <a:solidFill>
                  <a:schemeClr val="tx1"/>
                </a:solidFill>
                <a:latin typeface="Yu Gothic" panose="020B0400000000000000" pitchFamily="34" charset="-128"/>
                <a:ea typeface="Yu Gothic" panose="020B0400000000000000" pitchFamily="34" charset="-128"/>
              </a:rPr>
              <a:t>Le score de silhouette est passé de 0.429 (K=4) à 0.456 (K=5) : k=5 semble être le meilleur choix d'après le score de silhouette. Les clusters sont mieux séparés, et la structure des données est mieux capturée. </a:t>
            </a:r>
          </a:p>
          <a:p>
            <a:pPr marL="0" indent="0">
              <a:buNone/>
            </a:pPr>
            <a:endParaRPr lang="fr-FR" sz="1200" b="1" dirty="0">
              <a:solidFill>
                <a:schemeClr val="tx1"/>
              </a:solidFill>
              <a:latin typeface="Yu Gothic" panose="020B0400000000000000" pitchFamily="34" charset="-128"/>
              <a:ea typeface="Yu Gothic" panose="020B0400000000000000" pitchFamily="34" charset="-128"/>
            </a:endParaRPr>
          </a:p>
          <a:p>
            <a:pPr marL="0" indent="0">
              <a:buNone/>
            </a:pPr>
            <a:r>
              <a:rPr lang="fr-FR" sz="1200" b="1" dirty="0">
                <a:solidFill>
                  <a:schemeClr val="tx1"/>
                </a:solidFill>
                <a:latin typeface="Yu Gothic" panose="020B0400000000000000" pitchFamily="34" charset="-128"/>
                <a:ea typeface="Yu Gothic" panose="020B0400000000000000" pitchFamily="34" charset="-128"/>
              </a:rPr>
              <a:t>▪ Cela suggère que </a:t>
            </a:r>
            <a:r>
              <a:rPr lang="fr-FR" sz="1200" b="1" dirty="0">
                <a:solidFill>
                  <a:srgbClr val="FF0000"/>
                </a:solidFill>
                <a:latin typeface="Yu Gothic" panose="020B0400000000000000" pitchFamily="34" charset="-128"/>
                <a:ea typeface="Yu Gothic" panose="020B0400000000000000" pitchFamily="34" charset="-128"/>
              </a:rPr>
              <a:t>k=5 permet de mieux segmenter les clients en groupes distincts.</a:t>
            </a:r>
          </a:p>
          <a:p>
            <a:pPr marL="0" indent="0">
              <a:buNone/>
            </a:pPr>
            <a:endParaRPr lang="fr-FR" dirty="0">
              <a:solidFill>
                <a:schemeClr val="tx1"/>
              </a:solidFill>
            </a:endParaRPr>
          </a:p>
          <a:p>
            <a:pPr algn="ctr"/>
            <a:endParaRPr lang="fr-FR" dirty="0"/>
          </a:p>
        </p:txBody>
      </p:sp>
      <p:sp>
        <p:nvSpPr>
          <p:cNvPr id="9" name="Rectangle : coins arrondis 8">
            <a:extLst>
              <a:ext uri="{FF2B5EF4-FFF2-40B4-BE49-F238E27FC236}">
                <a16:creationId xmlns:a16="http://schemas.microsoft.com/office/drawing/2014/main" id="{34DF3322-E4C0-6FB9-5E2A-5860C10D862D}"/>
              </a:ext>
            </a:extLst>
          </p:cNvPr>
          <p:cNvSpPr/>
          <p:nvPr/>
        </p:nvSpPr>
        <p:spPr>
          <a:xfrm>
            <a:off x="6625652" y="779489"/>
            <a:ext cx="4684427" cy="5936104"/>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fr-FR" b="1" i="0" u="none" strike="noStrike" baseline="0" dirty="0">
                <a:solidFill>
                  <a:schemeClr val="tx1"/>
                </a:solidFill>
                <a:latin typeface="Yu Gothic" panose="020B0400000000000000" pitchFamily="34" charset="-128"/>
                <a:ea typeface="Yu Gothic" panose="020B0400000000000000" pitchFamily="34" charset="-128"/>
              </a:rPr>
              <a:t>Observations : </a:t>
            </a:r>
          </a:p>
          <a:p>
            <a:pPr marL="0" indent="0">
              <a:buNone/>
            </a:pPr>
            <a:endParaRPr lang="fr-FR" b="0" i="0" u="none" strike="noStrike" baseline="0" dirty="0">
              <a:solidFill>
                <a:schemeClr val="tx1"/>
              </a:solidFill>
              <a:latin typeface="Yu Gothic" panose="020B0400000000000000" pitchFamily="34" charset="-128"/>
              <a:ea typeface="Yu Gothic" panose="020B0400000000000000" pitchFamily="34" charset="-128"/>
            </a:endParaRPr>
          </a:p>
          <a:p>
            <a:pPr marL="0" indent="0">
              <a:buNone/>
            </a:pPr>
            <a:r>
              <a:rPr lang="fr-FR" sz="1800" b="1" dirty="0">
                <a:solidFill>
                  <a:schemeClr val="tx1"/>
                </a:solidFill>
                <a:latin typeface="Yu Gothic" panose="020B0400000000000000" pitchFamily="34" charset="-128"/>
                <a:ea typeface="Yu Gothic" panose="020B0400000000000000" pitchFamily="34" charset="-128"/>
              </a:rPr>
              <a:t>▪ </a:t>
            </a:r>
            <a:r>
              <a:rPr lang="fr-FR" b="1" dirty="0">
                <a:solidFill>
                  <a:schemeClr val="tx1"/>
                </a:solidFill>
                <a:latin typeface="Yu Gothic" panose="020B0400000000000000" pitchFamily="34" charset="-128"/>
                <a:ea typeface="Yu Gothic" panose="020B0400000000000000" pitchFamily="34" charset="-128"/>
              </a:rPr>
              <a:t>Cluster 0 : Clients dormants ou peu actifs (45 729 clients) </a:t>
            </a:r>
          </a:p>
          <a:p>
            <a:pPr marL="0" indent="0">
              <a:buNone/>
            </a:pPr>
            <a:endParaRPr lang="fr-FR" b="1" dirty="0">
              <a:solidFill>
                <a:schemeClr val="tx1"/>
              </a:solidFill>
              <a:latin typeface="Yu Gothic" panose="020B0400000000000000" pitchFamily="34" charset="-128"/>
              <a:ea typeface="Yu Gothic" panose="020B0400000000000000" pitchFamily="34" charset="-128"/>
            </a:endParaRPr>
          </a:p>
          <a:p>
            <a:pPr marL="0" indent="0">
              <a:buNone/>
            </a:pPr>
            <a:r>
              <a:rPr lang="fr-FR" sz="1800" b="1" dirty="0">
                <a:solidFill>
                  <a:schemeClr val="tx1"/>
                </a:solidFill>
                <a:latin typeface="Yu Gothic" panose="020B0400000000000000" pitchFamily="34" charset="-128"/>
                <a:ea typeface="Yu Gothic" panose="020B0400000000000000" pitchFamily="34" charset="-128"/>
              </a:rPr>
              <a:t>▪ </a:t>
            </a:r>
            <a:r>
              <a:rPr lang="fr-FR" b="1" dirty="0">
                <a:solidFill>
                  <a:schemeClr val="tx1"/>
                </a:solidFill>
                <a:latin typeface="Yu Gothic" panose="020B0400000000000000" pitchFamily="34" charset="-128"/>
                <a:ea typeface="Yu Gothic" panose="020B0400000000000000" pitchFamily="34" charset="-128"/>
              </a:rPr>
              <a:t>Cluster 1 : Clients récents et peu fidèles (35 554 clients) </a:t>
            </a:r>
          </a:p>
          <a:p>
            <a:pPr marL="0" indent="0">
              <a:buNone/>
            </a:pPr>
            <a:endParaRPr lang="fr-FR" b="1" dirty="0">
              <a:solidFill>
                <a:schemeClr val="tx1"/>
              </a:solidFill>
              <a:latin typeface="Yu Gothic" panose="020B0400000000000000" pitchFamily="34" charset="-128"/>
              <a:ea typeface="Yu Gothic" panose="020B0400000000000000" pitchFamily="34" charset="-128"/>
            </a:endParaRPr>
          </a:p>
          <a:p>
            <a:pPr marL="0" indent="0">
              <a:buNone/>
            </a:pPr>
            <a:r>
              <a:rPr lang="fr-FR" sz="1800" b="1" dirty="0">
                <a:solidFill>
                  <a:schemeClr val="tx1"/>
                </a:solidFill>
                <a:latin typeface="Yu Gothic" panose="020B0400000000000000" pitchFamily="34" charset="-128"/>
                <a:ea typeface="Yu Gothic" panose="020B0400000000000000" pitchFamily="34" charset="-128"/>
              </a:rPr>
              <a:t>▪ </a:t>
            </a:r>
            <a:r>
              <a:rPr lang="fr-FR" b="1" dirty="0">
                <a:solidFill>
                  <a:schemeClr val="tx1"/>
                </a:solidFill>
                <a:latin typeface="Yu Gothic" panose="020B0400000000000000" pitchFamily="34" charset="-128"/>
                <a:ea typeface="Yu Gothic" panose="020B0400000000000000" pitchFamily="34" charset="-128"/>
              </a:rPr>
              <a:t>Cluster 2 : Clients Premium / Gros acheteurs (1 166 clients) </a:t>
            </a:r>
          </a:p>
          <a:p>
            <a:pPr marL="0" indent="0">
              <a:buNone/>
            </a:pPr>
            <a:endParaRPr lang="fr-FR" b="1" dirty="0">
              <a:solidFill>
                <a:schemeClr val="tx1"/>
              </a:solidFill>
              <a:latin typeface="Yu Gothic" panose="020B0400000000000000" pitchFamily="34" charset="-128"/>
              <a:ea typeface="Yu Gothic" panose="020B0400000000000000" pitchFamily="34" charset="-128"/>
            </a:endParaRPr>
          </a:p>
          <a:p>
            <a:pPr marL="0" indent="0">
              <a:buNone/>
            </a:pPr>
            <a:r>
              <a:rPr lang="fr-FR" sz="1800" b="1" dirty="0">
                <a:solidFill>
                  <a:schemeClr val="tx1"/>
                </a:solidFill>
                <a:latin typeface="Yu Gothic" panose="020B0400000000000000" pitchFamily="34" charset="-128"/>
                <a:ea typeface="Yu Gothic" panose="020B0400000000000000" pitchFamily="34" charset="-128"/>
              </a:rPr>
              <a:t>▪ </a:t>
            </a:r>
            <a:r>
              <a:rPr lang="fr-FR" b="1" dirty="0">
                <a:solidFill>
                  <a:schemeClr val="tx1"/>
                </a:solidFill>
                <a:latin typeface="Yu Gothic" panose="020B0400000000000000" pitchFamily="34" charset="-128"/>
                <a:ea typeface="Yu Gothic" panose="020B0400000000000000" pitchFamily="34" charset="-128"/>
              </a:rPr>
              <a:t>Cluster 3 : Clients réguliers avec panier moyen bas (8 355 clients)</a:t>
            </a:r>
          </a:p>
          <a:p>
            <a:pPr marL="0" indent="0">
              <a:buNone/>
            </a:pPr>
            <a:endParaRPr lang="fr-FR" sz="1800" b="1" dirty="0">
              <a:solidFill>
                <a:schemeClr val="tx1"/>
              </a:solidFill>
              <a:latin typeface="Yu Gothic" panose="020B0400000000000000" pitchFamily="34" charset="-128"/>
              <a:ea typeface="Yu Gothic" panose="020B0400000000000000" pitchFamily="34" charset="-128"/>
            </a:endParaRPr>
          </a:p>
          <a:p>
            <a:pPr marL="0" indent="0">
              <a:buNone/>
            </a:pPr>
            <a:r>
              <a:rPr lang="fr-FR" sz="1800" b="1" dirty="0">
                <a:solidFill>
                  <a:schemeClr val="tx1"/>
                </a:solidFill>
                <a:latin typeface="Yu Gothic" panose="020B0400000000000000" pitchFamily="34" charset="-128"/>
                <a:ea typeface="Yu Gothic" panose="020B0400000000000000" pitchFamily="34" charset="-128"/>
              </a:rPr>
              <a:t>▪</a:t>
            </a:r>
            <a:r>
              <a:rPr lang="fr-FR" b="1" dirty="0">
                <a:latin typeface="Yu Gothic" panose="020B0400000000000000" pitchFamily="34" charset="-128"/>
                <a:ea typeface="Yu Gothic" panose="020B0400000000000000" pitchFamily="34" charset="-128"/>
              </a:rPr>
              <a:t> </a:t>
            </a:r>
            <a:r>
              <a:rPr lang="fr-FR" b="1" dirty="0">
                <a:solidFill>
                  <a:schemeClr val="tx1"/>
                </a:solidFill>
                <a:latin typeface="Yu Gothic" panose="020B0400000000000000" pitchFamily="34" charset="-128"/>
                <a:ea typeface="Yu Gothic" panose="020B0400000000000000" pitchFamily="34" charset="-128"/>
              </a:rPr>
              <a:t>Cluster 4 - Hyper fidèles, mais panier faible (2 545 clients)</a:t>
            </a:r>
            <a:endParaRPr lang="fr-FR" dirty="0">
              <a:solidFill>
                <a:schemeClr val="tx1"/>
              </a:solidFill>
              <a:latin typeface="Yu Gothic" panose="020B0400000000000000" pitchFamily="34" charset="-128"/>
              <a:ea typeface="Yu Gothic" panose="020B0400000000000000" pitchFamily="34" charset="-128"/>
            </a:endParaRPr>
          </a:p>
          <a:p>
            <a:pPr algn="ctr"/>
            <a:endParaRPr lang="fr-FR" dirty="0"/>
          </a:p>
        </p:txBody>
      </p:sp>
      <p:sp>
        <p:nvSpPr>
          <p:cNvPr id="10" name="Espace réservé du pied de page 9">
            <a:extLst>
              <a:ext uri="{FF2B5EF4-FFF2-40B4-BE49-F238E27FC236}">
                <a16:creationId xmlns:a16="http://schemas.microsoft.com/office/drawing/2014/main" id="{9563BD04-3298-A508-BF86-AB74A764AE7D}"/>
              </a:ext>
            </a:extLst>
          </p:cNvPr>
          <p:cNvSpPr>
            <a:spLocks noGrp="1"/>
          </p:cNvSpPr>
          <p:nvPr>
            <p:ph type="ftr" sz="quarter" idx="11"/>
          </p:nvPr>
        </p:nvSpPr>
        <p:spPr>
          <a:xfrm>
            <a:off x="11557416" y="6404696"/>
            <a:ext cx="547141" cy="385847"/>
          </a:xfrm>
        </p:spPr>
        <p:txBody>
          <a:bodyPr/>
          <a:lstStyle/>
          <a:p>
            <a:r>
              <a:rPr lang="en-US" sz="2000" dirty="0"/>
              <a:t>21</a:t>
            </a:r>
          </a:p>
        </p:txBody>
      </p:sp>
    </p:spTree>
    <p:extLst>
      <p:ext uri="{BB962C8B-B14F-4D97-AF65-F5344CB8AC3E}">
        <p14:creationId xmlns:p14="http://schemas.microsoft.com/office/powerpoint/2010/main" val="2181119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5A67D7-C86C-20F2-5FA9-E555DA84FAEA}"/>
              </a:ext>
            </a:extLst>
          </p:cNvPr>
          <p:cNvSpPr>
            <a:spLocks noGrp="1"/>
          </p:cNvSpPr>
          <p:nvPr>
            <p:ph type="title"/>
          </p:nvPr>
        </p:nvSpPr>
        <p:spPr>
          <a:xfrm>
            <a:off x="0" y="0"/>
            <a:ext cx="12192000" cy="838200"/>
          </a:xfrm>
          <a:solidFill>
            <a:schemeClr val="tx2"/>
          </a:solidFill>
        </p:spPr>
        <p:txBody>
          <a:bodyPr/>
          <a:lstStyle/>
          <a:p>
            <a:r>
              <a:rPr lang="fr-FR" b="1" i="0" u="none" strike="noStrike" baseline="0" dirty="0">
                <a:solidFill>
                  <a:schemeClr val="accent4"/>
                </a:solidFill>
                <a:latin typeface="Yu Gothic" panose="020B0400000000000000" pitchFamily="34" charset="-128"/>
                <a:ea typeface="Yu Gothic" panose="020B0400000000000000" pitchFamily="34" charset="-128"/>
              </a:rPr>
              <a:t>	Modélisation RFM</a:t>
            </a:r>
            <a:endParaRPr lang="fr-FR" dirty="0"/>
          </a:p>
        </p:txBody>
      </p:sp>
      <p:sp>
        <p:nvSpPr>
          <p:cNvPr id="3" name="Espace réservé du contenu 2">
            <a:extLst>
              <a:ext uri="{FF2B5EF4-FFF2-40B4-BE49-F238E27FC236}">
                <a16:creationId xmlns:a16="http://schemas.microsoft.com/office/drawing/2014/main" id="{84A2FDF3-5A06-1061-00AB-3E190302B064}"/>
              </a:ext>
            </a:extLst>
          </p:cNvPr>
          <p:cNvSpPr>
            <a:spLocks noGrp="1"/>
          </p:cNvSpPr>
          <p:nvPr>
            <p:ph idx="1"/>
          </p:nvPr>
        </p:nvSpPr>
        <p:spPr>
          <a:xfrm>
            <a:off x="0" y="838201"/>
            <a:ext cx="12192000" cy="6019798"/>
          </a:xfrm>
          <a:solidFill>
            <a:schemeClr val="bg1"/>
          </a:solidFill>
        </p:spPr>
        <p:txBody>
          <a:bodyPr/>
          <a:lstStyle/>
          <a:p>
            <a:pPr marL="0" indent="0">
              <a:buNone/>
            </a:pPr>
            <a:r>
              <a:rPr lang="fr-FR" b="1" dirty="0"/>
              <a:t>	</a:t>
            </a:r>
            <a:r>
              <a:rPr lang="fr-FR" b="1" dirty="0">
                <a:solidFill>
                  <a:schemeClr val="accent2"/>
                </a:solidFill>
              </a:rPr>
              <a:t>Visualisation des cluster k-</a:t>
            </a:r>
            <a:r>
              <a:rPr lang="fr-FR" b="1" dirty="0" err="1">
                <a:solidFill>
                  <a:schemeClr val="accent2"/>
                </a:solidFill>
              </a:rPr>
              <a:t>means</a:t>
            </a:r>
            <a:r>
              <a:rPr lang="fr-FR" b="1" dirty="0">
                <a:solidFill>
                  <a:schemeClr val="accent2"/>
                </a:solidFill>
              </a:rPr>
              <a:t> en 2D avec </a:t>
            </a:r>
            <a:r>
              <a:rPr lang="fr-FR" b="1" dirty="0" err="1">
                <a:solidFill>
                  <a:schemeClr val="accent2"/>
                </a:solidFill>
              </a:rPr>
              <a:t>tsne</a:t>
            </a:r>
            <a:endParaRPr lang="fr-FR" b="1" dirty="0">
              <a:solidFill>
                <a:schemeClr val="accent2"/>
              </a:solidFill>
            </a:endParaRPr>
          </a:p>
          <a:p>
            <a:endParaRPr lang="fr-FR" dirty="0"/>
          </a:p>
        </p:txBody>
      </p:sp>
      <p:pic>
        <p:nvPicPr>
          <p:cNvPr id="5" name="Image 4">
            <a:extLst>
              <a:ext uri="{FF2B5EF4-FFF2-40B4-BE49-F238E27FC236}">
                <a16:creationId xmlns:a16="http://schemas.microsoft.com/office/drawing/2014/main" id="{C4B6F45D-7666-687C-642B-43561C978FF8}"/>
              </a:ext>
            </a:extLst>
          </p:cNvPr>
          <p:cNvPicPr>
            <a:picLocks noChangeAspect="1"/>
          </p:cNvPicPr>
          <p:nvPr/>
        </p:nvPicPr>
        <p:blipFill>
          <a:blip r:embed="rId2"/>
          <a:stretch>
            <a:fillRect/>
          </a:stretch>
        </p:blipFill>
        <p:spPr>
          <a:xfrm>
            <a:off x="632367" y="1676401"/>
            <a:ext cx="10507541" cy="4981700"/>
          </a:xfrm>
          <a:prstGeom prst="rect">
            <a:avLst/>
          </a:prstGeom>
        </p:spPr>
      </p:pic>
      <p:sp>
        <p:nvSpPr>
          <p:cNvPr id="6" name="Espace réservé du pied de page 5">
            <a:extLst>
              <a:ext uri="{FF2B5EF4-FFF2-40B4-BE49-F238E27FC236}">
                <a16:creationId xmlns:a16="http://schemas.microsoft.com/office/drawing/2014/main" id="{C7F143B4-4BDF-0B95-A1BD-C2B09C0FF579}"/>
              </a:ext>
            </a:extLst>
          </p:cNvPr>
          <p:cNvSpPr>
            <a:spLocks noGrp="1"/>
          </p:cNvSpPr>
          <p:nvPr>
            <p:ph type="ftr" sz="quarter" idx="11"/>
          </p:nvPr>
        </p:nvSpPr>
        <p:spPr>
          <a:xfrm>
            <a:off x="11559632" y="6447154"/>
            <a:ext cx="556017" cy="310896"/>
          </a:xfrm>
        </p:spPr>
        <p:txBody>
          <a:bodyPr/>
          <a:lstStyle/>
          <a:p>
            <a:r>
              <a:rPr lang="en-US" sz="2000" dirty="0"/>
              <a:t>22</a:t>
            </a:r>
          </a:p>
        </p:txBody>
      </p:sp>
    </p:spTree>
    <p:extLst>
      <p:ext uri="{BB962C8B-B14F-4D97-AF65-F5344CB8AC3E}">
        <p14:creationId xmlns:p14="http://schemas.microsoft.com/office/powerpoint/2010/main" val="460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01C413-1C49-8792-1E99-59AE413D5DBE}"/>
              </a:ext>
            </a:extLst>
          </p:cNvPr>
          <p:cNvSpPr>
            <a:spLocks noGrp="1"/>
          </p:cNvSpPr>
          <p:nvPr>
            <p:ph type="title"/>
          </p:nvPr>
        </p:nvSpPr>
        <p:spPr>
          <a:xfrm>
            <a:off x="0" y="1"/>
            <a:ext cx="12192000" cy="838200"/>
          </a:xfrm>
          <a:solidFill>
            <a:schemeClr val="tx2"/>
          </a:solidFill>
        </p:spPr>
        <p:txBody>
          <a:bodyPr/>
          <a:lstStyle/>
          <a:p>
            <a:r>
              <a:rPr lang="fr-FR" sz="1800" b="0" i="0" u="none" strike="noStrike" baseline="0" dirty="0">
                <a:solidFill>
                  <a:srgbClr val="B73D35"/>
                </a:solidFill>
                <a:latin typeface="Times New Roman" panose="02020603050405020304" pitchFamily="18" charset="0"/>
              </a:rPr>
              <a:t>	</a:t>
            </a:r>
            <a:r>
              <a:rPr lang="fr-FR" b="1" i="0" u="none" strike="noStrike" baseline="0" dirty="0">
                <a:solidFill>
                  <a:schemeClr val="accent4"/>
                </a:solidFill>
                <a:latin typeface="Yu Gothic" panose="020B0400000000000000" pitchFamily="34" charset="-128"/>
                <a:ea typeface="Yu Gothic" panose="020B0400000000000000" pitchFamily="34" charset="-128"/>
              </a:rPr>
              <a:t>Modélisation RFM + Score + </a:t>
            </a:r>
            <a:r>
              <a:rPr lang="fr-FR" b="1" i="0" u="none" strike="noStrike" baseline="0" dirty="0" err="1">
                <a:solidFill>
                  <a:schemeClr val="accent4"/>
                </a:solidFill>
                <a:latin typeface="Yu Gothic" panose="020B0400000000000000" pitchFamily="34" charset="-128"/>
                <a:ea typeface="Yu Gothic" panose="020B0400000000000000" pitchFamily="34" charset="-128"/>
              </a:rPr>
              <a:t>Delais_livraison_jours</a:t>
            </a:r>
            <a:endParaRPr lang="fr-FR" b="1" dirty="0">
              <a:solidFill>
                <a:schemeClr val="accent4"/>
              </a:solidFill>
              <a:latin typeface="Yu Gothic" panose="020B0400000000000000" pitchFamily="34" charset="-128"/>
              <a:ea typeface="Yu Gothic" panose="020B0400000000000000" pitchFamily="34" charset="-128"/>
            </a:endParaRPr>
          </a:p>
        </p:txBody>
      </p:sp>
      <p:sp>
        <p:nvSpPr>
          <p:cNvPr id="3" name="Espace réservé du contenu 2">
            <a:extLst>
              <a:ext uri="{FF2B5EF4-FFF2-40B4-BE49-F238E27FC236}">
                <a16:creationId xmlns:a16="http://schemas.microsoft.com/office/drawing/2014/main" id="{9B51C840-7E6F-3559-3C3B-1F9FCF691242}"/>
              </a:ext>
            </a:extLst>
          </p:cNvPr>
          <p:cNvSpPr>
            <a:spLocks noGrp="1"/>
          </p:cNvSpPr>
          <p:nvPr>
            <p:ph idx="1"/>
          </p:nvPr>
        </p:nvSpPr>
        <p:spPr>
          <a:xfrm>
            <a:off x="0" y="838201"/>
            <a:ext cx="12192000" cy="6019798"/>
          </a:xfrm>
          <a:solidFill>
            <a:schemeClr val="bg1"/>
          </a:solidFill>
        </p:spPr>
        <p:txBody>
          <a:bodyPr/>
          <a:lstStyle/>
          <a:p>
            <a:pPr marL="0" indent="0">
              <a:lnSpc>
                <a:spcPct val="200000"/>
              </a:lnSpc>
              <a:buNone/>
            </a:pPr>
            <a:r>
              <a:rPr lang="fr-FR" b="1" dirty="0">
                <a:solidFill>
                  <a:srgbClr val="000000"/>
                </a:solidFill>
                <a:latin typeface="Times New Roman" panose="02020603050405020304" pitchFamily="18" charset="0"/>
              </a:rPr>
              <a:t> </a:t>
            </a:r>
            <a:r>
              <a:rPr lang="fr-FR" b="1" dirty="0">
                <a:solidFill>
                  <a:srgbClr val="000000"/>
                </a:solidFill>
                <a:latin typeface="Yu Gothic" panose="020B0400000000000000" pitchFamily="34" charset="-128"/>
                <a:ea typeface="Yu Gothic" panose="020B0400000000000000" pitchFamily="34" charset="-128"/>
              </a:rPr>
              <a:t>	</a:t>
            </a:r>
            <a:r>
              <a:rPr lang="fr-FR" sz="1800" b="1" i="0" u="none" strike="noStrike" baseline="0" dirty="0">
                <a:solidFill>
                  <a:schemeClr val="accent2"/>
                </a:solidFill>
                <a:latin typeface="Yu Gothic" panose="020B0400000000000000" pitchFamily="34" charset="-128"/>
                <a:ea typeface="Yu Gothic" panose="020B0400000000000000" pitchFamily="34" charset="-128"/>
              </a:rPr>
              <a:t>Variables retenues :</a:t>
            </a:r>
            <a:endParaRPr lang="fr-FR" sz="1800" b="0" i="0" u="none" strike="noStrike" baseline="0" dirty="0">
              <a:solidFill>
                <a:schemeClr val="accent2"/>
              </a:solidFill>
              <a:latin typeface="Yu Gothic" panose="020B0400000000000000" pitchFamily="34" charset="-128"/>
              <a:ea typeface="Yu Gothic" panose="020B0400000000000000" pitchFamily="34" charset="-128"/>
            </a:endParaRPr>
          </a:p>
          <a:p>
            <a:pPr marL="0" indent="0">
              <a:buClrTx/>
              <a:buSzPct val="10000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800" b="0" i="0" u="none" strike="noStrike" baseline="0" dirty="0">
                <a:solidFill>
                  <a:srgbClr val="000000"/>
                </a:solidFill>
                <a:latin typeface="Yu Gothic" panose="020B0400000000000000" pitchFamily="34" charset="-128"/>
                <a:ea typeface="Yu Gothic" panose="020B0400000000000000" pitchFamily="34" charset="-128"/>
              </a:rPr>
              <a:t>Delais_dernier_achat_jours : Récence (R) </a:t>
            </a:r>
          </a:p>
          <a:p>
            <a:pPr marL="0" indent="0">
              <a:buClrTx/>
              <a:buSzPct val="10000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800" b="0" i="0" u="none" strike="noStrike" baseline="0" dirty="0" err="1">
                <a:solidFill>
                  <a:srgbClr val="000000"/>
                </a:solidFill>
                <a:latin typeface="Yu Gothic" panose="020B0400000000000000" pitchFamily="34" charset="-128"/>
                <a:ea typeface="Yu Gothic" panose="020B0400000000000000" pitchFamily="34" charset="-128"/>
              </a:rPr>
              <a:t>Nombre_de_commande</a:t>
            </a:r>
            <a:r>
              <a:rPr lang="fr-FR" sz="1800" b="0" i="0" u="none" strike="noStrike" baseline="0" dirty="0">
                <a:solidFill>
                  <a:srgbClr val="000000"/>
                </a:solidFill>
                <a:latin typeface="Yu Gothic" panose="020B0400000000000000" pitchFamily="34" charset="-128"/>
                <a:ea typeface="Yu Gothic" panose="020B0400000000000000" pitchFamily="34" charset="-128"/>
              </a:rPr>
              <a:t> : Fréquence (F) </a:t>
            </a:r>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800" b="0" i="0" u="none" strike="noStrike" baseline="0" dirty="0" err="1">
                <a:solidFill>
                  <a:srgbClr val="000000"/>
                </a:solidFill>
                <a:latin typeface="Yu Gothic" panose="020B0400000000000000" pitchFamily="34" charset="-128"/>
                <a:ea typeface="Yu Gothic" panose="020B0400000000000000" pitchFamily="34" charset="-128"/>
              </a:rPr>
              <a:t>CoutTotalAvecFraisDeLivraison</a:t>
            </a:r>
            <a:r>
              <a:rPr lang="fr-FR" sz="1800" b="0" i="0" u="none" strike="noStrike" baseline="0" dirty="0">
                <a:solidFill>
                  <a:srgbClr val="000000"/>
                </a:solidFill>
                <a:latin typeface="Yu Gothic" panose="020B0400000000000000" pitchFamily="34" charset="-128"/>
                <a:ea typeface="Yu Gothic" panose="020B0400000000000000" pitchFamily="34" charset="-128"/>
              </a:rPr>
              <a:t> : Montant (M)</a:t>
            </a:r>
            <a:endParaRPr lang="fr-FR" dirty="0">
              <a:latin typeface="Yu Gothic" panose="020B0400000000000000" pitchFamily="34" charset="-128"/>
              <a:ea typeface="Yu Gothic" panose="020B0400000000000000" pitchFamily="34" charset="-128"/>
            </a:endParaRPr>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800" i="0" u="none" strike="noStrike" baseline="0" dirty="0" err="1">
                <a:solidFill>
                  <a:srgbClr val="000000"/>
                </a:solidFill>
                <a:latin typeface="Yu Gothic" panose="020B0400000000000000" pitchFamily="34" charset="-128"/>
                <a:ea typeface="Yu Gothic" panose="020B0400000000000000" pitchFamily="34" charset="-128"/>
              </a:rPr>
              <a:t>ScoreCommentaireMoyen</a:t>
            </a:r>
            <a:endParaRPr lang="fr-FR" sz="1800" i="0" u="none" strike="noStrike" baseline="0" dirty="0">
              <a:solidFill>
                <a:srgbClr val="000000"/>
              </a:solidFill>
              <a:latin typeface="Yu Gothic" panose="020B0400000000000000" pitchFamily="34" charset="-128"/>
              <a:ea typeface="Yu Gothic" panose="020B0400000000000000" pitchFamily="34" charset="-128"/>
            </a:endParaRPr>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800" b="0" i="0" u="none" strike="noStrike" baseline="0" dirty="0" err="1">
                <a:solidFill>
                  <a:srgbClr val="000000"/>
                </a:solidFill>
                <a:latin typeface="Yu Gothic" panose="020B0400000000000000" pitchFamily="34" charset="-128"/>
                <a:ea typeface="Yu Gothic" panose="020B0400000000000000" pitchFamily="34" charset="-128"/>
              </a:rPr>
              <a:t>Delais_livraison_jours</a:t>
            </a:r>
            <a:endParaRPr lang="fr-FR" sz="1800" b="0" i="0" u="none" strike="noStrike" baseline="0" dirty="0">
              <a:solidFill>
                <a:srgbClr val="000000"/>
              </a:solidFill>
              <a:latin typeface="Yu Gothic" panose="020B0400000000000000" pitchFamily="34" charset="-128"/>
              <a:ea typeface="Yu Gothic" panose="020B0400000000000000" pitchFamily="34" charset="-128"/>
            </a:endParaRPr>
          </a:p>
        </p:txBody>
      </p:sp>
      <p:pic>
        <p:nvPicPr>
          <p:cNvPr id="5" name="Image 4">
            <a:extLst>
              <a:ext uri="{FF2B5EF4-FFF2-40B4-BE49-F238E27FC236}">
                <a16:creationId xmlns:a16="http://schemas.microsoft.com/office/drawing/2014/main" id="{2D306D35-A491-441A-5045-FFC431F69049}"/>
              </a:ext>
            </a:extLst>
          </p:cNvPr>
          <p:cNvPicPr>
            <a:picLocks noChangeAspect="1"/>
          </p:cNvPicPr>
          <p:nvPr/>
        </p:nvPicPr>
        <p:blipFill>
          <a:blip r:embed="rId2"/>
          <a:stretch>
            <a:fillRect/>
          </a:stretch>
        </p:blipFill>
        <p:spPr>
          <a:xfrm>
            <a:off x="5433934" y="838201"/>
            <a:ext cx="6758067" cy="5958590"/>
          </a:xfrm>
          <a:prstGeom prst="rect">
            <a:avLst/>
          </a:prstGeom>
        </p:spPr>
      </p:pic>
      <p:sp>
        <p:nvSpPr>
          <p:cNvPr id="6" name="Espace réservé du pied de page 5">
            <a:extLst>
              <a:ext uri="{FF2B5EF4-FFF2-40B4-BE49-F238E27FC236}">
                <a16:creationId xmlns:a16="http://schemas.microsoft.com/office/drawing/2014/main" id="{A07D3E0A-5A28-510D-0A2A-01A7F391FA99}"/>
              </a:ext>
            </a:extLst>
          </p:cNvPr>
          <p:cNvSpPr>
            <a:spLocks noGrp="1"/>
          </p:cNvSpPr>
          <p:nvPr>
            <p:ph type="ftr" sz="quarter" idx="11"/>
          </p:nvPr>
        </p:nvSpPr>
        <p:spPr>
          <a:xfrm>
            <a:off x="11519940" y="6485895"/>
            <a:ext cx="610699" cy="310896"/>
          </a:xfrm>
        </p:spPr>
        <p:txBody>
          <a:bodyPr/>
          <a:lstStyle/>
          <a:p>
            <a:r>
              <a:rPr lang="en-US" sz="2000" dirty="0"/>
              <a:t>23</a:t>
            </a:r>
          </a:p>
        </p:txBody>
      </p:sp>
    </p:spTree>
    <p:extLst>
      <p:ext uri="{BB962C8B-B14F-4D97-AF65-F5344CB8AC3E}">
        <p14:creationId xmlns:p14="http://schemas.microsoft.com/office/powerpoint/2010/main" val="4085597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AE96CB-D695-E138-0FA5-250F72D594B8}"/>
              </a:ext>
            </a:extLst>
          </p:cNvPr>
          <p:cNvSpPr>
            <a:spLocks noGrp="1"/>
          </p:cNvSpPr>
          <p:nvPr>
            <p:ph type="title"/>
          </p:nvPr>
        </p:nvSpPr>
        <p:spPr>
          <a:xfrm>
            <a:off x="0" y="1"/>
            <a:ext cx="12192000" cy="734518"/>
          </a:xfrm>
          <a:solidFill>
            <a:schemeClr val="tx2"/>
          </a:solidFill>
        </p:spPr>
        <p:txBody>
          <a:bodyPr/>
          <a:lstStyle/>
          <a:p>
            <a:r>
              <a:rPr lang="fr-FR" b="1" i="0" u="none" strike="noStrike" baseline="0" dirty="0">
                <a:solidFill>
                  <a:schemeClr val="accent4"/>
                </a:solidFill>
                <a:latin typeface="Yu Gothic" panose="020B0400000000000000" pitchFamily="34" charset="-128"/>
                <a:ea typeface="Yu Gothic" panose="020B0400000000000000" pitchFamily="34" charset="-128"/>
              </a:rPr>
              <a:t>	Modélisation RFM + Score + </a:t>
            </a:r>
            <a:r>
              <a:rPr lang="fr-FR" b="1" i="0" u="none" strike="noStrike" baseline="0" dirty="0" err="1">
                <a:solidFill>
                  <a:schemeClr val="accent4"/>
                </a:solidFill>
                <a:latin typeface="Yu Gothic" panose="020B0400000000000000" pitchFamily="34" charset="-128"/>
                <a:ea typeface="Yu Gothic" panose="020B0400000000000000" pitchFamily="34" charset="-128"/>
              </a:rPr>
              <a:t>Delais_livraison_jours</a:t>
            </a:r>
            <a:endParaRPr lang="fr-FR" dirty="0"/>
          </a:p>
        </p:txBody>
      </p:sp>
      <p:sp>
        <p:nvSpPr>
          <p:cNvPr id="3" name="Espace réservé du contenu 2">
            <a:extLst>
              <a:ext uri="{FF2B5EF4-FFF2-40B4-BE49-F238E27FC236}">
                <a16:creationId xmlns:a16="http://schemas.microsoft.com/office/drawing/2014/main" id="{E184FE4C-EEB7-1F80-2739-7876A77A77FF}"/>
              </a:ext>
            </a:extLst>
          </p:cNvPr>
          <p:cNvSpPr>
            <a:spLocks noGrp="1"/>
          </p:cNvSpPr>
          <p:nvPr>
            <p:ph idx="1"/>
          </p:nvPr>
        </p:nvSpPr>
        <p:spPr>
          <a:xfrm>
            <a:off x="0" y="734519"/>
            <a:ext cx="12192000" cy="6123480"/>
          </a:xfrm>
          <a:solidFill>
            <a:schemeClr val="bg1"/>
          </a:solidFill>
        </p:spPr>
        <p:txBody>
          <a:bodyPr/>
          <a:lstStyle/>
          <a:p>
            <a:pPr marL="0" indent="0">
              <a:lnSpc>
                <a:spcPct val="150000"/>
              </a:lnSpc>
              <a:buNone/>
            </a:pPr>
            <a:r>
              <a:rPr lang="fr-FR" b="1" i="0" u="none" strike="noStrike" baseline="0" dirty="0">
                <a:solidFill>
                  <a:srgbClr val="000000"/>
                </a:solidFill>
                <a:latin typeface="Yu Gothic" panose="020B0400000000000000" pitchFamily="34" charset="-128"/>
                <a:ea typeface="Yu Gothic" panose="020B0400000000000000" pitchFamily="34" charset="-128"/>
              </a:rPr>
              <a:t>	</a:t>
            </a:r>
            <a:r>
              <a:rPr lang="fr-FR" b="1" i="0" u="none" strike="noStrike" baseline="0" dirty="0">
                <a:solidFill>
                  <a:schemeClr val="accent2"/>
                </a:solidFill>
                <a:latin typeface="Yu Gothic" panose="020B0400000000000000" pitchFamily="34" charset="-128"/>
                <a:ea typeface="Yu Gothic" panose="020B0400000000000000" pitchFamily="34" charset="-128"/>
              </a:rPr>
              <a:t>Résultats :</a:t>
            </a:r>
            <a:r>
              <a:rPr kumimoji="0" lang="fr-FR" b="1" i="0" u="none" strike="noStrike" kern="1200" cap="none" spc="0" normalizeH="0" baseline="0" noProof="0" dirty="0">
                <a:ln>
                  <a:noFill/>
                </a:ln>
                <a:solidFill>
                  <a:schemeClr val="accent2"/>
                </a:solidFill>
                <a:effectLst/>
                <a:uLnTx/>
                <a:uFillTx/>
                <a:latin typeface="Yu Gothic" panose="020B0400000000000000" pitchFamily="34" charset="-128"/>
                <a:ea typeface="Yu Gothic" panose="020B0400000000000000" pitchFamily="34" charset="-128"/>
              </a:rPr>
              <a:t>	❑ 	Nombre de clusters : 6</a:t>
            </a:r>
            <a:endParaRPr lang="fr-FR" b="1" dirty="0">
              <a:solidFill>
                <a:schemeClr val="accent2"/>
              </a:solidFill>
            </a:endParaRPr>
          </a:p>
          <a:p>
            <a:endParaRPr lang="fr-FR" dirty="0"/>
          </a:p>
        </p:txBody>
      </p:sp>
      <p:pic>
        <p:nvPicPr>
          <p:cNvPr id="5" name="Image 4">
            <a:extLst>
              <a:ext uri="{FF2B5EF4-FFF2-40B4-BE49-F238E27FC236}">
                <a16:creationId xmlns:a16="http://schemas.microsoft.com/office/drawing/2014/main" id="{24A488BF-7371-43F7-8A0C-121AAB7EB0CB}"/>
              </a:ext>
            </a:extLst>
          </p:cNvPr>
          <p:cNvPicPr>
            <a:picLocks noChangeAspect="1"/>
          </p:cNvPicPr>
          <p:nvPr/>
        </p:nvPicPr>
        <p:blipFill>
          <a:blip r:embed="rId2"/>
          <a:stretch>
            <a:fillRect/>
          </a:stretch>
        </p:blipFill>
        <p:spPr>
          <a:xfrm>
            <a:off x="92076" y="1385820"/>
            <a:ext cx="5649156" cy="4977505"/>
          </a:xfrm>
          <a:prstGeom prst="rect">
            <a:avLst/>
          </a:prstGeom>
        </p:spPr>
      </p:pic>
      <p:sp>
        <p:nvSpPr>
          <p:cNvPr id="6" name="Rectangle 5">
            <a:extLst>
              <a:ext uri="{FF2B5EF4-FFF2-40B4-BE49-F238E27FC236}">
                <a16:creationId xmlns:a16="http://schemas.microsoft.com/office/drawing/2014/main" id="{9F015FEB-2402-A045-360A-5283BBE68433}"/>
              </a:ext>
            </a:extLst>
          </p:cNvPr>
          <p:cNvSpPr/>
          <p:nvPr/>
        </p:nvSpPr>
        <p:spPr>
          <a:xfrm>
            <a:off x="5741232" y="794478"/>
            <a:ext cx="6358692" cy="565878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400" b="0" i="0" u="none" strike="noStrike" baseline="0" dirty="0">
              <a:solidFill>
                <a:schemeClr val="tx1"/>
              </a:solidFill>
              <a:latin typeface="Yu Gothic" panose="020B0400000000000000" pitchFamily="34" charset="-128"/>
              <a:ea typeface="Yu Gothic" panose="020B0400000000000000" pitchFamily="34" charset="-128"/>
            </a:endParaRPr>
          </a:p>
          <a:p>
            <a:endParaRPr lang="fr-FR" sz="1400" dirty="0">
              <a:solidFill>
                <a:schemeClr val="tx1"/>
              </a:solidFill>
              <a:latin typeface="Yu Gothic" panose="020B0400000000000000" pitchFamily="34" charset="-128"/>
              <a:ea typeface="Yu Gothic" panose="020B0400000000000000" pitchFamily="34" charset="-128"/>
            </a:endParaRPr>
          </a:p>
          <a:p>
            <a:r>
              <a:rPr lang="fr-FR" sz="1600" b="0" i="0" u="none" strike="noStrike" baseline="0" dirty="0">
                <a:solidFill>
                  <a:schemeClr val="tx1"/>
                </a:solidFill>
                <a:latin typeface="Yu Gothic" panose="020B0400000000000000" pitchFamily="34" charset="-128"/>
                <a:ea typeface="Yu Gothic" panose="020B0400000000000000" pitchFamily="34" charset="-128"/>
              </a:rPr>
              <a:t>Le point de coude à ( k = 5 ) indique que 5 clusters sont considérés comme optimaux.</a:t>
            </a:r>
            <a:endParaRPr lang="fr-FR" sz="1600" dirty="0">
              <a:solidFill>
                <a:schemeClr val="tx1"/>
              </a:solidFill>
              <a:latin typeface="Yu Gothic" panose="020B0400000000000000" pitchFamily="34" charset="-128"/>
              <a:ea typeface="Yu Gothic" panose="020B0400000000000000" pitchFamily="34" charset="-128"/>
            </a:endParaRPr>
          </a:p>
          <a:p>
            <a:pPr>
              <a:buNone/>
            </a:pPr>
            <a:r>
              <a:rPr lang="fr-FR" sz="1600" dirty="0">
                <a:solidFill>
                  <a:schemeClr val="tx1"/>
                </a:solidFill>
                <a:latin typeface="Yu Gothic" panose="020B0400000000000000" pitchFamily="34" charset="-128"/>
                <a:ea typeface="Yu Gothic" panose="020B0400000000000000" pitchFamily="34" charset="-128"/>
              </a:rPr>
              <a:t>score de silhouette global est de </a:t>
            </a:r>
            <a:r>
              <a:rPr lang="fr-FR" sz="1600" b="1" dirty="0">
                <a:solidFill>
                  <a:schemeClr val="tx1"/>
                </a:solidFill>
                <a:latin typeface="Yu Gothic" panose="020B0400000000000000" pitchFamily="34" charset="-128"/>
                <a:ea typeface="Yu Gothic" panose="020B0400000000000000" pitchFamily="34" charset="-128"/>
              </a:rPr>
              <a:t>0.299</a:t>
            </a:r>
          </a:p>
          <a:p>
            <a:pPr>
              <a:buNone/>
            </a:pPr>
            <a:r>
              <a:rPr lang="fr-FR" sz="1600" b="1" dirty="0">
                <a:solidFill>
                  <a:schemeClr val="tx1"/>
                </a:solidFill>
                <a:latin typeface="Yu Gothic" panose="020B0400000000000000" pitchFamily="34" charset="-128"/>
                <a:ea typeface="Yu Gothic" panose="020B0400000000000000" pitchFamily="34" charset="-128"/>
              </a:rPr>
              <a:t>▪ k=6 a le score le plus élevé (299)</a:t>
            </a:r>
            <a:r>
              <a:rPr lang="fr-FR" sz="1600" dirty="0">
                <a:solidFill>
                  <a:schemeClr val="tx1"/>
                </a:solidFill>
                <a:latin typeface="Yu Gothic" panose="020B0400000000000000" pitchFamily="34" charset="-128"/>
                <a:ea typeface="Yu Gothic" panose="020B0400000000000000" pitchFamily="34" charset="-128"/>
              </a:rPr>
              <a:t>, ce qui suggère que c’est le nombre optimal de clusters parmi ceux testés.</a:t>
            </a:r>
          </a:p>
          <a:p>
            <a:r>
              <a:rPr lang="fr-FR" sz="1600" b="1" dirty="0">
                <a:solidFill>
                  <a:schemeClr val="tx1"/>
                </a:solidFill>
                <a:latin typeface="Yu Gothic" panose="020B0400000000000000" pitchFamily="34" charset="-128"/>
                <a:ea typeface="Yu Gothic" panose="020B0400000000000000" pitchFamily="34" charset="-128"/>
              </a:rPr>
              <a:t>▪ k=5 (293) a donné un score plus faible</a:t>
            </a:r>
            <a:r>
              <a:rPr lang="fr-FR" sz="1600" dirty="0">
                <a:solidFill>
                  <a:schemeClr val="tx1"/>
                </a:solidFill>
                <a:latin typeface="Yu Gothic" panose="020B0400000000000000" pitchFamily="34" charset="-128"/>
                <a:ea typeface="Yu Gothic" panose="020B0400000000000000" pitchFamily="34" charset="-128"/>
              </a:rPr>
              <a:t>, donc ces partitions sont moins bien définies.</a:t>
            </a:r>
          </a:p>
          <a:p>
            <a:endParaRPr lang="fr-FR" sz="1400" dirty="0">
              <a:solidFill>
                <a:schemeClr val="tx1"/>
              </a:solidFill>
              <a:latin typeface="Yu Gothic" panose="020B0400000000000000" pitchFamily="34" charset="-128"/>
              <a:ea typeface="Yu Gothic" panose="020B0400000000000000" pitchFamily="34" charset="-128"/>
            </a:endParaRPr>
          </a:p>
          <a:p>
            <a:r>
              <a:rPr lang="fr-FR" b="1" i="0" u="sng" strike="noStrike" baseline="0" dirty="0">
                <a:solidFill>
                  <a:srgbClr val="FF0000"/>
                </a:solidFill>
                <a:latin typeface="Yu Gothic" panose="020B0400000000000000" pitchFamily="34" charset="-128"/>
                <a:ea typeface="Yu Gothic" panose="020B0400000000000000" pitchFamily="34" charset="-128"/>
              </a:rPr>
              <a:t>Observations</a:t>
            </a:r>
            <a:r>
              <a:rPr lang="fr-FR" b="1" i="0" strike="noStrike" baseline="0" dirty="0">
                <a:solidFill>
                  <a:srgbClr val="FF0000"/>
                </a:solidFill>
                <a:latin typeface="Yu Gothic" panose="020B0400000000000000" pitchFamily="34" charset="-128"/>
                <a:ea typeface="Yu Gothic" panose="020B0400000000000000" pitchFamily="34" charset="-128"/>
              </a:rPr>
              <a:t> </a:t>
            </a:r>
            <a:r>
              <a:rPr lang="fr-FR" b="1" i="0" u="none" strike="noStrike" baseline="0" dirty="0">
                <a:solidFill>
                  <a:srgbClr val="FF0000"/>
                </a:solidFill>
                <a:latin typeface="Yu Gothic" panose="020B0400000000000000" pitchFamily="34" charset="-128"/>
                <a:ea typeface="Yu Gothic" panose="020B0400000000000000" pitchFamily="34" charset="-128"/>
              </a:rPr>
              <a:t>: </a:t>
            </a:r>
          </a:p>
          <a:p>
            <a:pPr>
              <a:lnSpc>
                <a:spcPct val="150000"/>
              </a:lnSpc>
            </a:pPr>
            <a:r>
              <a:rPr lang="fr-FR" sz="1800" b="1" dirty="0">
                <a:solidFill>
                  <a:schemeClr val="tx1"/>
                </a:solidFill>
                <a:latin typeface="Yu Gothic" panose="020B0400000000000000" pitchFamily="34" charset="-128"/>
                <a:ea typeface="Yu Gothic" panose="020B0400000000000000" pitchFamily="34" charset="-128"/>
              </a:rPr>
              <a:t>▪ </a:t>
            </a:r>
            <a:r>
              <a:rPr lang="fr-FR" dirty="0">
                <a:solidFill>
                  <a:schemeClr val="tx1"/>
                </a:solidFill>
                <a:latin typeface="Yu Gothic" panose="020B0400000000000000" pitchFamily="34" charset="-128"/>
                <a:ea typeface="Yu Gothic" panose="020B0400000000000000" pitchFamily="34" charset="-128"/>
              </a:rPr>
              <a:t>Cluster 4 a un délai de livraison élevé (2.77 jours), ce qui pourrait indiquer des retards fréquents.</a:t>
            </a:r>
          </a:p>
          <a:p>
            <a:pPr>
              <a:lnSpc>
                <a:spcPct val="150000"/>
              </a:lnSpc>
            </a:pPr>
            <a:r>
              <a:rPr lang="fr-FR" sz="1800" b="1" dirty="0">
                <a:solidFill>
                  <a:schemeClr val="tx1"/>
                </a:solidFill>
                <a:latin typeface="Yu Gothic" panose="020B0400000000000000" pitchFamily="34" charset="-128"/>
                <a:ea typeface="Yu Gothic" panose="020B0400000000000000" pitchFamily="34" charset="-128"/>
              </a:rPr>
              <a:t>▪ </a:t>
            </a:r>
            <a:r>
              <a:rPr lang="fr-FR" dirty="0">
                <a:solidFill>
                  <a:schemeClr val="tx1"/>
                </a:solidFill>
                <a:latin typeface="Yu Gothic" panose="020B0400000000000000" pitchFamily="34" charset="-128"/>
                <a:ea typeface="Yu Gothic" panose="020B0400000000000000" pitchFamily="34" charset="-128"/>
              </a:rPr>
              <a:t>Cluster 5 a un nombre de commandes élevé (4.33 en moyenne).</a:t>
            </a:r>
          </a:p>
          <a:p>
            <a:pPr>
              <a:lnSpc>
                <a:spcPct val="150000"/>
              </a:lnSpc>
            </a:pPr>
            <a:r>
              <a:rPr lang="fr-FR" sz="1800" b="1" dirty="0">
                <a:solidFill>
                  <a:schemeClr val="tx1"/>
                </a:solidFill>
                <a:latin typeface="Yu Gothic" panose="020B0400000000000000" pitchFamily="34" charset="-128"/>
                <a:ea typeface="Yu Gothic" panose="020B0400000000000000" pitchFamily="34" charset="-128"/>
              </a:rPr>
              <a:t>▪ </a:t>
            </a:r>
            <a:r>
              <a:rPr lang="fr-FR" dirty="0">
                <a:solidFill>
                  <a:schemeClr val="tx1"/>
                </a:solidFill>
                <a:latin typeface="Yu Gothic" panose="020B0400000000000000" pitchFamily="34" charset="-128"/>
                <a:ea typeface="Yu Gothic" panose="020B0400000000000000" pitchFamily="34" charset="-128"/>
              </a:rPr>
              <a:t>Cluster 2 et 4 ont des </a:t>
            </a:r>
            <a:r>
              <a:rPr lang="fr-FR" b="1" dirty="0">
                <a:solidFill>
                  <a:schemeClr val="tx1"/>
                </a:solidFill>
                <a:latin typeface="Yu Gothic" panose="020B0400000000000000" pitchFamily="34" charset="-128"/>
                <a:ea typeface="Yu Gothic" panose="020B0400000000000000" pitchFamily="34" charset="-128"/>
              </a:rPr>
              <a:t>scores</a:t>
            </a:r>
            <a:r>
              <a:rPr lang="fr-FR" dirty="0">
                <a:solidFill>
                  <a:schemeClr val="tx1"/>
                </a:solidFill>
                <a:latin typeface="Yu Gothic" panose="020B0400000000000000" pitchFamily="34" charset="-128"/>
                <a:ea typeface="Yu Gothic" panose="020B0400000000000000" pitchFamily="34" charset="-128"/>
              </a:rPr>
              <a:t> de commentaire bas, potentiellement des clients insatisfaits.</a:t>
            </a:r>
          </a:p>
          <a:p>
            <a:pPr>
              <a:lnSpc>
                <a:spcPct val="150000"/>
              </a:lnSpc>
            </a:pPr>
            <a:r>
              <a:rPr lang="fr-FR" sz="1800" b="1" dirty="0">
                <a:solidFill>
                  <a:schemeClr val="tx1"/>
                </a:solidFill>
                <a:latin typeface="Yu Gothic" panose="020B0400000000000000" pitchFamily="34" charset="-128"/>
                <a:ea typeface="Yu Gothic" panose="020B0400000000000000" pitchFamily="34" charset="-128"/>
              </a:rPr>
              <a:t>▪ </a:t>
            </a:r>
            <a:r>
              <a:rPr lang="fr-FR" dirty="0">
                <a:solidFill>
                  <a:schemeClr val="tx1"/>
                </a:solidFill>
                <a:latin typeface="Yu Gothic" panose="020B0400000000000000" pitchFamily="34" charset="-128"/>
                <a:ea typeface="Yu Gothic" panose="020B0400000000000000" pitchFamily="34" charset="-128"/>
              </a:rPr>
              <a:t>Cluster 1 et 3 semblent être des clients plus fidèles avec des délais d'achat plus longs.</a:t>
            </a:r>
          </a:p>
          <a:p>
            <a:pPr algn="ctr"/>
            <a:endParaRPr lang="fr-FR" dirty="0"/>
          </a:p>
        </p:txBody>
      </p:sp>
      <p:sp>
        <p:nvSpPr>
          <p:cNvPr id="7" name="Espace réservé du pied de page 6">
            <a:extLst>
              <a:ext uri="{FF2B5EF4-FFF2-40B4-BE49-F238E27FC236}">
                <a16:creationId xmlns:a16="http://schemas.microsoft.com/office/drawing/2014/main" id="{583F34BF-6ACA-656F-7594-BC6367414B6F}"/>
              </a:ext>
            </a:extLst>
          </p:cNvPr>
          <p:cNvSpPr>
            <a:spLocks noGrp="1"/>
          </p:cNvSpPr>
          <p:nvPr>
            <p:ph type="ftr" sz="quarter" idx="11"/>
          </p:nvPr>
        </p:nvSpPr>
        <p:spPr>
          <a:xfrm>
            <a:off x="11557416" y="6513224"/>
            <a:ext cx="542508" cy="310896"/>
          </a:xfrm>
        </p:spPr>
        <p:txBody>
          <a:bodyPr/>
          <a:lstStyle/>
          <a:p>
            <a:r>
              <a:rPr lang="en-US" sz="2000" dirty="0"/>
              <a:t>24</a:t>
            </a:r>
          </a:p>
        </p:txBody>
      </p:sp>
    </p:spTree>
    <p:extLst>
      <p:ext uri="{BB962C8B-B14F-4D97-AF65-F5344CB8AC3E}">
        <p14:creationId xmlns:p14="http://schemas.microsoft.com/office/powerpoint/2010/main" val="2905826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54448F-E066-2B6C-F608-7B125415010A}"/>
              </a:ext>
            </a:extLst>
          </p:cNvPr>
          <p:cNvSpPr>
            <a:spLocks noGrp="1"/>
          </p:cNvSpPr>
          <p:nvPr>
            <p:ph type="title"/>
          </p:nvPr>
        </p:nvSpPr>
        <p:spPr>
          <a:xfrm>
            <a:off x="0" y="0"/>
            <a:ext cx="12192000" cy="727023"/>
          </a:xfrm>
          <a:solidFill>
            <a:schemeClr val="tx2"/>
          </a:solidFill>
        </p:spPr>
        <p:txBody>
          <a:bodyPr/>
          <a:lstStyle/>
          <a:p>
            <a:r>
              <a:rPr lang="fr-FR" b="1" i="0" u="none" strike="noStrike" baseline="0" dirty="0">
                <a:solidFill>
                  <a:schemeClr val="accent4"/>
                </a:solidFill>
                <a:latin typeface="Yu Gothic" panose="020B0400000000000000" pitchFamily="34" charset="-128"/>
                <a:ea typeface="Yu Gothic" panose="020B0400000000000000" pitchFamily="34" charset="-128"/>
              </a:rPr>
              <a:t>	Modélisation RFM + Score + </a:t>
            </a:r>
            <a:r>
              <a:rPr lang="fr-FR" b="1" i="0" u="none" strike="noStrike" baseline="0" dirty="0" err="1">
                <a:solidFill>
                  <a:schemeClr val="accent4"/>
                </a:solidFill>
                <a:latin typeface="Yu Gothic" panose="020B0400000000000000" pitchFamily="34" charset="-128"/>
                <a:ea typeface="Yu Gothic" panose="020B0400000000000000" pitchFamily="34" charset="-128"/>
              </a:rPr>
              <a:t>Delais_livraison_jours</a:t>
            </a:r>
            <a:endParaRPr lang="fr-FR" dirty="0"/>
          </a:p>
        </p:txBody>
      </p:sp>
      <p:sp>
        <p:nvSpPr>
          <p:cNvPr id="3" name="Espace réservé du contenu 2">
            <a:extLst>
              <a:ext uri="{FF2B5EF4-FFF2-40B4-BE49-F238E27FC236}">
                <a16:creationId xmlns:a16="http://schemas.microsoft.com/office/drawing/2014/main" id="{6C3446EB-9261-CB82-C63E-13AF8E6211B8}"/>
              </a:ext>
            </a:extLst>
          </p:cNvPr>
          <p:cNvSpPr>
            <a:spLocks noGrp="1"/>
          </p:cNvSpPr>
          <p:nvPr>
            <p:ph idx="1"/>
          </p:nvPr>
        </p:nvSpPr>
        <p:spPr>
          <a:xfrm>
            <a:off x="0" y="597594"/>
            <a:ext cx="12192000" cy="6130977"/>
          </a:xfrm>
          <a:solidFill>
            <a:schemeClr val="bg1"/>
          </a:solidFill>
        </p:spPr>
        <p:txBody>
          <a:bodyPr/>
          <a:lstStyle/>
          <a:p>
            <a:pPr marL="0" indent="0">
              <a:buNone/>
            </a:pPr>
            <a:r>
              <a:rPr lang="fr-FR" b="1" dirty="0"/>
              <a:t>	</a:t>
            </a:r>
            <a:r>
              <a:rPr lang="fr-FR" b="1" dirty="0">
                <a:solidFill>
                  <a:schemeClr val="accent2"/>
                </a:solidFill>
              </a:rPr>
              <a:t>Visualisation des cluster k-</a:t>
            </a:r>
            <a:r>
              <a:rPr lang="fr-FR" b="1" dirty="0" err="1">
                <a:solidFill>
                  <a:schemeClr val="accent2"/>
                </a:solidFill>
              </a:rPr>
              <a:t>means</a:t>
            </a:r>
            <a:r>
              <a:rPr lang="fr-FR" b="1" dirty="0">
                <a:solidFill>
                  <a:schemeClr val="accent2"/>
                </a:solidFill>
              </a:rPr>
              <a:t> en 2D avec ACP</a:t>
            </a:r>
          </a:p>
        </p:txBody>
      </p:sp>
      <p:pic>
        <p:nvPicPr>
          <p:cNvPr id="5" name="Image 4">
            <a:extLst>
              <a:ext uri="{FF2B5EF4-FFF2-40B4-BE49-F238E27FC236}">
                <a16:creationId xmlns:a16="http://schemas.microsoft.com/office/drawing/2014/main" id="{E0AA5342-2119-D67D-32BE-BA3E5016E055}"/>
              </a:ext>
            </a:extLst>
          </p:cNvPr>
          <p:cNvPicPr>
            <a:picLocks noChangeAspect="1"/>
          </p:cNvPicPr>
          <p:nvPr/>
        </p:nvPicPr>
        <p:blipFill>
          <a:blip r:embed="rId3"/>
          <a:stretch>
            <a:fillRect/>
          </a:stretch>
        </p:blipFill>
        <p:spPr>
          <a:xfrm>
            <a:off x="1175651" y="944380"/>
            <a:ext cx="9840698" cy="5623545"/>
          </a:xfrm>
          <a:prstGeom prst="rect">
            <a:avLst/>
          </a:prstGeom>
        </p:spPr>
      </p:pic>
      <p:sp>
        <p:nvSpPr>
          <p:cNvPr id="6" name="Espace réservé du pied de page 5">
            <a:extLst>
              <a:ext uri="{FF2B5EF4-FFF2-40B4-BE49-F238E27FC236}">
                <a16:creationId xmlns:a16="http://schemas.microsoft.com/office/drawing/2014/main" id="{0504FF8F-2D5B-1770-1422-02420F6BA300}"/>
              </a:ext>
            </a:extLst>
          </p:cNvPr>
          <p:cNvSpPr>
            <a:spLocks noGrp="1"/>
          </p:cNvSpPr>
          <p:nvPr>
            <p:ph type="ftr" sz="quarter" idx="11"/>
          </p:nvPr>
        </p:nvSpPr>
        <p:spPr>
          <a:xfrm>
            <a:off x="11572407" y="6471321"/>
            <a:ext cx="533400" cy="310896"/>
          </a:xfrm>
        </p:spPr>
        <p:txBody>
          <a:bodyPr/>
          <a:lstStyle/>
          <a:p>
            <a:r>
              <a:rPr lang="en-US" sz="2000" dirty="0"/>
              <a:t>25</a:t>
            </a:r>
          </a:p>
        </p:txBody>
      </p:sp>
    </p:spTree>
    <p:extLst>
      <p:ext uri="{BB962C8B-B14F-4D97-AF65-F5344CB8AC3E}">
        <p14:creationId xmlns:p14="http://schemas.microsoft.com/office/powerpoint/2010/main" val="1027757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628D27-C1E5-5ECB-B66F-614FF0E05EB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5644D3A-54AD-D8DD-814F-23631BF65393}"/>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a:p>
            <a:endParaRPr lang="fr-FR" dirty="0"/>
          </a:p>
        </p:txBody>
      </p:sp>
      <p:graphicFrame>
        <p:nvGraphicFramePr>
          <p:cNvPr id="4" name="Diagramme 3">
            <a:extLst>
              <a:ext uri="{FF2B5EF4-FFF2-40B4-BE49-F238E27FC236}">
                <a16:creationId xmlns:a16="http://schemas.microsoft.com/office/drawing/2014/main" id="{6ED3140E-CDD8-01AD-43FC-BFB4295EFA48}"/>
              </a:ext>
            </a:extLst>
          </p:cNvPr>
          <p:cNvGraphicFramePr/>
          <p:nvPr>
            <p:extLst>
              <p:ext uri="{D42A27DB-BD31-4B8C-83A1-F6EECF244321}">
                <p14:modId xmlns:p14="http://schemas.microsoft.com/office/powerpoint/2010/main" val="3509108953"/>
              </p:ext>
            </p:extLst>
          </p:nvPr>
        </p:nvGraphicFramePr>
        <p:xfrm>
          <a:off x="4991725" y="2083633"/>
          <a:ext cx="7200275" cy="4377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pied de page 4">
            <a:extLst>
              <a:ext uri="{FF2B5EF4-FFF2-40B4-BE49-F238E27FC236}">
                <a16:creationId xmlns:a16="http://schemas.microsoft.com/office/drawing/2014/main" id="{E3572F71-96D4-A180-118B-5450B224C813}"/>
              </a:ext>
            </a:extLst>
          </p:cNvPr>
          <p:cNvSpPr>
            <a:spLocks noGrp="1"/>
          </p:cNvSpPr>
          <p:nvPr>
            <p:ph type="ftr" sz="quarter" idx="11"/>
          </p:nvPr>
        </p:nvSpPr>
        <p:spPr>
          <a:xfrm>
            <a:off x="11482465" y="6460761"/>
            <a:ext cx="618193" cy="310896"/>
          </a:xfrm>
        </p:spPr>
        <p:txBody>
          <a:bodyPr/>
          <a:lstStyle/>
          <a:p>
            <a:r>
              <a:rPr lang="en-US" sz="2000" dirty="0"/>
              <a:t>26</a:t>
            </a:r>
          </a:p>
        </p:txBody>
      </p:sp>
    </p:spTree>
    <p:extLst>
      <p:ext uri="{BB962C8B-B14F-4D97-AF65-F5344CB8AC3E}">
        <p14:creationId xmlns:p14="http://schemas.microsoft.com/office/powerpoint/2010/main" val="140106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82DCE-2784-7C36-C89E-96578ED4652D}"/>
              </a:ext>
            </a:extLst>
          </p:cNvPr>
          <p:cNvSpPr>
            <a:spLocks noGrp="1"/>
          </p:cNvSpPr>
          <p:nvPr>
            <p:ph type="title"/>
          </p:nvPr>
        </p:nvSpPr>
        <p:spPr>
          <a:xfrm>
            <a:off x="0" y="1"/>
            <a:ext cx="12192000" cy="1146747"/>
          </a:xfrm>
          <a:solidFill>
            <a:schemeClr val="tx2"/>
          </a:solidFill>
        </p:spPr>
        <p:txBody>
          <a:bodyPr/>
          <a:lstStyle/>
          <a:p>
            <a:r>
              <a:rPr lang="fr-FR" b="1" dirty="0">
                <a:solidFill>
                  <a:schemeClr val="accent4"/>
                </a:solidFill>
                <a:latin typeface="Yu Gothic" panose="020B0400000000000000" pitchFamily="34" charset="-128"/>
                <a:ea typeface="Yu Gothic" panose="020B0400000000000000" pitchFamily="34" charset="-128"/>
              </a:rPr>
              <a:t>	Suivi de la Stabilité du Clustering et Détection du 	Réentraînement</a:t>
            </a:r>
          </a:p>
        </p:txBody>
      </p:sp>
      <p:sp>
        <p:nvSpPr>
          <p:cNvPr id="3" name="Espace réservé du contenu 2">
            <a:extLst>
              <a:ext uri="{FF2B5EF4-FFF2-40B4-BE49-F238E27FC236}">
                <a16:creationId xmlns:a16="http://schemas.microsoft.com/office/drawing/2014/main" id="{C604F941-3530-C46F-CCA3-D2DD87E3ADCD}"/>
              </a:ext>
            </a:extLst>
          </p:cNvPr>
          <p:cNvSpPr>
            <a:spLocks noGrp="1"/>
          </p:cNvSpPr>
          <p:nvPr>
            <p:ph idx="1"/>
          </p:nvPr>
        </p:nvSpPr>
        <p:spPr>
          <a:xfrm>
            <a:off x="0" y="1146748"/>
            <a:ext cx="12192000" cy="5711251"/>
          </a:xfrm>
        </p:spPr>
        <p:style>
          <a:lnRef idx="2">
            <a:schemeClr val="accent6"/>
          </a:lnRef>
          <a:fillRef idx="1">
            <a:schemeClr val="lt1"/>
          </a:fillRef>
          <a:effectRef idx="0">
            <a:schemeClr val="accent6"/>
          </a:effectRef>
          <a:fontRef idx="minor">
            <a:schemeClr val="dk1"/>
          </a:fontRef>
        </p:style>
        <p:txBody>
          <a:bodyPr/>
          <a:lstStyle/>
          <a:p>
            <a:endParaRPr lang="fr-FR" dirty="0"/>
          </a:p>
          <a:p>
            <a:endParaRPr lang="fr-FR" dirty="0"/>
          </a:p>
        </p:txBody>
      </p:sp>
      <p:graphicFrame>
        <p:nvGraphicFramePr>
          <p:cNvPr id="4" name="Diagramme 3">
            <a:extLst>
              <a:ext uri="{FF2B5EF4-FFF2-40B4-BE49-F238E27FC236}">
                <a16:creationId xmlns:a16="http://schemas.microsoft.com/office/drawing/2014/main" id="{9A57D118-E597-1043-8596-0FFB08CA1A0E}"/>
              </a:ext>
            </a:extLst>
          </p:cNvPr>
          <p:cNvGraphicFramePr/>
          <p:nvPr>
            <p:extLst>
              <p:ext uri="{D42A27DB-BD31-4B8C-83A1-F6EECF244321}">
                <p14:modId xmlns:p14="http://schemas.microsoft.com/office/powerpoint/2010/main" val="530101707"/>
              </p:ext>
            </p:extLst>
          </p:nvPr>
        </p:nvGraphicFramePr>
        <p:xfrm>
          <a:off x="3829987" y="1079292"/>
          <a:ext cx="3800007" cy="3627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 coins arrondis 4">
            <a:extLst>
              <a:ext uri="{FF2B5EF4-FFF2-40B4-BE49-F238E27FC236}">
                <a16:creationId xmlns:a16="http://schemas.microsoft.com/office/drawing/2014/main" id="{0F9F3823-7BB8-5ED0-B2E2-F86B8B848987}"/>
              </a:ext>
            </a:extLst>
          </p:cNvPr>
          <p:cNvSpPr/>
          <p:nvPr/>
        </p:nvSpPr>
        <p:spPr>
          <a:xfrm>
            <a:off x="119921" y="1341620"/>
            <a:ext cx="3612630" cy="3065488"/>
          </a:xfrm>
          <a:prstGeom prst="roundRect">
            <a:avLst/>
          </a:prstGeom>
          <a:solidFill>
            <a:schemeClr val="accent4">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buNone/>
            </a:pPr>
            <a:r>
              <a:rPr lang="fr-FR" sz="1400" b="1" dirty="0">
                <a:latin typeface="Yu Gothic" panose="020B0400000000000000" pitchFamily="34" charset="-128"/>
                <a:ea typeface="Yu Gothic" panose="020B0400000000000000" pitchFamily="34" charset="-128"/>
              </a:rPr>
              <a:t>Objectifs:</a:t>
            </a:r>
          </a:p>
          <a:p>
            <a:pPr>
              <a:buNone/>
            </a:pPr>
            <a:endParaRPr lang="fr-FR" sz="1400" dirty="0">
              <a:latin typeface="Yu Gothic" panose="020B0400000000000000" pitchFamily="34" charset="-128"/>
              <a:ea typeface="Yu Gothic" panose="020B0400000000000000" pitchFamily="34" charset="-128"/>
            </a:endParaRPr>
          </a:p>
          <a:p>
            <a:r>
              <a:rPr lang="fr-FR" sz="1400" dirty="0"/>
              <a:t>▪ </a:t>
            </a:r>
            <a:r>
              <a:rPr lang="fr-FR" sz="1400" dirty="0">
                <a:latin typeface="Yu Gothic" panose="020B0400000000000000" pitchFamily="34" charset="-128"/>
                <a:ea typeface="Yu Gothic" panose="020B0400000000000000" pitchFamily="34" charset="-128"/>
              </a:rPr>
              <a:t>Segmentation client via </a:t>
            </a:r>
            <a:r>
              <a:rPr lang="fr-FR" sz="1400" b="1" dirty="0">
                <a:latin typeface="Yu Gothic" panose="020B0400000000000000" pitchFamily="34" charset="-128"/>
                <a:ea typeface="Yu Gothic" panose="020B0400000000000000" pitchFamily="34" charset="-128"/>
              </a:rPr>
              <a:t>K-</a:t>
            </a:r>
            <a:r>
              <a:rPr lang="fr-FR" sz="1400" b="1" dirty="0" err="1">
                <a:latin typeface="Yu Gothic" panose="020B0400000000000000" pitchFamily="34" charset="-128"/>
                <a:ea typeface="Yu Gothic" panose="020B0400000000000000" pitchFamily="34" charset="-128"/>
              </a:rPr>
              <a:t>Means</a:t>
            </a:r>
            <a:r>
              <a:rPr lang="fr-FR" sz="1400" b="1" dirty="0">
                <a:latin typeface="Yu Gothic" panose="020B0400000000000000" pitchFamily="34" charset="-128"/>
                <a:ea typeface="Yu Gothic" panose="020B0400000000000000" pitchFamily="34" charset="-128"/>
              </a:rPr>
              <a:t> (K=6)</a:t>
            </a:r>
            <a:r>
              <a:rPr lang="fr-FR" sz="1400" dirty="0">
                <a:latin typeface="Yu Gothic" panose="020B0400000000000000" pitchFamily="34" charset="-128"/>
                <a:ea typeface="Yu Gothic" panose="020B0400000000000000" pitchFamily="34" charset="-128"/>
              </a:rPr>
              <a:t> sur les données RFM + Score + </a:t>
            </a:r>
            <a:r>
              <a:rPr lang="fr-FR" sz="1400" dirty="0" err="1">
                <a:latin typeface="Yu Gothic" panose="020B0400000000000000" pitchFamily="34" charset="-128"/>
                <a:ea typeface="Yu Gothic" panose="020B0400000000000000" pitchFamily="34" charset="-128"/>
              </a:rPr>
              <a:t>Delais_livraison_jours</a:t>
            </a:r>
            <a:endParaRPr lang="fr-FR" sz="1400" dirty="0">
              <a:latin typeface="Yu Gothic" panose="020B0400000000000000" pitchFamily="34" charset="-128"/>
              <a:ea typeface="Yu Gothic" panose="020B0400000000000000" pitchFamily="34" charset="-128"/>
            </a:endParaRPr>
          </a:p>
          <a:p>
            <a:endParaRPr lang="fr-FR" sz="1400" dirty="0">
              <a:latin typeface="Yu Gothic" panose="020B0400000000000000" pitchFamily="34" charset="-128"/>
              <a:ea typeface="Yu Gothic" panose="020B0400000000000000" pitchFamily="34" charset="-128"/>
            </a:endParaRPr>
          </a:p>
          <a:p>
            <a:r>
              <a:rPr lang="fr-FR" sz="1400" dirty="0"/>
              <a:t>▪ </a:t>
            </a:r>
            <a:r>
              <a:rPr lang="fr-FR" sz="1400" dirty="0">
                <a:latin typeface="Yu Gothic" panose="020B0400000000000000" pitchFamily="34" charset="-128"/>
                <a:ea typeface="Yu Gothic" panose="020B0400000000000000" pitchFamily="34" charset="-128"/>
              </a:rPr>
              <a:t>Suivi de la stabilité des clusters sur 300 jours</a:t>
            </a:r>
          </a:p>
          <a:p>
            <a:endParaRPr lang="fr-FR" sz="1400" dirty="0">
              <a:latin typeface="Yu Gothic" panose="020B0400000000000000" pitchFamily="34" charset="-128"/>
              <a:ea typeface="Yu Gothic" panose="020B0400000000000000" pitchFamily="34" charset="-128"/>
            </a:endParaRPr>
          </a:p>
          <a:p>
            <a:r>
              <a:rPr lang="fr-FR" sz="1400" dirty="0"/>
              <a:t>▪ </a:t>
            </a:r>
            <a:r>
              <a:rPr lang="fr-FR" sz="1400" dirty="0">
                <a:latin typeface="Yu Gothic" panose="020B0400000000000000" pitchFamily="34" charset="-128"/>
                <a:ea typeface="Yu Gothic" panose="020B0400000000000000" pitchFamily="34" charset="-128"/>
              </a:rPr>
              <a:t>Détection du moment optimal pour réentraîner le modèle</a:t>
            </a:r>
          </a:p>
        </p:txBody>
      </p:sp>
      <p:sp>
        <p:nvSpPr>
          <p:cNvPr id="6" name="Rectangle : coins arrondis 5">
            <a:extLst>
              <a:ext uri="{FF2B5EF4-FFF2-40B4-BE49-F238E27FC236}">
                <a16:creationId xmlns:a16="http://schemas.microsoft.com/office/drawing/2014/main" id="{C47BF967-5BCF-9755-16CC-EE6D73AC2C47}"/>
              </a:ext>
            </a:extLst>
          </p:cNvPr>
          <p:cNvSpPr/>
          <p:nvPr/>
        </p:nvSpPr>
        <p:spPr>
          <a:xfrm>
            <a:off x="7727430" y="1214205"/>
            <a:ext cx="4407108" cy="332032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fr-FR" sz="1400" b="1" dirty="0">
                <a:solidFill>
                  <a:schemeClr val="tx1"/>
                </a:solidFill>
                <a:latin typeface="Yu Gothic" panose="020B0400000000000000" pitchFamily="34" charset="-128"/>
                <a:ea typeface="Yu Gothic" panose="020B0400000000000000" pitchFamily="34" charset="-128"/>
              </a:rPr>
              <a:t>Méthodologie :</a:t>
            </a:r>
          </a:p>
          <a:p>
            <a:pPr algn="l"/>
            <a:br>
              <a:rPr lang="fr-FR" sz="1400" dirty="0">
                <a:solidFill>
                  <a:schemeClr val="tx1"/>
                </a:solidFill>
                <a:latin typeface="Yu Gothic" panose="020B0400000000000000" pitchFamily="34" charset="-128"/>
                <a:ea typeface="Yu Gothic" panose="020B0400000000000000" pitchFamily="34" charset="-128"/>
              </a:rPr>
            </a:br>
            <a:r>
              <a:rPr lang="fr-FR" sz="1400" dirty="0">
                <a:solidFill>
                  <a:schemeClr val="tx1"/>
                </a:solidFill>
                <a:latin typeface="Yu Gothic" panose="020B0400000000000000" pitchFamily="34" charset="-128"/>
                <a:ea typeface="Yu Gothic" panose="020B0400000000000000" pitchFamily="34" charset="-128"/>
              </a:rPr>
              <a:t>▪ </a:t>
            </a:r>
            <a:r>
              <a:rPr lang="fr-FR" sz="1400" b="1" i="0" u="none" strike="noStrike" baseline="0" dirty="0">
                <a:solidFill>
                  <a:schemeClr val="tx1"/>
                </a:solidFill>
                <a:latin typeface="Yu Gothic" panose="020B0400000000000000" pitchFamily="34" charset="-128"/>
                <a:ea typeface="Yu Gothic" panose="020B0400000000000000" pitchFamily="34" charset="-128"/>
              </a:rPr>
              <a:t>Standardisation </a:t>
            </a:r>
            <a:r>
              <a:rPr lang="fr-FR" sz="1400" b="0" i="0" u="none" strike="noStrike" baseline="0" dirty="0">
                <a:solidFill>
                  <a:schemeClr val="tx1"/>
                </a:solidFill>
                <a:latin typeface="Yu Gothic" panose="020B0400000000000000" pitchFamily="34" charset="-128"/>
                <a:ea typeface="Yu Gothic" panose="020B0400000000000000" pitchFamily="34" charset="-128"/>
              </a:rPr>
              <a:t>: Application de</a:t>
            </a:r>
          </a:p>
          <a:p>
            <a:pPr algn="l"/>
            <a:r>
              <a:rPr lang="fr-FR" sz="1400" b="0" i="0" u="none" strike="noStrike" baseline="0" dirty="0" err="1">
                <a:solidFill>
                  <a:schemeClr val="tx1"/>
                </a:solidFill>
                <a:latin typeface="Yu Gothic" panose="020B0400000000000000" pitchFamily="34" charset="-128"/>
                <a:ea typeface="Yu Gothic" panose="020B0400000000000000" pitchFamily="34" charset="-128"/>
              </a:rPr>
              <a:t>StandardScaler</a:t>
            </a:r>
            <a:r>
              <a:rPr lang="fr-FR" sz="1400" b="0" i="0" u="none" strike="noStrike" baseline="0" dirty="0">
                <a:solidFill>
                  <a:schemeClr val="tx1"/>
                </a:solidFill>
                <a:latin typeface="Yu Gothic" panose="020B0400000000000000" pitchFamily="34" charset="-128"/>
                <a:ea typeface="Yu Gothic" panose="020B0400000000000000" pitchFamily="34" charset="-128"/>
              </a:rPr>
              <a:t> </a:t>
            </a:r>
          </a:p>
          <a:p>
            <a:pPr algn="l"/>
            <a:endParaRPr lang="fr-FR" sz="1400" dirty="0">
              <a:solidFill>
                <a:srgbClr val="FFFFFF"/>
              </a:solidFill>
              <a:latin typeface="Yu Gothic" panose="020B0400000000000000" pitchFamily="34" charset="-128"/>
              <a:ea typeface="Yu Gothic" panose="020B0400000000000000" pitchFamily="34" charset="-128"/>
            </a:endParaRPr>
          </a:p>
          <a:p>
            <a:pPr algn="l"/>
            <a:r>
              <a:rPr lang="fr-FR" sz="1400" dirty="0">
                <a:solidFill>
                  <a:schemeClr val="tx1"/>
                </a:solidFill>
                <a:latin typeface="Yu Gothic" panose="020B0400000000000000" pitchFamily="34" charset="-128"/>
                <a:ea typeface="Yu Gothic" panose="020B0400000000000000" pitchFamily="34" charset="-128"/>
              </a:rPr>
              <a:t>▪ Comparaison des clusters avec l'ARI (</a:t>
            </a:r>
            <a:r>
              <a:rPr lang="fr-FR" sz="1400" dirty="0" err="1">
                <a:solidFill>
                  <a:schemeClr val="tx1"/>
                </a:solidFill>
                <a:latin typeface="Yu Gothic" panose="020B0400000000000000" pitchFamily="34" charset="-128"/>
                <a:ea typeface="Yu Gothic" panose="020B0400000000000000" pitchFamily="34" charset="-128"/>
              </a:rPr>
              <a:t>Adjusted</a:t>
            </a:r>
            <a:r>
              <a:rPr lang="fr-FR" sz="1400" dirty="0">
                <a:solidFill>
                  <a:schemeClr val="tx1"/>
                </a:solidFill>
                <a:latin typeface="Yu Gothic" panose="020B0400000000000000" pitchFamily="34" charset="-128"/>
                <a:ea typeface="Yu Gothic" panose="020B0400000000000000" pitchFamily="34" charset="-128"/>
              </a:rPr>
              <a:t> Rand Index)</a:t>
            </a:r>
          </a:p>
          <a:p>
            <a:pPr>
              <a:buNone/>
            </a:pPr>
            <a:br>
              <a:rPr lang="fr-FR" sz="1400" dirty="0">
                <a:solidFill>
                  <a:schemeClr val="tx1"/>
                </a:solidFill>
                <a:latin typeface="Yu Gothic" panose="020B0400000000000000" pitchFamily="34" charset="-128"/>
                <a:ea typeface="Yu Gothic" panose="020B0400000000000000" pitchFamily="34" charset="-128"/>
              </a:rPr>
            </a:br>
            <a:r>
              <a:rPr lang="fr-FR" sz="1400" dirty="0">
                <a:solidFill>
                  <a:schemeClr val="tx1"/>
                </a:solidFill>
                <a:latin typeface="Yu Gothic" panose="020B0400000000000000" pitchFamily="34" charset="-128"/>
                <a:ea typeface="Yu Gothic" panose="020B0400000000000000" pitchFamily="34" charset="-128"/>
              </a:rPr>
              <a:t>▪ Détection des changements de distribution via le test de Kolmogorov-Smirnov (KS)</a:t>
            </a:r>
            <a:br>
              <a:rPr lang="fr-FR" sz="1400" dirty="0">
                <a:solidFill>
                  <a:schemeClr val="tx1"/>
                </a:solidFill>
                <a:latin typeface="Yu Gothic" panose="020B0400000000000000" pitchFamily="34" charset="-128"/>
                <a:ea typeface="Yu Gothic" panose="020B0400000000000000" pitchFamily="34" charset="-128"/>
              </a:rPr>
            </a:br>
            <a:r>
              <a:rPr lang="fr-FR" sz="1400" dirty="0">
                <a:solidFill>
                  <a:schemeClr val="tx1"/>
                </a:solidFill>
                <a:latin typeface="Yu Gothic" panose="020B0400000000000000" pitchFamily="34" charset="-128"/>
                <a:ea typeface="Yu Gothic" panose="020B0400000000000000" pitchFamily="34" charset="-128"/>
              </a:rPr>
              <a:t>	▪ Seuil critique :</a:t>
            </a:r>
          </a:p>
          <a:p>
            <a:r>
              <a:rPr lang="fr-FR" sz="1400" dirty="0">
                <a:solidFill>
                  <a:schemeClr val="tx1"/>
                </a:solidFill>
                <a:latin typeface="Yu Gothic" panose="020B0400000000000000" pitchFamily="34" charset="-128"/>
                <a:ea typeface="Yu Gothic" panose="020B0400000000000000" pitchFamily="34" charset="-128"/>
              </a:rPr>
              <a:t>	▪ ARI &lt; 0.5 ➝ Réentraînement nécessaire </a:t>
            </a:r>
          </a:p>
          <a:p>
            <a:r>
              <a:rPr lang="fr-FR" sz="1400" dirty="0">
                <a:solidFill>
                  <a:schemeClr val="tx1"/>
                </a:solidFill>
                <a:latin typeface="Yu Gothic" panose="020B0400000000000000" pitchFamily="34" charset="-128"/>
                <a:ea typeface="Yu Gothic" panose="020B0400000000000000" pitchFamily="34" charset="-128"/>
              </a:rPr>
              <a:t>	▪ KS élevé et p-value faible ➝ Les données ont évolué</a:t>
            </a:r>
          </a:p>
        </p:txBody>
      </p:sp>
      <p:sp>
        <p:nvSpPr>
          <p:cNvPr id="7" name="Rectangle : coins arrondis 6">
            <a:extLst>
              <a:ext uri="{FF2B5EF4-FFF2-40B4-BE49-F238E27FC236}">
                <a16:creationId xmlns:a16="http://schemas.microsoft.com/office/drawing/2014/main" id="{9BD28F76-197D-0B20-3928-B62CC4252682}"/>
              </a:ext>
            </a:extLst>
          </p:cNvPr>
          <p:cNvSpPr/>
          <p:nvPr/>
        </p:nvSpPr>
        <p:spPr>
          <a:xfrm>
            <a:off x="3904938" y="4901784"/>
            <a:ext cx="3605134" cy="188876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latin typeface="Yu Gothic" panose="020B0400000000000000" pitchFamily="34" charset="-128"/>
                <a:ea typeface="Yu Gothic" panose="020B0400000000000000" pitchFamily="34" charset="-128"/>
              </a:rPr>
              <a:t>Calcul de la Segmentation :</a:t>
            </a:r>
          </a:p>
          <a:p>
            <a:pPr algn="ctr"/>
            <a:endParaRPr lang="fr-FR" sz="1400" dirty="0">
              <a:solidFill>
                <a:schemeClr val="tx1"/>
              </a:solidFill>
              <a:latin typeface="Yu Gothic" panose="020B0400000000000000" pitchFamily="34" charset="-128"/>
              <a:ea typeface="Yu Gothic" panose="020B0400000000000000" pitchFamily="34" charset="-128"/>
            </a:endParaRPr>
          </a:p>
          <a:p>
            <a:pPr algn="ctr"/>
            <a:r>
              <a:rPr lang="fr-FR" sz="1400" dirty="0">
                <a:solidFill>
                  <a:schemeClr val="tx1"/>
                </a:solidFill>
                <a:latin typeface="Yu Gothic" panose="020B0400000000000000" pitchFamily="34" charset="-128"/>
                <a:ea typeface="Yu Gothic" panose="020B0400000000000000" pitchFamily="34" charset="-128"/>
              </a:rPr>
              <a:t>▪ Fréquence : Tous les 15 jours sur une période de 12 mois </a:t>
            </a:r>
          </a:p>
        </p:txBody>
      </p:sp>
      <p:sp>
        <p:nvSpPr>
          <p:cNvPr id="8" name="Espace réservé du pied de page 7">
            <a:extLst>
              <a:ext uri="{FF2B5EF4-FFF2-40B4-BE49-F238E27FC236}">
                <a16:creationId xmlns:a16="http://schemas.microsoft.com/office/drawing/2014/main" id="{59BB4527-A6B3-AF4F-1202-E969E79F0CD4}"/>
              </a:ext>
            </a:extLst>
          </p:cNvPr>
          <p:cNvSpPr>
            <a:spLocks noGrp="1"/>
          </p:cNvSpPr>
          <p:nvPr>
            <p:ph type="ftr" sz="quarter" idx="11"/>
          </p:nvPr>
        </p:nvSpPr>
        <p:spPr>
          <a:xfrm>
            <a:off x="11572407" y="6425383"/>
            <a:ext cx="516136" cy="310896"/>
          </a:xfrm>
        </p:spPr>
        <p:txBody>
          <a:bodyPr/>
          <a:lstStyle/>
          <a:p>
            <a:r>
              <a:rPr lang="en-US" sz="2000" dirty="0"/>
              <a:t>27</a:t>
            </a:r>
          </a:p>
        </p:txBody>
      </p:sp>
    </p:spTree>
    <p:extLst>
      <p:ext uri="{BB962C8B-B14F-4D97-AF65-F5344CB8AC3E}">
        <p14:creationId xmlns:p14="http://schemas.microsoft.com/office/powerpoint/2010/main" val="1937625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518C4-C646-0028-21A2-68272F5DDE14}"/>
              </a:ext>
            </a:extLst>
          </p:cNvPr>
          <p:cNvSpPr>
            <a:spLocks noGrp="1"/>
          </p:cNvSpPr>
          <p:nvPr>
            <p:ph type="title"/>
          </p:nvPr>
        </p:nvSpPr>
        <p:spPr>
          <a:xfrm>
            <a:off x="0" y="0"/>
            <a:ext cx="12192000" cy="1071797"/>
          </a:xfrm>
          <a:solidFill>
            <a:schemeClr val="bg1"/>
          </a:solidFill>
        </p:spPr>
        <p:txBody>
          <a:bodyPr/>
          <a:lstStyle/>
          <a:p>
            <a:r>
              <a:rPr lang="fr-FR" b="1" dirty="0">
                <a:solidFill>
                  <a:schemeClr val="accent4"/>
                </a:solidFill>
                <a:latin typeface="Yu Gothic" panose="020B0400000000000000" pitchFamily="34" charset="-128"/>
                <a:ea typeface="Yu Gothic" panose="020B0400000000000000" pitchFamily="34" charset="-128"/>
              </a:rPr>
              <a:t>	Quand faut-il réentraîner le modèle de 	segmentation ?</a:t>
            </a:r>
          </a:p>
        </p:txBody>
      </p:sp>
      <p:sp>
        <p:nvSpPr>
          <p:cNvPr id="3" name="Espace réservé du contenu 2">
            <a:extLst>
              <a:ext uri="{FF2B5EF4-FFF2-40B4-BE49-F238E27FC236}">
                <a16:creationId xmlns:a16="http://schemas.microsoft.com/office/drawing/2014/main" id="{6C92B464-CE55-7C2F-6DA9-2AA1217A57B9}"/>
              </a:ext>
            </a:extLst>
          </p:cNvPr>
          <p:cNvSpPr>
            <a:spLocks noGrp="1"/>
          </p:cNvSpPr>
          <p:nvPr>
            <p:ph idx="1"/>
          </p:nvPr>
        </p:nvSpPr>
        <p:spPr>
          <a:xfrm>
            <a:off x="0" y="1071797"/>
            <a:ext cx="12192000" cy="5786203"/>
          </a:xfrm>
          <a:solidFill>
            <a:schemeClr val="bg1"/>
          </a:solidFill>
        </p:spPr>
        <p:txBody>
          <a:bodyPr>
            <a:normAutofit fontScale="92500" lnSpcReduction="1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sz="1700" b="1" dirty="0">
                <a:solidFill>
                  <a:srgbClr val="FF0000"/>
                </a:solidFill>
                <a:latin typeface="Yu Gothic" panose="020B0400000000000000" pitchFamily="34" charset="-128"/>
                <a:ea typeface="Yu Gothic" panose="020B0400000000000000" pitchFamily="34" charset="-128"/>
              </a:rPr>
              <a:t>	</a:t>
            </a:r>
            <a:r>
              <a:rPr lang="fr-FR" sz="1700" b="1" u="sng" dirty="0">
                <a:solidFill>
                  <a:srgbClr val="FF0000"/>
                </a:solidFill>
                <a:latin typeface="Yu Gothic" panose="020B0400000000000000" pitchFamily="34" charset="-128"/>
                <a:ea typeface="Yu Gothic" panose="020B0400000000000000" pitchFamily="34" charset="-128"/>
              </a:rPr>
              <a:t>Recommandations</a:t>
            </a:r>
            <a:r>
              <a:rPr lang="fr-FR" sz="1700" b="1" dirty="0">
                <a:solidFill>
                  <a:srgbClr val="FF0000"/>
                </a:solidFill>
                <a:latin typeface="Yu Gothic" panose="020B0400000000000000" pitchFamily="34" charset="-128"/>
                <a:ea typeface="Yu Gothic" panose="020B0400000000000000" pitchFamily="34" charset="-128"/>
              </a:rPr>
              <a:t> :</a:t>
            </a:r>
          </a:p>
          <a:p>
            <a:pPr marL="0" indent="0">
              <a:buNone/>
            </a:pP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700" dirty="0">
                <a:latin typeface="Yu Gothic" panose="020B0400000000000000" pitchFamily="34" charset="-128"/>
                <a:ea typeface="Yu Gothic" panose="020B0400000000000000" pitchFamily="34" charset="-128"/>
              </a:rPr>
              <a:t>Réentraîner après 135 jours (ARI &lt; 0.5).</a:t>
            </a:r>
          </a:p>
          <a:p>
            <a:pPr marL="0" indent="0">
              <a:buNone/>
            </a:pP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700" dirty="0">
                <a:latin typeface="Yu Gothic" panose="020B0400000000000000" pitchFamily="34" charset="-128"/>
                <a:ea typeface="Yu Gothic" panose="020B0400000000000000" pitchFamily="34" charset="-128"/>
              </a:rPr>
              <a:t>Surveiller l'évolution des distributions.</a:t>
            </a:r>
          </a:p>
          <a:p>
            <a:pPr marL="0" indent="0">
              <a:buNone/>
            </a:pP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700" dirty="0" err="1">
                <a:latin typeface="Yu Gothic" panose="020B0400000000000000" pitchFamily="34" charset="-128"/>
                <a:ea typeface="Yu Gothic" panose="020B0400000000000000" pitchFamily="34" charset="-128"/>
              </a:rPr>
              <a:t>CoutTotalAvecFraisDeLivraison</a:t>
            </a:r>
            <a:r>
              <a:rPr lang="fr-FR" sz="1700" dirty="0">
                <a:latin typeface="Yu Gothic" panose="020B0400000000000000" pitchFamily="34" charset="-128"/>
                <a:ea typeface="Yu Gothic" panose="020B0400000000000000" pitchFamily="34" charset="-128"/>
              </a:rPr>
              <a:t> a changé après 300 jours (p=0.001).</a:t>
            </a:r>
          </a:p>
          <a:p>
            <a:endParaRPr lang="fr-FR" dirty="0"/>
          </a:p>
          <a:p>
            <a:endParaRPr lang="fr-FR" dirty="0"/>
          </a:p>
          <a:p>
            <a:endParaRPr lang="fr-FR" dirty="0"/>
          </a:p>
          <a:p>
            <a:endParaRPr lang="fr-FR" dirty="0"/>
          </a:p>
        </p:txBody>
      </p:sp>
      <p:pic>
        <p:nvPicPr>
          <p:cNvPr id="7" name="Image 6">
            <a:extLst>
              <a:ext uri="{FF2B5EF4-FFF2-40B4-BE49-F238E27FC236}">
                <a16:creationId xmlns:a16="http://schemas.microsoft.com/office/drawing/2014/main" id="{D6A0F51B-9141-D77C-A6CA-9822EE87CE41}"/>
              </a:ext>
            </a:extLst>
          </p:cNvPr>
          <p:cNvPicPr>
            <a:picLocks noChangeAspect="1"/>
          </p:cNvPicPr>
          <p:nvPr/>
        </p:nvPicPr>
        <p:blipFill>
          <a:blip r:embed="rId3"/>
          <a:stretch>
            <a:fillRect/>
          </a:stretch>
        </p:blipFill>
        <p:spPr>
          <a:xfrm>
            <a:off x="6314229" y="1071797"/>
            <a:ext cx="5741233" cy="905001"/>
          </a:xfrm>
          <a:prstGeom prst="rect">
            <a:avLst/>
          </a:prstGeom>
        </p:spPr>
      </p:pic>
      <p:pic>
        <p:nvPicPr>
          <p:cNvPr id="11" name="Image 10">
            <a:extLst>
              <a:ext uri="{FF2B5EF4-FFF2-40B4-BE49-F238E27FC236}">
                <a16:creationId xmlns:a16="http://schemas.microsoft.com/office/drawing/2014/main" id="{A005F268-2487-1119-C682-58E6C63203AC}"/>
              </a:ext>
            </a:extLst>
          </p:cNvPr>
          <p:cNvPicPr>
            <a:picLocks noChangeAspect="1"/>
          </p:cNvPicPr>
          <p:nvPr/>
        </p:nvPicPr>
        <p:blipFill>
          <a:blip r:embed="rId4"/>
          <a:stretch>
            <a:fillRect/>
          </a:stretch>
        </p:blipFill>
        <p:spPr>
          <a:xfrm>
            <a:off x="235801" y="1154243"/>
            <a:ext cx="5540573" cy="4167265"/>
          </a:xfrm>
          <a:prstGeom prst="rect">
            <a:avLst/>
          </a:prstGeom>
        </p:spPr>
      </p:pic>
      <p:sp>
        <p:nvSpPr>
          <p:cNvPr id="12" name="Espace réservé du pied de page 11">
            <a:extLst>
              <a:ext uri="{FF2B5EF4-FFF2-40B4-BE49-F238E27FC236}">
                <a16:creationId xmlns:a16="http://schemas.microsoft.com/office/drawing/2014/main" id="{0BBAEA54-0ED3-01FF-2134-9F2025360C93}"/>
              </a:ext>
            </a:extLst>
          </p:cNvPr>
          <p:cNvSpPr>
            <a:spLocks noGrp="1"/>
          </p:cNvSpPr>
          <p:nvPr>
            <p:ph type="ftr" sz="quarter" idx="11"/>
          </p:nvPr>
        </p:nvSpPr>
        <p:spPr>
          <a:xfrm>
            <a:off x="11602387" y="6466607"/>
            <a:ext cx="513264" cy="310896"/>
          </a:xfrm>
        </p:spPr>
        <p:txBody>
          <a:bodyPr/>
          <a:lstStyle/>
          <a:p>
            <a:r>
              <a:rPr lang="en-US" sz="2000" dirty="0"/>
              <a:t>28</a:t>
            </a:r>
          </a:p>
        </p:txBody>
      </p:sp>
      <p:pic>
        <p:nvPicPr>
          <p:cNvPr id="5" name="Image 4">
            <a:extLst>
              <a:ext uri="{FF2B5EF4-FFF2-40B4-BE49-F238E27FC236}">
                <a16:creationId xmlns:a16="http://schemas.microsoft.com/office/drawing/2014/main" id="{7D6F0035-0EC5-72DC-5DA5-3E9C38A94649}"/>
              </a:ext>
            </a:extLst>
          </p:cNvPr>
          <p:cNvPicPr>
            <a:picLocks noChangeAspect="1"/>
          </p:cNvPicPr>
          <p:nvPr/>
        </p:nvPicPr>
        <p:blipFill>
          <a:blip r:embed="rId5"/>
          <a:stretch>
            <a:fillRect/>
          </a:stretch>
        </p:blipFill>
        <p:spPr>
          <a:xfrm>
            <a:off x="6012175" y="2049730"/>
            <a:ext cx="6179825" cy="4059714"/>
          </a:xfrm>
          <a:prstGeom prst="rect">
            <a:avLst/>
          </a:prstGeom>
        </p:spPr>
      </p:pic>
    </p:spTree>
    <p:extLst>
      <p:ext uri="{BB962C8B-B14F-4D97-AF65-F5344CB8AC3E}">
        <p14:creationId xmlns:p14="http://schemas.microsoft.com/office/powerpoint/2010/main" val="401431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D546C-4342-F550-01EA-219A0D3ABD9B}"/>
              </a:ext>
            </a:extLst>
          </p:cNvPr>
          <p:cNvSpPr>
            <a:spLocks noGrp="1"/>
          </p:cNvSpPr>
          <p:nvPr>
            <p:ph type="title"/>
          </p:nvPr>
        </p:nvSpPr>
        <p:spPr>
          <a:xfrm>
            <a:off x="0" y="1"/>
            <a:ext cx="12192000" cy="996846"/>
          </a:xfrm>
          <a:solidFill>
            <a:schemeClr val="tx2"/>
          </a:solidFill>
        </p:spPr>
        <p:txBody>
          <a:bodyPr/>
          <a:lstStyle/>
          <a:p>
            <a:r>
              <a:rPr lang="fr-FR" dirty="0"/>
              <a:t>	</a:t>
            </a:r>
            <a:r>
              <a:rPr lang="fr-FR" b="1" dirty="0">
                <a:solidFill>
                  <a:schemeClr val="accent4"/>
                </a:solidFill>
                <a:latin typeface="Yu Gothic" panose="020B0400000000000000" pitchFamily="34" charset="-128"/>
                <a:ea typeface="Yu Gothic" panose="020B0400000000000000" pitchFamily="34" charset="-128"/>
                <a:cs typeface="Calibri" panose="020F0502020204030204" pitchFamily="34" charset="0"/>
              </a:rPr>
              <a:t>Objectifs</a:t>
            </a:r>
          </a:p>
        </p:txBody>
      </p:sp>
      <p:sp>
        <p:nvSpPr>
          <p:cNvPr id="3" name="Espace réservé du contenu 2">
            <a:extLst>
              <a:ext uri="{FF2B5EF4-FFF2-40B4-BE49-F238E27FC236}">
                <a16:creationId xmlns:a16="http://schemas.microsoft.com/office/drawing/2014/main" id="{78977E39-853A-463A-7317-68E0209EB266}"/>
              </a:ext>
            </a:extLst>
          </p:cNvPr>
          <p:cNvSpPr>
            <a:spLocks noGrp="1"/>
          </p:cNvSpPr>
          <p:nvPr>
            <p:ph idx="1"/>
          </p:nvPr>
        </p:nvSpPr>
        <p:spPr>
          <a:xfrm>
            <a:off x="0" y="996848"/>
            <a:ext cx="12192000" cy="5861152"/>
          </a:xfrm>
          <a:solidFill>
            <a:schemeClr val="bg1"/>
          </a:solidFill>
        </p:spPr>
        <p:txBody>
          <a:bodyPr>
            <a:normAutofit lnSpcReduction="10000"/>
          </a:bodyPr>
          <a:lstStyle/>
          <a:p>
            <a:endParaRPr lang="fr-FR" sz="1800" b="1" i="0" u="none" strike="noStrike" baseline="0" dirty="0">
              <a:solidFill>
                <a:srgbClr val="000000"/>
              </a:solidFill>
              <a:latin typeface="Times New Roman" panose="02020603050405020304" pitchFamily="18" charset="0"/>
            </a:endParaRPr>
          </a:p>
          <a:p>
            <a:pPr marL="0" indent="0">
              <a:buNone/>
            </a:pPr>
            <a:endParaRPr lang="fr-FR"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ClrTx/>
              <a:buSzPct val="100000"/>
              <a:buNone/>
            </a:pP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kumimoji="0" lang="fr-FR" sz="20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Comprendre les différents types d’utilisateurs grâce à leur comportement </a:t>
            </a:r>
          </a:p>
          <a:p>
            <a:pPr marL="0" indent="0">
              <a:buClrTx/>
              <a:buSzPct val="100000"/>
              <a:buNone/>
            </a:pPr>
            <a:r>
              <a:rPr lang="fr-FR" sz="200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et à leurs données personnelles.</a:t>
            </a:r>
          </a:p>
          <a:p>
            <a:pPr marL="0" indent="0">
              <a:buNone/>
            </a:pPr>
            <a:endPar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endParaRPr>
          </a:p>
          <a:p>
            <a:pPr marL="0" indent="0">
              <a:buClrTx/>
              <a:buSzPct val="100000"/>
              <a:buNone/>
            </a:pPr>
            <a:r>
              <a:rPr kumimoji="0" lang="fr-FR" sz="20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Proposer une segmentation des clients adaptée </a:t>
            </a:r>
          </a:p>
          <a:p>
            <a:pPr marL="0" indent="0">
              <a:buClrTx/>
              <a:buSzPct val="100000"/>
              <a:buNone/>
            </a:pPr>
            <a:r>
              <a:rPr lang="fr-FR" sz="200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aux campagnes publicitaires quotidiennes.</a:t>
            </a:r>
          </a:p>
          <a:p>
            <a:pPr marL="0" indent="0">
              <a:buNone/>
            </a:pPr>
            <a:endPar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endParaRPr>
          </a:p>
          <a:p>
            <a:pPr marL="0" indent="0">
              <a:buClrTx/>
              <a:buSzPct val="100000"/>
              <a:buNone/>
            </a:pPr>
            <a:r>
              <a:rPr kumimoji="0" lang="fr-FR" sz="20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2000" dirty="0">
                <a:latin typeface="Yu Gothic" panose="020B0400000000000000" pitchFamily="34" charset="-128"/>
                <a:ea typeface="Yu Gothic" panose="020B0400000000000000" pitchFamily="34" charset="-128"/>
              </a:rPr>
              <a:t>Proposition de contrat de maintenance </a:t>
            </a:r>
          </a:p>
          <a:p>
            <a:pPr marL="0" indent="0">
              <a:buClrTx/>
              <a:buSzPct val="100000"/>
              <a:buNone/>
            </a:pPr>
            <a:r>
              <a:rPr lang="fr-FR" sz="2000" dirty="0">
                <a:latin typeface="Yu Gothic" panose="020B0400000000000000" pitchFamily="34" charset="-128"/>
                <a:ea typeface="Yu Gothic" panose="020B0400000000000000" pitchFamily="34" charset="-128"/>
              </a:rPr>
              <a:t>	basée sur une analyse de la stabilité des segments </a:t>
            </a:r>
          </a:p>
          <a:p>
            <a:pPr marL="0" indent="0">
              <a:buClrTx/>
              <a:buSzPct val="100000"/>
              <a:buNone/>
            </a:pPr>
            <a:r>
              <a:rPr lang="fr-FR" sz="2000" dirty="0">
                <a:latin typeface="Yu Gothic" panose="020B0400000000000000" pitchFamily="34" charset="-128"/>
                <a:ea typeface="Yu Gothic" panose="020B0400000000000000" pitchFamily="34" charset="-128"/>
              </a:rPr>
              <a:t>	au cours du temps, afin d’</a:t>
            </a: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assurer la mise à jour </a:t>
            </a:r>
          </a:p>
          <a:p>
            <a:pPr marL="0" indent="0">
              <a:buClrTx/>
              <a:buSzPct val="100000"/>
              <a:buNone/>
            </a:pP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et la pertinence continue de cette segmentation</a:t>
            </a:r>
            <a:r>
              <a:rPr lang="fr-FR" sz="2000" dirty="0">
                <a:latin typeface="Yu Gothic" panose="020B0400000000000000" pitchFamily="34" charset="-128"/>
                <a:ea typeface="Yu Gothic" panose="020B0400000000000000" pitchFamily="34" charset="-128"/>
              </a:rPr>
              <a:t>.</a:t>
            </a:r>
          </a:p>
          <a:p>
            <a:pPr marL="0" indent="0">
              <a:buClrTx/>
              <a:buSzPct val="100000"/>
              <a:buNone/>
            </a:pPr>
            <a:endParaRPr lang="fr-FR" sz="2000" dirty="0">
              <a:latin typeface="Yu Gothic" panose="020B0400000000000000" pitchFamily="34" charset="-128"/>
              <a:ea typeface="Yu Gothic" panose="020B0400000000000000" pitchFamily="34" charset="-128"/>
            </a:endParaRPr>
          </a:p>
          <a:p>
            <a:pPr marL="0" indent="0">
              <a:buClrTx/>
              <a:buSzPct val="100000"/>
              <a:buNone/>
            </a:pPr>
            <a:r>
              <a:rPr lang="fr-FR" sz="2000" dirty="0">
                <a:latin typeface="Yu Gothic" panose="020B0400000000000000" pitchFamily="34" charset="-128"/>
                <a:ea typeface="Yu Gothic" panose="020B0400000000000000" pitchFamily="34" charset="-128"/>
              </a:rPr>
              <a:t>	</a:t>
            </a:r>
            <a:r>
              <a:rPr kumimoji="0" lang="fr-FR" sz="20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2000" dirty="0">
                <a:latin typeface="Yu Gothic" panose="020B0400000000000000" pitchFamily="34" charset="-128"/>
                <a:ea typeface="Yu Gothic" panose="020B0400000000000000" pitchFamily="34" charset="-128"/>
              </a:rPr>
              <a:t>Code au format PEP8</a:t>
            </a:r>
          </a:p>
          <a:p>
            <a:pPr>
              <a:buClrTx/>
              <a:buSzPct val="100000"/>
              <a:buFont typeface="Arial" panose="020B0604020202020204" pitchFamily="34" charset="0"/>
              <a:buChar char="•"/>
            </a:pPr>
            <a:endParaRPr lang="fr-FR"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fr-FR" dirty="0"/>
          </a:p>
        </p:txBody>
      </p:sp>
      <p:pic>
        <p:nvPicPr>
          <p:cNvPr id="6" name="Picture 2">
            <a:extLst>
              <a:ext uri="{FF2B5EF4-FFF2-40B4-BE49-F238E27FC236}">
                <a16:creationId xmlns:a16="http://schemas.microsoft.com/office/drawing/2014/main" id="{E050BB69-7199-BE9C-5612-157AEDFB7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797" y="2600794"/>
            <a:ext cx="3463821" cy="3356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pied de page 3">
            <a:extLst>
              <a:ext uri="{FF2B5EF4-FFF2-40B4-BE49-F238E27FC236}">
                <a16:creationId xmlns:a16="http://schemas.microsoft.com/office/drawing/2014/main" id="{0DA7885E-47FA-9D35-7925-1C91F9B593A9}"/>
              </a:ext>
            </a:extLst>
          </p:cNvPr>
          <p:cNvSpPr>
            <a:spLocks noGrp="1"/>
          </p:cNvSpPr>
          <p:nvPr>
            <p:ph type="ftr" sz="quarter" idx="11"/>
          </p:nvPr>
        </p:nvSpPr>
        <p:spPr>
          <a:xfrm>
            <a:off x="11534931" y="6303364"/>
            <a:ext cx="573224" cy="466644"/>
          </a:xfrm>
        </p:spPr>
        <p:txBody>
          <a:bodyPr/>
          <a:lstStyle/>
          <a:p>
            <a:r>
              <a:rPr lang="en-US" sz="2000" dirty="0"/>
              <a:t>2</a:t>
            </a:r>
          </a:p>
        </p:txBody>
      </p:sp>
    </p:spTree>
    <p:extLst>
      <p:ext uri="{BB962C8B-B14F-4D97-AF65-F5344CB8AC3E}">
        <p14:creationId xmlns:p14="http://schemas.microsoft.com/office/powerpoint/2010/main" val="399924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BE606-5D9C-4CC3-9770-E19E4400C59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BCC414A-8785-67C5-6E70-D4126B7B6E98}"/>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p:txBody>
      </p:sp>
      <p:graphicFrame>
        <p:nvGraphicFramePr>
          <p:cNvPr id="4" name="Diagramme 3">
            <a:extLst>
              <a:ext uri="{FF2B5EF4-FFF2-40B4-BE49-F238E27FC236}">
                <a16:creationId xmlns:a16="http://schemas.microsoft.com/office/drawing/2014/main" id="{69036FCA-2697-0349-CC0C-EAB7B9E9A94F}"/>
              </a:ext>
            </a:extLst>
          </p:cNvPr>
          <p:cNvGraphicFramePr/>
          <p:nvPr>
            <p:extLst>
              <p:ext uri="{D42A27DB-BD31-4B8C-83A1-F6EECF244321}">
                <p14:modId xmlns:p14="http://schemas.microsoft.com/office/powerpoint/2010/main" val="3139278608"/>
              </p:ext>
            </p:extLst>
          </p:nvPr>
        </p:nvGraphicFramePr>
        <p:xfrm>
          <a:off x="4991725" y="2083633"/>
          <a:ext cx="7200275" cy="4377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pied de page 4">
            <a:extLst>
              <a:ext uri="{FF2B5EF4-FFF2-40B4-BE49-F238E27FC236}">
                <a16:creationId xmlns:a16="http://schemas.microsoft.com/office/drawing/2014/main" id="{6D4C2BDE-4C6A-4DEE-92DF-84E09BB68DBB}"/>
              </a:ext>
            </a:extLst>
          </p:cNvPr>
          <p:cNvSpPr>
            <a:spLocks noGrp="1"/>
          </p:cNvSpPr>
          <p:nvPr>
            <p:ph type="ftr" sz="quarter" idx="11"/>
          </p:nvPr>
        </p:nvSpPr>
        <p:spPr>
          <a:xfrm>
            <a:off x="11474971" y="6460761"/>
            <a:ext cx="648174" cy="310896"/>
          </a:xfrm>
        </p:spPr>
        <p:txBody>
          <a:bodyPr/>
          <a:lstStyle/>
          <a:p>
            <a:r>
              <a:rPr lang="en-US" sz="2000" dirty="0"/>
              <a:t>29</a:t>
            </a:r>
          </a:p>
        </p:txBody>
      </p:sp>
    </p:spTree>
    <p:extLst>
      <p:ext uri="{BB962C8B-B14F-4D97-AF65-F5344CB8AC3E}">
        <p14:creationId xmlns:p14="http://schemas.microsoft.com/office/powerpoint/2010/main" val="1407840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226DFD-8976-90E1-E3A8-0F650F36D129}"/>
              </a:ext>
            </a:extLst>
          </p:cNvPr>
          <p:cNvSpPr>
            <a:spLocks noGrp="1"/>
          </p:cNvSpPr>
          <p:nvPr>
            <p:ph type="title"/>
          </p:nvPr>
        </p:nvSpPr>
        <p:spPr>
          <a:xfrm>
            <a:off x="0" y="1"/>
            <a:ext cx="12192000" cy="838200"/>
          </a:xfrm>
          <a:solidFill>
            <a:schemeClr val="tx2"/>
          </a:solidFill>
        </p:spPr>
        <p:txBody>
          <a:bodyPr/>
          <a:lstStyle/>
          <a:p>
            <a:r>
              <a:rPr lang="fr-FR" dirty="0"/>
              <a:t>	</a:t>
            </a:r>
            <a:r>
              <a:rPr lang="fr-FR" b="1" dirty="0">
                <a:solidFill>
                  <a:schemeClr val="accent4"/>
                </a:solidFill>
                <a:latin typeface="Yu Gothic" panose="020B0400000000000000" pitchFamily="34" charset="-128"/>
                <a:ea typeface="Yu Gothic" panose="020B0400000000000000" pitchFamily="34" charset="-128"/>
              </a:rPr>
              <a:t>Conclusions</a:t>
            </a:r>
          </a:p>
        </p:txBody>
      </p:sp>
      <p:sp>
        <p:nvSpPr>
          <p:cNvPr id="3" name="Espace réservé du contenu 2">
            <a:extLst>
              <a:ext uri="{FF2B5EF4-FFF2-40B4-BE49-F238E27FC236}">
                <a16:creationId xmlns:a16="http://schemas.microsoft.com/office/drawing/2014/main" id="{8743AD1F-AECE-8DFF-0913-BD589C5DEDD8}"/>
              </a:ext>
            </a:extLst>
          </p:cNvPr>
          <p:cNvSpPr>
            <a:spLocks noGrp="1"/>
          </p:cNvSpPr>
          <p:nvPr>
            <p:ph idx="1"/>
          </p:nvPr>
        </p:nvSpPr>
        <p:spPr>
          <a:xfrm>
            <a:off x="0" y="838201"/>
            <a:ext cx="12192000" cy="6019798"/>
          </a:xfrm>
          <a:solidFill>
            <a:schemeClr val="bg1"/>
          </a:solidFill>
        </p:spPr>
        <p:txBody>
          <a:bodyPr/>
          <a:lstStyle/>
          <a:p>
            <a:endParaRPr lang="fr-FR" dirty="0"/>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dirty="0" err="1">
                <a:latin typeface="Yu Gothic" panose="020B0400000000000000" pitchFamily="34" charset="-128"/>
                <a:ea typeface="Yu Gothic" panose="020B0400000000000000" pitchFamily="34" charset="-128"/>
              </a:rPr>
              <a:t>Kmeans</a:t>
            </a:r>
            <a:r>
              <a:rPr lang="fr-FR" dirty="0">
                <a:latin typeface="Yu Gothic" panose="020B0400000000000000" pitchFamily="34" charset="-128"/>
                <a:ea typeface="Yu Gothic" panose="020B0400000000000000" pitchFamily="34" charset="-128"/>
              </a:rPr>
              <a:t> a été le meilleur modèle parmi ceux testés (AHC, DBSCAN, SPECTRAL).</a:t>
            </a:r>
          </a:p>
          <a:p>
            <a:pPr marL="0" indent="0">
              <a:buNone/>
            </a:pPr>
            <a:endParaRPr lang="fr-FR" dirty="0">
              <a:latin typeface="Yu Gothic" panose="020B0400000000000000" pitchFamily="34" charset="-128"/>
              <a:ea typeface="Yu Gothic" panose="020B0400000000000000" pitchFamily="34" charset="-128"/>
            </a:endParaRPr>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b="0" i="0" u="none" strike="noStrike" baseline="0" dirty="0">
                <a:solidFill>
                  <a:srgbClr val="000000"/>
                </a:solidFill>
                <a:latin typeface="Yu Gothic" panose="020B0400000000000000" pitchFamily="34" charset="-128"/>
                <a:ea typeface="Yu Gothic" panose="020B0400000000000000" pitchFamily="34" charset="-128"/>
              </a:rPr>
              <a:t>Concernant l’ARI, la tendance générale est à la baisse continue. </a:t>
            </a:r>
          </a:p>
          <a:p>
            <a:pPr marL="0" indent="0">
              <a:buNone/>
            </a:pPr>
            <a:r>
              <a:rPr lang="fr-FR" b="0" i="0" u="none" strike="noStrike" baseline="0" dirty="0">
                <a:solidFill>
                  <a:srgbClr val="000000"/>
                </a:solidFill>
                <a:latin typeface="Yu Gothic" panose="020B0400000000000000" pitchFamily="34" charset="-128"/>
                <a:ea typeface="Yu Gothic" panose="020B0400000000000000" pitchFamily="34" charset="-128"/>
              </a:rPr>
              <a:t>	    Vers 200 jours, on observe un rebond, suivi de nouvelles fluctuations, mais la tendance générale continue 	   	    de baisser jusqu'à 300 jours. </a:t>
            </a:r>
          </a:p>
          <a:p>
            <a:pPr marL="0" indent="0">
              <a:buNone/>
            </a:pPr>
            <a:endParaRPr lang="fr-FR" dirty="0">
              <a:solidFill>
                <a:srgbClr val="000000"/>
              </a:solidFill>
              <a:latin typeface="Yu Gothic" panose="020B0400000000000000" pitchFamily="34" charset="-128"/>
              <a:ea typeface="Yu Gothic" panose="020B0400000000000000" pitchFamily="34" charset="-128"/>
            </a:endParaRPr>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dirty="0">
                <a:latin typeface="Yu Gothic" panose="020B0400000000000000" pitchFamily="34" charset="-128"/>
                <a:ea typeface="Yu Gothic" panose="020B0400000000000000" pitchFamily="34" charset="-128"/>
              </a:rPr>
              <a:t>Un Partitionnement stable dans le temps, sera fortement dépendante des variables envisagées.</a:t>
            </a:r>
          </a:p>
          <a:p>
            <a:pPr marL="0" indent="0">
              <a:buNone/>
            </a:pPr>
            <a:endParaRPr lang="fr-FR" dirty="0">
              <a:latin typeface="Yu Gothic" panose="020B0400000000000000" pitchFamily="34" charset="-128"/>
              <a:ea typeface="Yu Gothic" panose="020B0400000000000000" pitchFamily="34" charset="-128"/>
            </a:endParaRPr>
          </a:p>
          <a:p>
            <a:pPr marL="0" indent="0">
              <a:buNone/>
            </a:pPr>
            <a:r>
              <a:rPr lang="fr-FR" dirty="0">
                <a:latin typeface="Yu Gothic" panose="020B0400000000000000" pitchFamily="34" charset="-128"/>
                <a:ea typeface="Yu Gothic" panose="020B0400000000000000" pitchFamily="34" charset="-128"/>
              </a:rPr>
              <a:t>	</a:t>
            </a: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dirty="0">
                <a:latin typeface="Yu Gothic" panose="020B0400000000000000" pitchFamily="34" charset="-128"/>
                <a:ea typeface="Yu Gothic" panose="020B0400000000000000" pitchFamily="34" charset="-128"/>
              </a:rPr>
              <a:t>Une Maintenance annuelle ou trimestrielle selon les cas, est à envisager.</a:t>
            </a:r>
          </a:p>
          <a:p>
            <a:pPr marL="0" indent="0">
              <a:buNone/>
            </a:pPr>
            <a:endParaRPr lang="fr-FR" dirty="0">
              <a:latin typeface="Yu Gothic" panose="020B0400000000000000" pitchFamily="34" charset="-128"/>
              <a:ea typeface="Yu Gothic" panose="020B0400000000000000" pitchFamily="34" charset="-128"/>
            </a:endParaRPr>
          </a:p>
        </p:txBody>
      </p:sp>
      <p:sp>
        <p:nvSpPr>
          <p:cNvPr id="4" name="Espace réservé du pied de page 3">
            <a:extLst>
              <a:ext uri="{FF2B5EF4-FFF2-40B4-BE49-F238E27FC236}">
                <a16:creationId xmlns:a16="http://schemas.microsoft.com/office/drawing/2014/main" id="{6C3AAF4D-62CF-F620-711E-D66F5473D838}"/>
              </a:ext>
            </a:extLst>
          </p:cNvPr>
          <p:cNvSpPr>
            <a:spLocks noGrp="1"/>
          </p:cNvSpPr>
          <p:nvPr>
            <p:ph type="ftr" sz="quarter" idx="11"/>
          </p:nvPr>
        </p:nvSpPr>
        <p:spPr>
          <a:xfrm>
            <a:off x="11609882" y="6459112"/>
            <a:ext cx="505768" cy="310896"/>
          </a:xfrm>
        </p:spPr>
        <p:txBody>
          <a:bodyPr/>
          <a:lstStyle/>
          <a:p>
            <a:r>
              <a:rPr lang="en-US" sz="2000" dirty="0"/>
              <a:t>30</a:t>
            </a:r>
          </a:p>
        </p:txBody>
      </p:sp>
    </p:spTree>
    <p:extLst>
      <p:ext uri="{BB962C8B-B14F-4D97-AF65-F5344CB8AC3E}">
        <p14:creationId xmlns:p14="http://schemas.microsoft.com/office/powerpoint/2010/main" val="2619607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77B3E8-4B25-956D-88B9-85B96CA6E04A}"/>
              </a:ext>
            </a:extLst>
          </p:cNvPr>
          <p:cNvSpPr>
            <a:spLocks noGrp="1"/>
          </p:cNvSpPr>
          <p:nvPr>
            <p:ph type="title"/>
          </p:nvPr>
        </p:nvSpPr>
        <p:spPr>
          <a:xfrm>
            <a:off x="0" y="-1"/>
            <a:ext cx="12192000" cy="6858001"/>
          </a:xfrm>
          <a:solidFill>
            <a:schemeClr val="bg1"/>
          </a:solidFill>
          <a:ln>
            <a:solidFill>
              <a:schemeClr val="tx2">
                <a:lumMod val="75000"/>
              </a:schemeClr>
            </a:solidFill>
          </a:ln>
        </p:spPr>
        <p:txBody>
          <a:bodyPr/>
          <a:lstStyle/>
          <a:p>
            <a:pPr algn="ctr"/>
            <a:r>
              <a:rPr lang="fr-FR" sz="3600" b="1" dirty="0">
                <a:solidFill>
                  <a:schemeClr val="accent4"/>
                </a:solidFill>
                <a:latin typeface="Yu Gothic" panose="020B0400000000000000" pitchFamily="34" charset="-128"/>
                <a:ea typeface="Yu Gothic" panose="020B0400000000000000" pitchFamily="34" charset="-128"/>
              </a:rPr>
              <a:t>Merci de votre attention</a:t>
            </a:r>
            <a:endParaRPr lang="fr-FR" dirty="0">
              <a:solidFill>
                <a:schemeClr val="accent4"/>
              </a:solidFill>
              <a:latin typeface="Yu Gothic" panose="020B0400000000000000" pitchFamily="34" charset="-128"/>
              <a:ea typeface="Yu Gothic" panose="020B0400000000000000" pitchFamily="34" charset="-128"/>
            </a:endParaRPr>
          </a:p>
        </p:txBody>
      </p:sp>
      <p:sp>
        <p:nvSpPr>
          <p:cNvPr id="3" name="Espace réservé du pied de page 2">
            <a:extLst>
              <a:ext uri="{FF2B5EF4-FFF2-40B4-BE49-F238E27FC236}">
                <a16:creationId xmlns:a16="http://schemas.microsoft.com/office/drawing/2014/main" id="{733DD28B-735C-19F5-5479-67F42108B3D8}"/>
              </a:ext>
            </a:extLst>
          </p:cNvPr>
          <p:cNvSpPr>
            <a:spLocks noGrp="1"/>
          </p:cNvSpPr>
          <p:nvPr>
            <p:ph type="ftr" sz="quarter" idx="11"/>
          </p:nvPr>
        </p:nvSpPr>
        <p:spPr>
          <a:xfrm>
            <a:off x="11362544" y="6376665"/>
            <a:ext cx="708136" cy="310896"/>
          </a:xfrm>
        </p:spPr>
        <p:txBody>
          <a:bodyPr/>
          <a:lstStyle/>
          <a:p>
            <a:r>
              <a:rPr lang="en-US" sz="2000" dirty="0"/>
              <a:t>31</a:t>
            </a:r>
          </a:p>
        </p:txBody>
      </p:sp>
    </p:spTree>
    <p:extLst>
      <p:ext uri="{BB962C8B-B14F-4D97-AF65-F5344CB8AC3E}">
        <p14:creationId xmlns:p14="http://schemas.microsoft.com/office/powerpoint/2010/main" val="128015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F8E1C-4DE4-5236-CADB-D34059CDD703}"/>
              </a:ext>
            </a:extLst>
          </p:cNvPr>
          <p:cNvSpPr>
            <a:spLocks noGrp="1"/>
          </p:cNvSpPr>
          <p:nvPr>
            <p:ph type="title"/>
          </p:nvPr>
        </p:nvSpPr>
        <p:spPr>
          <a:xfrm>
            <a:off x="0" y="1"/>
            <a:ext cx="12192000" cy="974360"/>
          </a:xfrm>
          <a:solidFill>
            <a:schemeClr val="tx2"/>
          </a:solidFill>
        </p:spPr>
        <p:txBody>
          <a:bodyPr/>
          <a:lstStyle/>
          <a:p>
            <a:r>
              <a:rPr lang="fr-FR" sz="4000" b="1" dirty="0">
                <a:solidFill>
                  <a:schemeClr val="accent4"/>
                </a:solidFill>
                <a:latin typeface="Arial" panose="020B0604020202020204" pitchFamily="34" charset="0"/>
                <a:cs typeface="Arial" panose="020B0604020202020204" pitchFamily="34" charset="0"/>
              </a:rPr>
              <a:t>	</a:t>
            </a:r>
            <a:r>
              <a:rPr lang="fr-FR" sz="4000" b="1" dirty="0">
                <a:solidFill>
                  <a:schemeClr val="accent4"/>
                </a:solidFill>
                <a:latin typeface="Yu Gothic" panose="020B0400000000000000" pitchFamily="34" charset="-128"/>
                <a:ea typeface="Yu Gothic" panose="020B0400000000000000" pitchFamily="34" charset="-128"/>
                <a:cs typeface="Arial" panose="020B0604020202020204" pitchFamily="34" charset="0"/>
              </a:rPr>
              <a:t>Sommaire</a:t>
            </a:r>
          </a:p>
        </p:txBody>
      </p:sp>
      <p:sp>
        <p:nvSpPr>
          <p:cNvPr id="3" name="Espace réservé du contenu 2">
            <a:extLst>
              <a:ext uri="{FF2B5EF4-FFF2-40B4-BE49-F238E27FC236}">
                <a16:creationId xmlns:a16="http://schemas.microsoft.com/office/drawing/2014/main" id="{630D8A60-3CA3-661F-98A0-D69959831E39}"/>
              </a:ext>
            </a:extLst>
          </p:cNvPr>
          <p:cNvSpPr>
            <a:spLocks noGrp="1"/>
          </p:cNvSpPr>
          <p:nvPr>
            <p:ph idx="1"/>
          </p:nvPr>
        </p:nvSpPr>
        <p:spPr>
          <a:xfrm>
            <a:off x="0" y="974361"/>
            <a:ext cx="12192000" cy="5883638"/>
          </a:xfrm>
          <a:solidFill>
            <a:schemeClr val="bg1"/>
          </a:solidFill>
        </p:spPr>
        <p:txBody>
          <a:bodyPr/>
          <a:lstStyle/>
          <a:p>
            <a:endParaRPr lang="fr-FR" dirty="0"/>
          </a:p>
          <a:p>
            <a:pPr marL="0" indent="0" algn="l">
              <a:buNone/>
            </a:pPr>
            <a:endParaRPr lang="fr-FR" sz="1800" b="0" i="0" u="none" strike="noStrike" baseline="0" dirty="0">
              <a:solidFill>
                <a:srgbClr val="000000"/>
              </a:solidFill>
              <a:latin typeface="Gill Sans MT" panose="020B0502020104020203" pitchFamily="34" charset="0"/>
            </a:endParaRPr>
          </a:p>
          <a:p>
            <a:pPr marL="0" indent="0">
              <a:buNone/>
            </a:pPr>
            <a:r>
              <a:rPr lang="fr-FR" sz="1800" b="0" i="0" u="none" strike="noStrike" baseline="0" dirty="0">
                <a:solidFill>
                  <a:srgbClr val="000000"/>
                </a:solidFill>
                <a:latin typeface="Gill Sans MT" panose="020B0502020104020203" pitchFamily="34" charset="0"/>
              </a:rPr>
              <a:t>	</a:t>
            </a:r>
            <a:r>
              <a:rPr lang="fr-FR" sz="2400" b="1" i="0" u="none" strike="noStrike" baseline="0" dirty="0">
                <a:solidFill>
                  <a:schemeClr val="accent4"/>
                </a:solidFill>
                <a:latin typeface="Yu Gothic" panose="020B0400000000000000" pitchFamily="34" charset="-128"/>
                <a:ea typeface="Yu Gothic" panose="020B0400000000000000" pitchFamily="34" charset="-128"/>
                <a:cs typeface="Arial" panose="020B0604020202020204" pitchFamily="34" charset="0"/>
              </a:rPr>
              <a:t>1. </a:t>
            </a:r>
            <a:r>
              <a:rPr lang="fr-FR" sz="2400"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rPr>
              <a:t>Découverte des données</a:t>
            </a:r>
          </a:p>
          <a:p>
            <a:pPr marL="0" indent="0">
              <a:buNone/>
            </a:pPr>
            <a:endParaRPr lang="fr-FR" sz="2400"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endParaRPr>
          </a:p>
          <a:p>
            <a:pPr marL="0" indent="0">
              <a:buNone/>
            </a:pPr>
            <a:r>
              <a:rPr lang="fr-FR" sz="2400"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rPr>
              <a:t>	</a:t>
            </a:r>
            <a:r>
              <a:rPr lang="fr-FR" sz="2400" b="1" i="0" u="none" strike="noStrike" baseline="0" dirty="0">
                <a:solidFill>
                  <a:schemeClr val="accent4"/>
                </a:solidFill>
                <a:latin typeface="Yu Gothic" panose="020B0400000000000000" pitchFamily="34" charset="-128"/>
                <a:ea typeface="Yu Gothic" panose="020B0400000000000000" pitchFamily="34" charset="-128"/>
                <a:cs typeface="Arial" panose="020B0604020202020204" pitchFamily="34" charset="0"/>
              </a:rPr>
              <a:t>2. </a:t>
            </a:r>
            <a:r>
              <a:rPr lang="fr-FR" sz="2400"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rPr>
              <a:t>Nettoyage, étude des données et élaboration de nouvelles variables</a:t>
            </a:r>
          </a:p>
          <a:p>
            <a:pPr marL="0" indent="0">
              <a:buNone/>
            </a:pPr>
            <a:endParaRPr lang="fr-FR" sz="2400"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endParaRPr>
          </a:p>
          <a:p>
            <a:pPr marL="0" indent="0">
              <a:buNone/>
            </a:pPr>
            <a:r>
              <a:rPr lang="fr-FR" sz="2400"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rPr>
              <a:t>	</a:t>
            </a:r>
            <a:r>
              <a:rPr lang="fr-FR" sz="2400" b="1" i="0" u="none" strike="noStrike" baseline="0" dirty="0">
                <a:solidFill>
                  <a:schemeClr val="accent4"/>
                </a:solidFill>
                <a:latin typeface="Yu Gothic" panose="020B0400000000000000" pitchFamily="34" charset="-128"/>
                <a:ea typeface="Yu Gothic" panose="020B0400000000000000" pitchFamily="34" charset="-128"/>
                <a:cs typeface="Arial" panose="020B0604020202020204" pitchFamily="34" charset="0"/>
              </a:rPr>
              <a:t>3. </a:t>
            </a:r>
            <a:r>
              <a:rPr lang="fr-FR" sz="2400"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rPr>
              <a:t>Segmentation des clients</a:t>
            </a:r>
          </a:p>
          <a:p>
            <a:pPr marL="0" indent="0">
              <a:buNone/>
            </a:pPr>
            <a:endParaRPr lang="fr-FR" sz="2400"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endParaRPr>
          </a:p>
          <a:p>
            <a:pPr marL="0" indent="0">
              <a:buNone/>
            </a:pPr>
            <a:r>
              <a:rPr lang="fr-FR" sz="2400"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rPr>
              <a:t>	</a:t>
            </a:r>
            <a:r>
              <a:rPr lang="fr-FR" sz="2400" b="1" i="0" u="none" strike="noStrike" baseline="0" dirty="0">
                <a:solidFill>
                  <a:schemeClr val="accent4"/>
                </a:solidFill>
                <a:latin typeface="Yu Gothic" panose="020B0400000000000000" pitchFamily="34" charset="-128"/>
                <a:ea typeface="Yu Gothic" panose="020B0400000000000000" pitchFamily="34" charset="-128"/>
                <a:cs typeface="Arial" panose="020B0604020202020204" pitchFamily="34" charset="0"/>
              </a:rPr>
              <a:t>4. </a:t>
            </a:r>
            <a:r>
              <a:rPr lang="fr-FR" sz="2400"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rPr>
              <a:t>Maintenance du modèle</a:t>
            </a:r>
          </a:p>
          <a:p>
            <a:endParaRPr lang="fr-FR" dirty="0"/>
          </a:p>
        </p:txBody>
      </p:sp>
      <p:sp>
        <p:nvSpPr>
          <p:cNvPr id="4" name="Espace réservé du pied de page 3">
            <a:extLst>
              <a:ext uri="{FF2B5EF4-FFF2-40B4-BE49-F238E27FC236}">
                <a16:creationId xmlns:a16="http://schemas.microsoft.com/office/drawing/2014/main" id="{E8E6E79B-ADA3-8F7D-9D26-C5B276C04635}"/>
              </a:ext>
            </a:extLst>
          </p:cNvPr>
          <p:cNvSpPr>
            <a:spLocks noGrp="1"/>
          </p:cNvSpPr>
          <p:nvPr>
            <p:ph type="ftr" sz="quarter" idx="11"/>
          </p:nvPr>
        </p:nvSpPr>
        <p:spPr>
          <a:xfrm>
            <a:off x="11497455" y="6340839"/>
            <a:ext cx="595709" cy="369208"/>
          </a:xfrm>
        </p:spPr>
        <p:txBody>
          <a:bodyPr/>
          <a:lstStyle/>
          <a:p>
            <a:r>
              <a:rPr lang="en-US" sz="2000" dirty="0"/>
              <a:t>3</a:t>
            </a:r>
          </a:p>
        </p:txBody>
      </p:sp>
    </p:spTree>
    <p:extLst>
      <p:ext uri="{BB962C8B-B14F-4D97-AF65-F5344CB8AC3E}">
        <p14:creationId xmlns:p14="http://schemas.microsoft.com/office/powerpoint/2010/main" val="157025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84CF2C-BCE3-F7C2-B533-1FAED2AE0253}"/>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481B025A-07A6-AA47-D498-0F4D7AA0EF24}"/>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p:txBody>
      </p:sp>
      <p:graphicFrame>
        <p:nvGraphicFramePr>
          <p:cNvPr id="4" name="Diagramme 3">
            <a:extLst>
              <a:ext uri="{FF2B5EF4-FFF2-40B4-BE49-F238E27FC236}">
                <a16:creationId xmlns:a16="http://schemas.microsoft.com/office/drawing/2014/main" id="{D8D9B6F6-2EBE-B3FC-F743-37CDC4E9C90C}"/>
              </a:ext>
            </a:extLst>
          </p:cNvPr>
          <p:cNvGraphicFramePr/>
          <p:nvPr>
            <p:extLst>
              <p:ext uri="{D42A27DB-BD31-4B8C-83A1-F6EECF244321}">
                <p14:modId xmlns:p14="http://schemas.microsoft.com/office/powerpoint/2010/main" val="2609497390"/>
              </p:ext>
            </p:extLst>
          </p:nvPr>
        </p:nvGraphicFramePr>
        <p:xfrm>
          <a:off x="4991725" y="2083633"/>
          <a:ext cx="7200275" cy="4377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pied de page 4">
            <a:extLst>
              <a:ext uri="{FF2B5EF4-FFF2-40B4-BE49-F238E27FC236}">
                <a16:creationId xmlns:a16="http://schemas.microsoft.com/office/drawing/2014/main" id="{024D4050-C3C4-5B0B-6ABB-829E0530DA7A}"/>
              </a:ext>
            </a:extLst>
          </p:cNvPr>
          <p:cNvSpPr>
            <a:spLocks noGrp="1"/>
          </p:cNvSpPr>
          <p:nvPr>
            <p:ph type="ftr" sz="quarter" idx="11"/>
          </p:nvPr>
        </p:nvSpPr>
        <p:spPr>
          <a:xfrm>
            <a:off x="11564911" y="6408295"/>
            <a:ext cx="498273" cy="363362"/>
          </a:xfrm>
        </p:spPr>
        <p:txBody>
          <a:bodyPr/>
          <a:lstStyle/>
          <a:p>
            <a:r>
              <a:rPr lang="en-US" sz="2000" dirty="0"/>
              <a:t>4</a:t>
            </a:r>
          </a:p>
        </p:txBody>
      </p:sp>
    </p:spTree>
    <p:extLst>
      <p:ext uri="{BB962C8B-B14F-4D97-AF65-F5344CB8AC3E}">
        <p14:creationId xmlns:p14="http://schemas.microsoft.com/office/powerpoint/2010/main" val="232525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A652E2-6D53-6FC1-97B3-B4D98DE935F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95DD8F6-4DBD-8C0F-8C5D-C970B2C7002E}"/>
              </a:ext>
            </a:extLst>
          </p:cNvPr>
          <p:cNvSpPr>
            <a:spLocks noGrp="1"/>
          </p:cNvSpPr>
          <p:nvPr>
            <p:ph idx="1"/>
          </p:nvPr>
        </p:nvSpPr>
        <p:spPr>
          <a:xfrm>
            <a:off x="1" y="0"/>
            <a:ext cx="12192000" cy="6858000"/>
          </a:xfrm>
          <a:solidFill>
            <a:schemeClr val="bg1"/>
          </a:solidFill>
        </p:spPr>
        <p:txBody>
          <a:bodyPr>
            <a:normAutofit/>
          </a:bodyPr>
          <a:lstStyle/>
          <a:p>
            <a:endParaRPr lang="fr-FR" dirty="0">
              <a:latin typeface="Yu Gothic" panose="020B0400000000000000" pitchFamily="34" charset="-128"/>
              <a:ea typeface="Yu Gothic" panose="020B0400000000000000" pitchFamily="34" charset="-128"/>
            </a:endParaRPr>
          </a:p>
          <a:p>
            <a:pPr marL="0" indent="0">
              <a:buNone/>
            </a:pPr>
            <a:r>
              <a:rPr lang="fr-FR" b="1"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lang="fr-FR" b="1" i="0" u="sng"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Les données </a:t>
            </a:r>
            <a:r>
              <a:rPr lang="fr-FR"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lang="fr-FR" b="1" i="1"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t>
            </a:r>
            <a:r>
              <a:rPr lang="fr-FR" b="1" i="1" u="none" strike="noStrike" baseline="0" dirty="0" err="1">
                <a:solidFill>
                  <a:srgbClr val="000000"/>
                </a:solidFill>
                <a:latin typeface="Yu Gothic" panose="020B0400000000000000" pitchFamily="34" charset="-128"/>
                <a:ea typeface="Yu Gothic" panose="020B0400000000000000" pitchFamily="34" charset="-128"/>
                <a:cs typeface="Calibri" panose="020F0502020204030204" pitchFamily="34" charset="0"/>
              </a:rPr>
              <a:t>Kaggle</a:t>
            </a:r>
            <a:r>
              <a:rPr lang="fr-FR" b="1" i="1"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lang="fr-FR" b="1" i="1" u="none" strike="noStrike" baseline="0" dirty="0" err="1">
                <a:solidFill>
                  <a:srgbClr val="000000"/>
                </a:solidFill>
                <a:latin typeface="Yu Gothic" panose="020B0400000000000000" pitchFamily="34" charset="-128"/>
                <a:ea typeface="Yu Gothic" panose="020B0400000000000000" pitchFamily="34" charset="-128"/>
                <a:cs typeface="Calibri" panose="020F0502020204030204" pitchFamily="34" charset="0"/>
              </a:rPr>
              <a:t>Brazilian</a:t>
            </a:r>
            <a:r>
              <a:rPr lang="fr-FR" b="1" i="1"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E-commerce </a:t>
            </a:r>
            <a:r>
              <a:rPr lang="fr-FR" b="1" i="1" u="none" strike="noStrike" baseline="0" dirty="0" err="1">
                <a:solidFill>
                  <a:srgbClr val="000000"/>
                </a:solidFill>
                <a:latin typeface="Yu Gothic" panose="020B0400000000000000" pitchFamily="34" charset="-128"/>
                <a:ea typeface="Yu Gothic" panose="020B0400000000000000" pitchFamily="34" charset="-128"/>
                <a:cs typeface="Calibri" panose="020F0502020204030204" pitchFamily="34" charset="0"/>
              </a:rPr>
              <a:t>Datasets</a:t>
            </a:r>
            <a:r>
              <a:rPr lang="fr-FR" b="1" i="1"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lang="fr-FR" b="1" i="1" u="none" strike="noStrike" baseline="0" dirty="0">
                <a:solidFill>
                  <a:srgbClr val="46B1B5"/>
                </a:solidFill>
                <a:latin typeface="Yu Gothic" panose="020B0400000000000000" pitchFamily="34" charset="-128"/>
                <a:ea typeface="Yu Gothic" panose="020B0400000000000000" pitchFamily="34" charset="-128"/>
                <a:cs typeface="Calibri" panose="020F0502020204030204" pitchFamily="34" charset="0"/>
                <a:hlinkClick r:id="rId2"/>
              </a:rPr>
              <a:t>https://www.kaggle.com/datasets/olistbr/brazilian-ecommerce</a:t>
            </a:r>
            <a:r>
              <a:rPr lang="fr-FR" b="1" i="1"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t>
            </a:r>
          </a:p>
          <a:p>
            <a:pPr marL="0" indent="0">
              <a:buNone/>
            </a:pPr>
            <a:endParaRPr lang="fr-FR" b="1" i="1"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endParaRPr>
          </a:p>
          <a:p>
            <a:pPr marL="0" indent="0">
              <a:buClrTx/>
              <a:buSzPct val="100000"/>
              <a:buNone/>
            </a:pPr>
            <a:r>
              <a:rPr lang="fr-FR"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6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Données anonymisées couvrant la période d'octobre 2016 à août 2018.</a:t>
            </a:r>
          </a:p>
          <a:p>
            <a:pPr marL="0" indent="0">
              <a:buNone/>
            </a:pPr>
            <a:r>
              <a:rPr lang="fr-FR" sz="16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1600" b="0" i="0" u="none" strike="noStrike" baseline="0" dirty="0" err="1">
                <a:solidFill>
                  <a:srgbClr val="000000"/>
                </a:solidFill>
                <a:latin typeface="Yu Gothic" panose="020B0400000000000000" pitchFamily="34" charset="-128"/>
                <a:ea typeface="Yu Gothic" panose="020B0400000000000000" pitchFamily="34" charset="-128"/>
                <a:cs typeface="Calibri" panose="020F0502020204030204" pitchFamily="34" charset="0"/>
              </a:rPr>
              <a:t>Olist</a:t>
            </a:r>
            <a:r>
              <a:rPr lang="fr-FR" sz="16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met à disposition </a:t>
            </a:r>
            <a:r>
              <a:rPr lang="fr-FR" sz="1600" dirty="0">
                <a:solidFill>
                  <a:srgbClr val="000000"/>
                </a:solidFill>
                <a:latin typeface="Yu Gothic" panose="020B0400000000000000" pitchFamily="34" charset="-128"/>
                <a:ea typeface="Yu Gothic" panose="020B0400000000000000" pitchFamily="34" charset="-128"/>
                <a:cs typeface="Calibri" panose="020F0502020204030204" pitchFamily="34" charset="0"/>
              </a:rPr>
              <a:t>8</a:t>
            </a:r>
            <a:r>
              <a:rPr lang="fr-FR" sz="16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lang="fr-FR" sz="1600" b="0" i="0" u="none" strike="noStrike" baseline="0" dirty="0" err="1">
                <a:solidFill>
                  <a:srgbClr val="000000"/>
                </a:solidFill>
                <a:latin typeface="Yu Gothic" panose="020B0400000000000000" pitchFamily="34" charset="-128"/>
                <a:ea typeface="Yu Gothic" panose="020B0400000000000000" pitchFamily="34" charset="-128"/>
                <a:cs typeface="Calibri" panose="020F0502020204030204" pitchFamily="34" charset="0"/>
              </a:rPr>
              <a:t>DataFrames</a:t>
            </a:r>
            <a:r>
              <a:rPr lang="fr-FR" sz="16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 contenant diverses informations sur les clients, vendeurs et produits.</a:t>
            </a:r>
          </a:p>
          <a:p>
            <a:pPr marL="0" indent="0">
              <a:buNone/>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fr-FR"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dirty="0">
                <a:solidFill>
                  <a:srgbClr val="000000"/>
                </a:solidFill>
                <a:latin typeface="Yu Gothic" panose="020B0400000000000000" pitchFamily="34" charset="-128"/>
                <a:ea typeface="Yu Gothic" panose="020B0400000000000000" pitchFamily="34" charset="-128"/>
                <a:cs typeface="Calibri" panose="020F0502020204030204" pitchFamily="34" charset="0"/>
              </a:rPr>
              <a:t>❑ 99 441 commandes distinctes</a:t>
            </a:r>
          </a:p>
          <a:p>
            <a:pPr marL="0" indent="0">
              <a:buNone/>
            </a:pPr>
            <a:r>
              <a:rPr lang="fr-FR" dirty="0">
                <a:solidFill>
                  <a:srgbClr val="000000"/>
                </a:solidFill>
                <a:latin typeface="Yu Gothic" panose="020B0400000000000000" pitchFamily="34" charset="-128"/>
                <a:ea typeface="Yu Gothic" panose="020B0400000000000000" pitchFamily="34" charset="-128"/>
                <a:cs typeface="Calibri" panose="020F0502020204030204" pitchFamily="34" charset="0"/>
              </a:rPr>
              <a:t>																	❑ 112650 articles vendus (</a:t>
            </a:r>
            <a:r>
              <a:rPr lang="fr-FR" i="1" dirty="0">
                <a:solidFill>
                  <a:srgbClr val="000000"/>
                </a:solidFill>
                <a:latin typeface="Yu Gothic" panose="020B0400000000000000" pitchFamily="34" charset="-128"/>
                <a:ea typeface="Yu Gothic" panose="020B0400000000000000" pitchFamily="34" charset="-128"/>
                <a:cs typeface="Calibri" panose="020F0502020204030204" pitchFamily="34" charset="0"/>
              </a:rPr>
              <a:t>32951</a:t>
            </a:r>
          </a:p>
          <a:p>
            <a:pPr marL="0" indent="0">
              <a:buNone/>
            </a:pPr>
            <a:r>
              <a:rPr lang="fr-FR" i="1"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lang="fr-FR" i="1" dirty="0" err="1">
                <a:solidFill>
                  <a:srgbClr val="000000"/>
                </a:solidFill>
                <a:latin typeface="Yu Gothic" panose="020B0400000000000000" pitchFamily="34" charset="-128"/>
                <a:ea typeface="Yu Gothic" panose="020B0400000000000000" pitchFamily="34" charset="-128"/>
                <a:cs typeface="Calibri" panose="020F0502020204030204" pitchFamily="34" charset="0"/>
              </a:rPr>
              <a:t>product_id</a:t>
            </a:r>
            <a:r>
              <a:rPr lang="fr-FR" dirty="0">
                <a:solidFill>
                  <a:srgbClr val="000000"/>
                </a:solidFill>
                <a:latin typeface="Yu Gothic" panose="020B0400000000000000" pitchFamily="34" charset="-128"/>
                <a:ea typeface="Yu Gothic" panose="020B0400000000000000" pitchFamily="34" charset="-128"/>
                <a:cs typeface="Calibri" panose="020F0502020204030204" pitchFamily="34" charset="0"/>
              </a:rPr>
              <a:t>)             																						❑ 32951 Informations sur les Produits</a:t>
            </a:r>
          </a:p>
          <a:p>
            <a:pPr marL="0" indent="0">
              <a:buNone/>
            </a:pPr>
            <a:r>
              <a:rPr lang="fr-FR" dirty="0">
                <a:solidFill>
                  <a:srgbClr val="000000"/>
                </a:solidFill>
                <a:latin typeface="Yu Gothic" panose="020B0400000000000000" pitchFamily="34" charset="-128"/>
                <a:ea typeface="Yu Gothic" panose="020B0400000000000000" pitchFamily="34" charset="-128"/>
                <a:cs typeface="Calibri" panose="020F0502020204030204" pitchFamily="34" charset="0"/>
              </a:rPr>
              <a:t>																	❑ 73 catégories de produits		</a:t>
            </a:r>
          </a:p>
          <a:p>
            <a:pPr marL="0" indent="0">
              <a:buNone/>
            </a:pPr>
            <a:r>
              <a:rPr lang="fr-FR" dirty="0">
                <a:solidFill>
                  <a:srgbClr val="000000"/>
                </a:solidFill>
                <a:latin typeface="Yu Gothic" panose="020B0400000000000000" pitchFamily="34" charset="-128"/>
                <a:ea typeface="Yu Gothic" panose="020B0400000000000000" pitchFamily="34" charset="-128"/>
                <a:cs typeface="Calibri" panose="020F0502020204030204" pitchFamily="34" charset="0"/>
              </a:rPr>
              <a:t>																	❑ 99 224 commentaires</a:t>
            </a:r>
          </a:p>
          <a:p>
            <a:pPr marL="0" indent="0">
              <a:buNone/>
            </a:pPr>
            <a:r>
              <a:rPr lang="fr-FR" dirty="0">
                <a:solidFill>
                  <a:srgbClr val="000000"/>
                </a:solidFill>
                <a:latin typeface="Yu Gothic" panose="020B0400000000000000" pitchFamily="34" charset="-128"/>
                <a:ea typeface="Yu Gothic" panose="020B0400000000000000" pitchFamily="34" charset="-128"/>
                <a:cs typeface="Calibri" panose="020F0502020204030204" pitchFamily="34" charset="0"/>
              </a:rPr>
              <a:t>																	❑ 3 095 vendeurs</a:t>
            </a:r>
          </a:p>
          <a:p>
            <a:pPr marL="0" indent="0">
              <a:buNone/>
            </a:pPr>
            <a:r>
              <a:rPr lang="fr-FR" dirty="0">
                <a:solidFill>
                  <a:srgbClr val="000000"/>
                </a:solidFill>
                <a:latin typeface="Yu Gothic" panose="020B0400000000000000" pitchFamily="34" charset="-128"/>
                <a:ea typeface="Yu Gothic" panose="020B0400000000000000" pitchFamily="34" charset="-128"/>
                <a:cs typeface="Calibri" panose="020F0502020204030204" pitchFamily="34" charset="0"/>
              </a:rPr>
              <a:t>																	❑ 96 096 clients uniques</a:t>
            </a:r>
          </a:p>
        </p:txBody>
      </p:sp>
      <p:pic>
        <p:nvPicPr>
          <p:cNvPr id="6" name="Image 5">
            <a:extLst>
              <a:ext uri="{FF2B5EF4-FFF2-40B4-BE49-F238E27FC236}">
                <a16:creationId xmlns:a16="http://schemas.microsoft.com/office/drawing/2014/main" id="{212323C0-9079-F9CC-DEDA-CF587BBE9295}"/>
              </a:ext>
            </a:extLst>
          </p:cNvPr>
          <p:cNvPicPr>
            <a:picLocks noChangeAspect="1"/>
          </p:cNvPicPr>
          <p:nvPr/>
        </p:nvPicPr>
        <p:blipFill>
          <a:blip r:embed="rId3"/>
          <a:stretch>
            <a:fillRect/>
          </a:stretch>
        </p:blipFill>
        <p:spPr>
          <a:xfrm>
            <a:off x="226251" y="2355990"/>
            <a:ext cx="6910465" cy="4325705"/>
          </a:xfrm>
          <a:prstGeom prst="rect">
            <a:avLst/>
          </a:prstGeom>
        </p:spPr>
      </p:pic>
      <p:sp>
        <p:nvSpPr>
          <p:cNvPr id="7" name="Espace réservé du pied de page 6">
            <a:extLst>
              <a:ext uri="{FF2B5EF4-FFF2-40B4-BE49-F238E27FC236}">
                <a16:creationId xmlns:a16="http://schemas.microsoft.com/office/drawing/2014/main" id="{740E0695-D892-6A7B-2DB3-0AE804395E3E}"/>
              </a:ext>
            </a:extLst>
          </p:cNvPr>
          <p:cNvSpPr>
            <a:spLocks noGrp="1"/>
          </p:cNvSpPr>
          <p:nvPr>
            <p:ph type="ftr" sz="quarter" idx="11"/>
          </p:nvPr>
        </p:nvSpPr>
        <p:spPr>
          <a:xfrm>
            <a:off x="11624872" y="6408295"/>
            <a:ext cx="498274" cy="375797"/>
          </a:xfrm>
        </p:spPr>
        <p:txBody>
          <a:bodyPr/>
          <a:lstStyle/>
          <a:p>
            <a:r>
              <a:rPr lang="en-US" sz="2000" dirty="0"/>
              <a:t>5</a:t>
            </a:r>
          </a:p>
        </p:txBody>
      </p:sp>
    </p:spTree>
    <p:extLst>
      <p:ext uri="{BB962C8B-B14F-4D97-AF65-F5344CB8AC3E}">
        <p14:creationId xmlns:p14="http://schemas.microsoft.com/office/powerpoint/2010/main" val="305285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E89D7F-579B-CBF8-F70B-F18D5A60A0F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9832BCC-2198-61B7-87ED-29266F20B6CA}"/>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a:p>
            <a:endParaRPr lang="fr-FR" dirty="0"/>
          </a:p>
        </p:txBody>
      </p:sp>
      <p:graphicFrame>
        <p:nvGraphicFramePr>
          <p:cNvPr id="5" name="Diagramme 4">
            <a:extLst>
              <a:ext uri="{FF2B5EF4-FFF2-40B4-BE49-F238E27FC236}">
                <a16:creationId xmlns:a16="http://schemas.microsoft.com/office/drawing/2014/main" id="{B7CA54C6-44CA-183B-9E27-74381C99DFFC}"/>
              </a:ext>
            </a:extLst>
          </p:cNvPr>
          <p:cNvGraphicFramePr/>
          <p:nvPr>
            <p:extLst>
              <p:ext uri="{D42A27DB-BD31-4B8C-83A1-F6EECF244321}">
                <p14:modId xmlns:p14="http://schemas.microsoft.com/office/powerpoint/2010/main" val="3190482409"/>
              </p:ext>
            </p:extLst>
          </p:nvPr>
        </p:nvGraphicFramePr>
        <p:xfrm>
          <a:off x="4991725" y="2083633"/>
          <a:ext cx="7200275" cy="4377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space réservé du pied de page 5">
            <a:extLst>
              <a:ext uri="{FF2B5EF4-FFF2-40B4-BE49-F238E27FC236}">
                <a16:creationId xmlns:a16="http://schemas.microsoft.com/office/drawing/2014/main" id="{436A6DF6-0134-AF18-92E8-4C2B3810EEAA}"/>
              </a:ext>
            </a:extLst>
          </p:cNvPr>
          <p:cNvSpPr>
            <a:spLocks noGrp="1"/>
          </p:cNvSpPr>
          <p:nvPr>
            <p:ph type="ftr" sz="quarter" idx="11"/>
          </p:nvPr>
        </p:nvSpPr>
        <p:spPr>
          <a:xfrm>
            <a:off x="11677337" y="6460761"/>
            <a:ext cx="445807" cy="310896"/>
          </a:xfrm>
        </p:spPr>
        <p:txBody>
          <a:bodyPr/>
          <a:lstStyle/>
          <a:p>
            <a:r>
              <a:rPr lang="en-US" sz="2000" dirty="0"/>
              <a:t>6</a:t>
            </a:r>
          </a:p>
        </p:txBody>
      </p:sp>
    </p:spTree>
    <p:extLst>
      <p:ext uri="{BB962C8B-B14F-4D97-AF65-F5344CB8AC3E}">
        <p14:creationId xmlns:p14="http://schemas.microsoft.com/office/powerpoint/2010/main" val="415013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B60590-39FC-445A-BD7B-2A471BDBBBCA}"/>
              </a:ext>
            </a:extLst>
          </p:cNvPr>
          <p:cNvSpPr>
            <a:spLocks noGrp="1"/>
          </p:cNvSpPr>
          <p:nvPr>
            <p:ph type="title"/>
          </p:nvPr>
        </p:nvSpPr>
        <p:spPr>
          <a:xfrm>
            <a:off x="0" y="1"/>
            <a:ext cx="12191999" cy="831954"/>
          </a:xfrm>
          <a:solidFill>
            <a:schemeClr val="tx2"/>
          </a:solidFill>
        </p:spPr>
        <p:txBody>
          <a:bodyPr/>
          <a:lstStyle/>
          <a:p>
            <a:pPr marL="0" marR="0" lvl="0" indent="0" defTabSz="457200" rtl="0" eaLnBrk="1" fontAlgn="auto" latinLnBrk="0" hangingPunct="1">
              <a:lnSpc>
                <a:spcPct val="100000"/>
              </a:lnSpc>
              <a:spcBef>
                <a:spcPts val="1000"/>
              </a:spcBef>
              <a:spcAft>
                <a:spcPts val="0"/>
              </a:spcAft>
              <a:tabLst/>
              <a:defRPr/>
            </a:pPr>
            <a:r>
              <a:rPr kumimoji="0" lang="fr-FR" sz="3600" b="1" i="0" u="none" strike="noStrike" kern="1200" cap="none" spc="0" normalizeH="0" baseline="0" noProof="0" dirty="0">
                <a:ln>
                  <a:noFill/>
                </a:ln>
                <a:solidFill>
                  <a:srgbClr val="6AAC90"/>
                </a:solidFill>
                <a:effectLst/>
                <a:uLnTx/>
                <a:uFillTx/>
                <a:latin typeface="Yu Gothic" panose="020B0400000000000000" pitchFamily="34" charset="-128"/>
                <a:ea typeface="Yu Gothic" panose="020B0400000000000000" pitchFamily="34" charset="-128"/>
                <a:cs typeface="+mn-cs"/>
              </a:rPr>
              <a:t>	Table sur les commandes </a:t>
            </a:r>
            <a:r>
              <a:rPr kumimoji="0" lang="fr-FR" sz="3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a:t>
            </a:r>
            <a:r>
              <a:rPr kumimoji="0" lang="fr-FR" sz="3200" b="1" i="0" u="none" strike="noStrike" kern="1200" cap="none" spc="0" normalizeH="0" baseline="0" noProof="0" dirty="0" err="1">
                <a:ln>
                  <a:noFill/>
                </a:ln>
                <a:solidFill>
                  <a:prstClr val="black"/>
                </a:solidFill>
                <a:effectLst/>
                <a:uLnTx/>
                <a:uFillTx/>
                <a:latin typeface="Yu Gothic" panose="020B0400000000000000" pitchFamily="34" charset="-128"/>
                <a:ea typeface="Yu Gothic" panose="020B0400000000000000" pitchFamily="34" charset="-128"/>
                <a:cs typeface="+mn-cs"/>
              </a:rPr>
              <a:t>olist_orders_dataset</a:t>
            </a:r>
            <a:r>
              <a:rPr kumimoji="0" lang="fr-FR" sz="3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a:t>
            </a:r>
            <a:endParaRPr lang="fr-FR" dirty="0"/>
          </a:p>
        </p:txBody>
      </p:sp>
      <p:sp>
        <p:nvSpPr>
          <p:cNvPr id="3" name="Espace réservé du contenu 2">
            <a:extLst>
              <a:ext uri="{FF2B5EF4-FFF2-40B4-BE49-F238E27FC236}">
                <a16:creationId xmlns:a16="http://schemas.microsoft.com/office/drawing/2014/main" id="{08887B57-A703-9377-466A-527B99A1ED55}"/>
              </a:ext>
            </a:extLst>
          </p:cNvPr>
          <p:cNvSpPr>
            <a:spLocks noGrp="1"/>
          </p:cNvSpPr>
          <p:nvPr>
            <p:ph idx="1"/>
          </p:nvPr>
        </p:nvSpPr>
        <p:spPr>
          <a:xfrm>
            <a:off x="0" y="831955"/>
            <a:ext cx="12192000" cy="6026045"/>
          </a:xfrm>
          <a:solidFill>
            <a:schemeClr val="bg1"/>
          </a:solidFill>
        </p:spPr>
        <p:txBody>
          <a:bodyPr/>
          <a:lstStyle/>
          <a:p>
            <a:pPr marL="0" marR="0" lvl="0" indent="0" algn="l" defTabSz="457200" rtl="0" eaLnBrk="1" fontAlgn="auto" latinLnBrk="0" hangingPunct="1">
              <a:lnSpc>
                <a:spcPct val="150000"/>
              </a:lnSpc>
              <a:spcBef>
                <a:spcPts val="1000"/>
              </a:spcBef>
              <a:spcAft>
                <a:spcPts val="0"/>
              </a:spcAft>
              <a:buClr>
                <a:srgbClr val="B01513"/>
              </a:buClr>
              <a:buSzPct val="80000"/>
              <a:buNone/>
              <a:tabLst/>
              <a:defRPr/>
            </a:pPr>
            <a:r>
              <a:rPr lang="fr-FR" b="1" dirty="0">
                <a:solidFill>
                  <a:srgbClr val="000000"/>
                </a:solidFill>
                <a:latin typeface="Yu Gothic" panose="020B0400000000000000" pitchFamily="34" charset="-128"/>
                <a:ea typeface="Yu Gothic" panose="020B0400000000000000" pitchFamily="34" charset="-128"/>
              </a:rPr>
              <a:t>		</a:t>
            </a:r>
            <a:r>
              <a:rPr lang="fr-FR" sz="1800" b="1" i="0" u="none" strike="noStrike" baseline="0" dirty="0">
                <a:solidFill>
                  <a:schemeClr val="accent2"/>
                </a:solidFill>
                <a:latin typeface="Yu Gothic" panose="020B0400000000000000" pitchFamily="34" charset="-128"/>
                <a:ea typeface="Yu Gothic" panose="020B0400000000000000" pitchFamily="34" charset="-128"/>
              </a:rPr>
              <a:t>Variables principales :</a:t>
            </a:r>
            <a:r>
              <a:rPr lang="fr-FR" sz="1800" b="1" i="0" u="none" strike="noStrike" baseline="0" dirty="0">
                <a:solidFill>
                  <a:srgbClr val="000000"/>
                </a:solidFill>
                <a:latin typeface="Yu Gothic" panose="020B0400000000000000" pitchFamily="34" charset="-128"/>
                <a:ea typeface="Yu Gothic" panose="020B0400000000000000" pitchFamily="34" charset="-128"/>
              </a:rPr>
              <a:t>										</a:t>
            </a:r>
            <a:endParaRPr lang="fr-FR" noProof="0" dirty="0">
              <a:solidFill>
                <a:srgbClr val="000000"/>
              </a:solidFill>
              <a:latin typeface="Yu Gothic" panose="020B0400000000000000" pitchFamily="34" charset="-128"/>
              <a:ea typeface="Yu Gothic" panose="020B0400000000000000" pitchFamily="34" charset="-128"/>
            </a:endParaRPr>
          </a:p>
          <a:p>
            <a:pPr marL="0" marR="0" lvl="0" indent="0" algn="l" defTabSz="457200" rtl="0" eaLnBrk="1" fontAlgn="auto" latinLnBrk="0" hangingPunct="1">
              <a:lnSpc>
                <a:spcPct val="100000"/>
              </a:lnSpc>
              <a:spcBef>
                <a:spcPts val="1000"/>
              </a:spcBef>
              <a:spcAft>
                <a:spcPts val="0"/>
              </a:spcAft>
              <a:buClr>
                <a:srgbClr val="B01513"/>
              </a:buClr>
              <a:buSzPct val="80000"/>
              <a:buNone/>
              <a:tabLst/>
              <a:defRPr/>
            </a:pPr>
            <a:r>
              <a:rPr kumimoji="0" lang="fr-FR"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fr-FR"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lang="fr-FR" sz="1600" b="0" i="0" u="none" strike="noStrike" baseline="0" dirty="0">
                <a:solidFill>
                  <a:srgbClr val="000000"/>
                </a:solidFill>
                <a:latin typeface="Yu Gothic" panose="020B0400000000000000" pitchFamily="34" charset="-128"/>
                <a:ea typeface="Yu Gothic" panose="020B0400000000000000" pitchFamily="34" charset="-128"/>
              </a:rPr>
              <a:t>Statut des commandes, 								</a:t>
            </a:r>
            <a:r>
              <a:rPr kumimoji="0" lang="fr-FR"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Les dates de commande ainsi que </a:t>
            </a:r>
            <a:endParaRPr lang="fr-FR" sz="1600" b="0" i="0" u="none" strike="noStrike" baseline="0" dirty="0">
              <a:solidFill>
                <a:srgbClr val="000000"/>
              </a:solidFill>
              <a:latin typeface="Yu Gothic" panose="020B0400000000000000" pitchFamily="34" charset="-128"/>
              <a:ea typeface="Yu Gothic" panose="020B0400000000000000" pitchFamily="34" charset="-128"/>
            </a:endParaRPr>
          </a:p>
          <a:p>
            <a:pPr marL="0" lvl="0" indent="0">
              <a:buClr>
                <a:srgbClr val="B01513"/>
              </a:buClr>
              <a:buNone/>
              <a:defRPr/>
            </a:pPr>
            <a:r>
              <a:rPr lang="fr-FR" sz="1600" b="0" i="0" u="none" strike="noStrike" baseline="0" dirty="0">
                <a:solidFill>
                  <a:srgbClr val="000000"/>
                </a:solidFill>
                <a:latin typeface="Yu Gothic" panose="020B0400000000000000" pitchFamily="34" charset="-128"/>
                <a:ea typeface="Yu Gothic" panose="020B0400000000000000" pitchFamily="34" charset="-128"/>
              </a:rPr>
              <a:t>	avec un focus sur les </a:t>
            </a:r>
            <a:r>
              <a:rPr lang="fr-FR" sz="1600" dirty="0">
                <a:solidFill>
                  <a:srgbClr val="000000"/>
                </a:solidFill>
                <a:latin typeface="Yu Gothic" panose="020B0400000000000000" pitchFamily="34" charset="-128"/>
                <a:ea typeface="Yu Gothic" panose="020B0400000000000000" pitchFamily="34" charset="-128"/>
              </a:rPr>
              <a:t>commandes livrées	</a:t>
            </a:r>
            <a:r>
              <a:rPr lang="fr-FR" sz="1600" b="0" i="0" u="none" strike="noStrike" baseline="0" dirty="0">
                <a:solidFill>
                  <a:srgbClr val="000000"/>
                </a:solidFill>
                <a:latin typeface="Yu Gothic" panose="020B0400000000000000" pitchFamily="34" charset="-128"/>
                <a:ea typeface="Yu Gothic" panose="020B0400000000000000" pitchFamily="34" charset="-128"/>
              </a:rPr>
              <a:t>				</a:t>
            </a:r>
            <a:r>
              <a:rPr kumimoji="0" lang="fr-FR"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les dates estimées et réelles de réception 																		présentent un pic significatif observé en 																		novembre et décembre 2017 en raison 																		des fêtes de fin d’année</a:t>
            </a:r>
            <a:endParaRPr kumimoji="0" lang="fr-FR" sz="1600" b="0" i="0" u="none" strike="noStrike" kern="1200" cap="none" spc="0" normalizeH="0" baseline="0" noProof="0" dirty="0">
              <a:ln>
                <a:noFill/>
              </a:ln>
              <a:solidFill>
                <a:srgbClr val="000000"/>
              </a:solidFill>
              <a:effectLst/>
              <a:uLnTx/>
              <a:uFillTx/>
              <a:latin typeface="Yu Gothic" panose="020B0400000000000000" pitchFamily="34" charset="-128"/>
              <a:ea typeface="Yu Gothic" panose="020B0400000000000000" pitchFamily="34" charset="-128"/>
              <a:cs typeface="+mn-cs"/>
            </a:endParaRPr>
          </a:p>
          <a:p>
            <a:pPr marL="0" marR="0" lvl="0" indent="0" algn="l" defTabSz="457200" rtl="0" eaLnBrk="1" fontAlgn="auto" latinLnBrk="0" hangingPunct="1">
              <a:lnSpc>
                <a:spcPct val="100000"/>
              </a:lnSpc>
              <a:spcBef>
                <a:spcPts val="1000"/>
              </a:spcBef>
              <a:spcAft>
                <a:spcPts val="0"/>
              </a:spcAft>
              <a:buClr>
                <a:srgbClr val="B01513"/>
              </a:buClr>
              <a:buSzPct val="80000"/>
              <a:buNone/>
              <a:tabLst/>
              <a:defRPr/>
            </a:pPr>
            <a:r>
              <a:rPr kumimoji="0" lang="fr-FR"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endParaRPr lang="fr-FR" dirty="0"/>
          </a:p>
        </p:txBody>
      </p:sp>
      <p:pic>
        <p:nvPicPr>
          <p:cNvPr id="7" name="Image 6">
            <a:extLst>
              <a:ext uri="{FF2B5EF4-FFF2-40B4-BE49-F238E27FC236}">
                <a16:creationId xmlns:a16="http://schemas.microsoft.com/office/drawing/2014/main" id="{0969533A-D8F5-FF69-97AF-55FEF26C51EF}"/>
              </a:ext>
            </a:extLst>
          </p:cNvPr>
          <p:cNvPicPr>
            <a:picLocks noChangeAspect="1"/>
          </p:cNvPicPr>
          <p:nvPr/>
        </p:nvPicPr>
        <p:blipFill>
          <a:blip r:embed="rId2"/>
          <a:stretch>
            <a:fillRect/>
          </a:stretch>
        </p:blipFill>
        <p:spPr>
          <a:xfrm>
            <a:off x="216609" y="2654302"/>
            <a:ext cx="5704506" cy="4151232"/>
          </a:xfrm>
          <a:prstGeom prst="rect">
            <a:avLst/>
          </a:prstGeom>
        </p:spPr>
      </p:pic>
      <p:pic>
        <p:nvPicPr>
          <p:cNvPr id="9" name="Image 8">
            <a:extLst>
              <a:ext uri="{FF2B5EF4-FFF2-40B4-BE49-F238E27FC236}">
                <a16:creationId xmlns:a16="http://schemas.microsoft.com/office/drawing/2014/main" id="{D5DFE996-730D-BCB4-ED28-B038B1277438}"/>
              </a:ext>
            </a:extLst>
          </p:cNvPr>
          <p:cNvPicPr>
            <a:picLocks noChangeAspect="1"/>
          </p:cNvPicPr>
          <p:nvPr/>
        </p:nvPicPr>
        <p:blipFill>
          <a:blip r:embed="rId3"/>
          <a:stretch>
            <a:fillRect/>
          </a:stretch>
        </p:blipFill>
        <p:spPr>
          <a:xfrm>
            <a:off x="6137724" y="3013023"/>
            <a:ext cx="6054275" cy="3702569"/>
          </a:xfrm>
          <a:prstGeom prst="rect">
            <a:avLst/>
          </a:prstGeom>
        </p:spPr>
      </p:pic>
      <p:sp>
        <p:nvSpPr>
          <p:cNvPr id="10" name="Espace réservé du pied de page 9">
            <a:extLst>
              <a:ext uri="{FF2B5EF4-FFF2-40B4-BE49-F238E27FC236}">
                <a16:creationId xmlns:a16="http://schemas.microsoft.com/office/drawing/2014/main" id="{8CFE64BD-B6E5-5863-77C3-2E6E08CBF260}"/>
              </a:ext>
            </a:extLst>
          </p:cNvPr>
          <p:cNvSpPr>
            <a:spLocks noGrp="1"/>
          </p:cNvSpPr>
          <p:nvPr>
            <p:ph type="ftr" sz="quarter" idx="11"/>
          </p:nvPr>
        </p:nvSpPr>
        <p:spPr>
          <a:xfrm>
            <a:off x="11512445" y="6494638"/>
            <a:ext cx="679553" cy="310896"/>
          </a:xfrm>
        </p:spPr>
        <p:txBody>
          <a:bodyPr/>
          <a:lstStyle/>
          <a:p>
            <a:r>
              <a:rPr lang="en-US" sz="2000" dirty="0"/>
              <a:t>7</a:t>
            </a:r>
          </a:p>
        </p:txBody>
      </p:sp>
    </p:spTree>
    <p:extLst>
      <p:ext uri="{BB962C8B-B14F-4D97-AF65-F5344CB8AC3E}">
        <p14:creationId xmlns:p14="http://schemas.microsoft.com/office/powerpoint/2010/main" val="349177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89559-AB9F-6EA1-E919-C4961003993D}"/>
              </a:ext>
            </a:extLst>
          </p:cNvPr>
          <p:cNvSpPr>
            <a:spLocks noGrp="1"/>
          </p:cNvSpPr>
          <p:nvPr>
            <p:ph type="title"/>
          </p:nvPr>
        </p:nvSpPr>
        <p:spPr>
          <a:xfrm>
            <a:off x="0" y="0"/>
            <a:ext cx="12192000" cy="727023"/>
          </a:xfrm>
          <a:solidFill>
            <a:schemeClr val="tx2"/>
          </a:solidFill>
        </p:spPr>
        <p:txBody>
          <a:bodyPr/>
          <a:lstStyle/>
          <a:p>
            <a:r>
              <a:rPr kumimoji="0" lang="fr-FR" sz="3600" b="1" i="0" u="none" strike="noStrike" kern="1200" cap="none" spc="0" normalizeH="0" baseline="0" noProof="0" dirty="0">
                <a:ln>
                  <a:noFill/>
                </a:ln>
                <a:solidFill>
                  <a:srgbClr val="6AAC90"/>
                </a:solidFill>
                <a:effectLst/>
                <a:uLnTx/>
                <a:uFillTx/>
                <a:latin typeface="Yu Gothic" panose="020B0400000000000000" pitchFamily="34" charset="-128"/>
                <a:ea typeface="Yu Gothic" panose="020B0400000000000000" pitchFamily="34" charset="-128"/>
                <a:cs typeface="+mn-cs"/>
              </a:rPr>
              <a:t>	Table sur les commandes</a:t>
            </a:r>
            <a:endParaRPr lang="fr-FR" dirty="0"/>
          </a:p>
        </p:txBody>
      </p:sp>
      <p:sp>
        <p:nvSpPr>
          <p:cNvPr id="3" name="Espace réservé du contenu 2">
            <a:extLst>
              <a:ext uri="{FF2B5EF4-FFF2-40B4-BE49-F238E27FC236}">
                <a16:creationId xmlns:a16="http://schemas.microsoft.com/office/drawing/2014/main" id="{529EB3B4-35BC-0CC3-F6A2-E29C7B1F72EE}"/>
              </a:ext>
            </a:extLst>
          </p:cNvPr>
          <p:cNvSpPr>
            <a:spLocks noGrp="1"/>
          </p:cNvSpPr>
          <p:nvPr>
            <p:ph idx="1"/>
          </p:nvPr>
        </p:nvSpPr>
        <p:spPr>
          <a:xfrm>
            <a:off x="0" y="727023"/>
            <a:ext cx="12192000" cy="6130977"/>
          </a:xfrm>
          <a:solidFill>
            <a:schemeClr val="bg1"/>
          </a:solidFill>
        </p:spPr>
        <p:txBody>
          <a:bodyPr/>
          <a:lstStyle/>
          <a:p>
            <a:endParaRPr lang="fr-FR" dirty="0"/>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 </a:t>
            </a:r>
            <a:r>
              <a:rPr lang="fr-FR" b="1" dirty="0">
                <a:solidFill>
                  <a:schemeClr val="accent2"/>
                </a:solidFill>
              </a:rPr>
              <a:t>Conversion des dates en format </a:t>
            </a:r>
            <a:r>
              <a:rPr lang="fr-FR" b="1" dirty="0" err="1">
                <a:solidFill>
                  <a:schemeClr val="accent2"/>
                </a:solidFill>
              </a:rPr>
              <a:t>datetime</a:t>
            </a:r>
            <a:r>
              <a:rPr lang="fr-FR" b="1" dirty="0"/>
              <a:t>						</a:t>
            </a:r>
            <a:r>
              <a:rPr kumimoji="0" lang="fr-FR"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 </a:t>
            </a:r>
            <a:r>
              <a:rPr lang="fr-FR" b="1" dirty="0">
                <a:solidFill>
                  <a:schemeClr val="accent2"/>
                </a:solidFill>
              </a:rPr>
              <a:t>Création des délais de livraison</a:t>
            </a:r>
          </a:p>
          <a:p>
            <a:pPr marL="0" indent="0">
              <a:buNone/>
            </a:pPr>
            <a:endParaRPr lang="fr-FR" dirty="0"/>
          </a:p>
        </p:txBody>
      </p:sp>
      <p:pic>
        <p:nvPicPr>
          <p:cNvPr id="5" name="Image 4">
            <a:extLst>
              <a:ext uri="{FF2B5EF4-FFF2-40B4-BE49-F238E27FC236}">
                <a16:creationId xmlns:a16="http://schemas.microsoft.com/office/drawing/2014/main" id="{2B2CD328-53B5-8C55-A1F9-B09ADCDED7B5}"/>
              </a:ext>
            </a:extLst>
          </p:cNvPr>
          <p:cNvPicPr>
            <a:picLocks noChangeAspect="1"/>
          </p:cNvPicPr>
          <p:nvPr/>
        </p:nvPicPr>
        <p:blipFill>
          <a:blip r:embed="rId2"/>
          <a:stretch>
            <a:fillRect/>
          </a:stretch>
        </p:blipFill>
        <p:spPr>
          <a:xfrm>
            <a:off x="6676255" y="1630390"/>
            <a:ext cx="5515745" cy="4912817"/>
          </a:xfrm>
          <a:prstGeom prst="rect">
            <a:avLst/>
          </a:prstGeom>
        </p:spPr>
      </p:pic>
      <p:pic>
        <p:nvPicPr>
          <p:cNvPr id="7" name="Image 6">
            <a:extLst>
              <a:ext uri="{FF2B5EF4-FFF2-40B4-BE49-F238E27FC236}">
                <a16:creationId xmlns:a16="http://schemas.microsoft.com/office/drawing/2014/main" id="{9E1DD4C3-A210-EC40-977E-366D96FBA346}"/>
              </a:ext>
            </a:extLst>
          </p:cNvPr>
          <p:cNvPicPr>
            <a:picLocks noChangeAspect="1"/>
          </p:cNvPicPr>
          <p:nvPr/>
        </p:nvPicPr>
        <p:blipFill>
          <a:blip r:embed="rId3"/>
          <a:stretch>
            <a:fillRect/>
          </a:stretch>
        </p:blipFill>
        <p:spPr>
          <a:xfrm>
            <a:off x="0" y="1826403"/>
            <a:ext cx="6408295" cy="3667491"/>
          </a:xfrm>
          <a:prstGeom prst="rect">
            <a:avLst/>
          </a:prstGeom>
        </p:spPr>
      </p:pic>
      <p:cxnSp>
        <p:nvCxnSpPr>
          <p:cNvPr id="9" name="Connecteur droit 8">
            <a:extLst>
              <a:ext uri="{FF2B5EF4-FFF2-40B4-BE49-F238E27FC236}">
                <a16:creationId xmlns:a16="http://schemas.microsoft.com/office/drawing/2014/main" id="{A070ADAC-5B14-2EAE-5509-685C5625848F}"/>
              </a:ext>
            </a:extLst>
          </p:cNvPr>
          <p:cNvCxnSpPr/>
          <p:nvPr/>
        </p:nvCxnSpPr>
        <p:spPr>
          <a:xfrm>
            <a:off x="6408295" y="1364106"/>
            <a:ext cx="0" cy="5254051"/>
          </a:xfrm>
          <a:prstGeom prst="line">
            <a:avLst/>
          </a:prstGeom>
        </p:spPr>
        <p:style>
          <a:lnRef idx="3">
            <a:schemeClr val="accent2"/>
          </a:lnRef>
          <a:fillRef idx="0">
            <a:schemeClr val="accent2"/>
          </a:fillRef>
          <a:effectRef idx="2">
            <a:schemeClr val="accent2"/>
          </a:effectRef>
          <a:fontRef idx="minor">
            <a:schemeClr val="tx1"/>
          </a:fontRef>
        </p:style>
      </p:cxnSp>
      <p:sp>
        <p:nvSpPr>
          <p:cNvPr id="10" name="Espace réservé du pied de page 9">
            <a:extLst>
              <a:ext uri="{FF2B5EF4-FFF2-40B4-BE49-F238E27FC236}">
                <a16:creationId xmlns:a16="http://schemas.microsoft.com/office/drawing/2014/main" id="{22F18880-4CE3-599A-6047-C0285997F387}"/>
              </a:ext>
            </a:extLst>
          </p:cNvPr>
          <p:cNvSpPr>
            <a:spLocks noGrp="1"/>
          </p:cNvSpPr>
          <p:nvPr>
            <p:ph type="ftr" sz="quarter" idx="11"/>
          </p:nvPr>
        </p:nvSpPr>
        <p:spPr>
          <a:xfrm>
            <a:off x="11534930" y="6462709"/>
            <a:ext cx="565729" cy="310896"/>
          </a:xfrm>
        </p:spPr>
        <p:txBody>
          <a:bodyPr/>
          <a:lstStyle/>
          <a:p>
            <a:r>
              <a:rPr lang="en-US" sz="2000" dirty="0"/>
              <a:t>8</a:t>
            </a:r>
          </a:p>
        </p:txBody>
      </p:sp>
    </p:spTree>
    <p:extLst>
      <p:ext uri="{BB962C8B-B14F-4D97-AF65-F5344CB8AC3E}">
        <p14:creationId xmlns:p14="http://schemas.microsoft.com/office/powerpoint/2010/main" val="644541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2430</Words>
  <Application>Microsoft Office PowerPoint</Application>
  <PresentationFormat>Grand écran</PresentationFormat>
  <Paragraphs>328</Paragraphs>
  <Slides>32</Slides>
  <Notes>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Malgun Gothic</vt:lpstr>
      <vt:lpstr>Yu Gothic</vt:lpstr>
      <vt:lpstr>Arial</vt:lpstr>
      <vt:lpstr>Calibri</vt:lpstr>
      <vt:lpstr>Century Gothic</vt:lpstr>
      <vt:lpstr>Gill Sans MT</vt:lpstr>
      <vt:lpstr>Times New Roman</vt:lpstr>
      <vt:lpstr>Wingdings 3</vt:lpstr>
      <vt:lpstr>Salle d’ions</vt:lpstr>
      <vt:lpstr>  Segmentez des clients d’un site d’e-commerce</vt:lpstr>
      <vt:lpstr> Problématique</vt:lpstr>
      <vt:lpstr> Objectifs</vt:lpstr>
      <vt:lpstr> Sommaire</vt:lpstr>
      <vt:lpstr>Présentation PowerPoint</vt:lpstr>
      <vt:lpstr>Présentation PowerPoint</vt:lpstr>
      <vt:lpstr>Présentation PowerPoint</vt:lpstr>
      <vt:lpstr> Table sur les commandes "olist_orders_dataset"</vt:lpstr>
      <vt:lpstr> Table sur les commandes</vt:lpstr>
      <vt:lpstr> Table sur les commandes</vt:lpstr>
      <vt:lpstr>    Tables sur les Articles de commande  "olist_order_items_dataset "   / Informations sur les  Produits "olist_products_dataset"  </vt:lpstr>
      <vt:lpstr>   Table sur les clients "olist_customers_dataset" </vt:lpstr>
      <vt:lpstr> Table sur les vendeurs "olist_sellers_dataset "</vt:lpstr>
      <vt:lpstr>  Table sur les paiements "olist_order_payments_dataset" </vt:lpstr>
      <vt:lpstr> Table sur la géolocalisation</vt:lpstr>
      <vt:lpstr>  Table sur les commentaires "olist_order_reviews_dataset" </vt:lpstr>
      <vt:lpstr>Jointure des différentes tables </vt:lpstr>
      <vt:lpstr> Jointure des différentes tables </vt:lpstr>
      <vt:lpstr>Présentation PowerPoint</vt:lpstr>
      <vt:lpstr> Modélisation RFM</vt:lpstr>
      <vt:lpstr>  Modélisation RFM</vt:lpstr>
      <vt:lpstr> Modélisation RFM</vt:lpstr>
      <vt:lpstr> Modélisation RFM</vt:lpstr>
      <vt:lpstr> Modélisation RFM + Score + Delais_livraison_jours</vt:lpstr>
      <vt:lpstr> Modélisation RFM + Score + Delais_livraison_jours</vt:lpstr>
      <vt:lpstr> Modélisation RFM + Score + Delais_livraison_jours</vt:lpstr>
      <vt:lpstr>Présentation PowerPoint</vt:lpstr>
      <vt:lpstr> Suivi de la Stabilité du Clustering et Détection du  Réentraînement</vt:lpstr>
      <vt:lpstr> Quand faut-il réentraîner le modèle de  segmentation ?</vt:lpstr>
      <vt:lpstr>Présentation PowerPoint</vt:lpstr>
      <vt:lpstr> Conclusions</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MATY KANE</dc:creator>
  <cp:lastModifiedBy>MATY KANE</cp:lastModifiedBy>
  <cp:revision>5</cp:revision>
  <dcterms:created xsi:type="dcterms:W3CDTF">2025-03-14T09:09:25Z</dcterms:created>
  <dcterms:modified xsi:type="dcterms:W3CDTF">2025-03-18T13:01:30Z</dcterms:modified>
</cp:coreProperties>
</file>