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9"/>
  </p:notesMasterIdLst>
  <p:sldIdLst>
    <p:sldId id="256" r:id="rId2"/>
    <p:sldId id="257" r:id="rId3"/>
    <p:sldId id="261" r:id="rId4"/>
    <p:sldId id="258" r:id="rId5"/>
    <p:sldId id="260"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1B6D"/>
    <a:srgbClr val="4B0C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230"/>
  </p:normalViewPr>
  <p:slideViewPr>
    <p:cSldViewPr snapToGrid="0" snapToObjects="1">
      <p:cViewPr>
        <p:scale>
          <a:sx n="101" d="100"/>
          <a:sy n="101" d="100"/>
        </p:scale>
        <p:origin x="760"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E8207-AB20-754F-95B0-E5340A07DD15}" type="datetimeFigureOut">
              <a:rPr lang="en-US" smtClean="0"/>
              <a:t>12/10/18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C5811-08F8-2E49-9AE8-44400499F135}" type="slidenum">
              <a:rPr lang="en-US" smtClean="0"/>
              <a:t>‹#›</a:t>
            </a:fld>
            <a:endParaRPr lang="en-US"/>
          </a:p>
        </p:txBody>
      </p:sp>
    </p:spTree>
    <p:extLst>
      <p:ext uri="{BB962C8B-B14F-4D97-AF65-F5344CB8AC3E}">
        <p14:creationId xmlns:p14="http://schemas.microsoft.com/office/powerpoint/2010/main" val="42286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Dataset created by Michael Redmond, </a:t>
            </a:r>
            <a:r>
              <a:rPr lang="en-US" sz="1200" b="0" i="0" u="none" strike="noStrike" kern="1200" dirty="0">
                <a:solidFill>
                  <a:schemeClr val="tx1"/>
                </a:solidFill>
                <a:effectLst/>
                <a:latin typeface="+mn-lt"/>
                <a:ea typeface="+mn-ea"/>
                <a:cs typeface="+mn-cs"/>
              </a:rPr>
              <a:t>culled from 1990 US Census, 1995 US FBI Uniform Crime Report, 1990 US Law Enforcement Management and Administrative Statistics Survey, available from ICPSR at U of Michigan.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FBI notes that use of this data to evaluate communities is over-simplistic, as many relevant factors are not included. For one example, communities with large numbers of visitors will have higher per capita crime (measured by residents) than communities with fewer visitors, other things being equal. </a:t>
            </a:r>
            <a:br>
              <a:rPr lang="en-US" dirty="0"/>
            </a:br>
            <a:endParaRPr lang="en-US" dirty="0"/>
          </a:p>
        </p:txBody>
      </p:sp>
      <p:sp>
        <p:nvSpPr>
          <p:cNvPr id="4" name="Slide Number Placeholder 3"/>
          <p:cNvSpPr>
            <a:spLocks noGrp="1"/>
          </p:cNvSpPr>
          <p:nvPr>
            <p:ph type="sldNum" sz="quarter" idx="5"/>
          </p:nvPr>
        </p:nvSpPr>
        <p:spPr/>
        <p:txBody>
          <a:bodyPr/>
          <a:lstStyle/>
          <a:p>
            <a:fld id="{29BC5811-08F8-2E49-9AE8-44400499F135}" type="slidenum">
              <a:rPr lang="en-US" smtClean="0"/>
              <a:t>2</a:t>
            </a:fld>
            <a:endParaRPr lang="en-US"/>
          </a:p>
        </p:txBody>
      </p:sp>
    </p:spTree>
    <p:extLst>
      <p:ext uri="{BB962C8B-B14F-4D97-AF65-F5344CB8AC3E}">
        <p14:creationId xmlns:p14="http://schemas.microsoft.com/office/powerpoint/2010/main" val="303089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Police Cars Available - </a:t>
            </a:r>
          </a:p>
        </p:txBody>
      </p:sp>
      <p:sp>
        <p:nvSpPr>
          <p:cNvPr id="4" name="Slide Number Placeholder 3"/>
          <p:cNvSpPr>
            <a:spLocks noGrp="1"/>
          </p:cNvSpPr>
          <p:nvPr>
            <p:ph type="sldNum" sz="quarter" idx="5"/>
          </p:nvPr>
        </p:nvSpPr>
        <p:spPr/>
        <p:txBody>
          <a:bodyPr/>
          <a:lstStyle/>
          <a:p>
            <a:fld id="{29BC5811-08F8-2E49-9AE8-44400499F135}" type="slidenum">
              <a:rPr lang="en-US" smtClean="0"/>
              <a:t>4</a:t>
            </a:fld>
            <a:endParaRPr lang="en-US"/>
          </a:p>
        </p:txBody>
      </p:sp>
    </p:spTree>
    <p:extLst>
      <p:ext uri="{BB962C8B-B14F-4D97-AF65-F5344CB8AC3E}">
        <p14:creationId xmlns:p14="http://schemas.microsoft.com/office/powerpoint/2010/main" val="336044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C5811-08F8-2E49-9AE8-44400499F135}" type="slidenum">
              <a:rPr lang="en-US" smtClean="0"/>
              <a:t>5</a:t>
            </a:fld>
            <a:endParaRPr lang="en-US"/>
          </a:p>
        </p:txBody>
      </p:sp>
    </p:spTree>
    <p:extLst>
      <p:ext uri="{BB962C8B-B14F-4D97-AF65-F5344CB8AC3E}">
        <p14:creationId xmlns:p14="http://schemas.microsoft.com/office/powerpoint/2010/main" val="153650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C5811-08F8-2E49-9AE8-44400499F135}" type="slidenum">
              <a:rPr lang="en-US" smtClean="0"/>
              <a:t>6</a:t>
            </a:fld>
            <a:endParaRPr lang="en-US"/>
          </a:p>
        </p:txBody>
      </p:sp>
    </p:spTree>
    <p:extLst>
      <p:ext uri="{BB962C8B-B14F-4D97-AF65-F5344CB8AC3E}">
        <p14:creationId xmlns:p14="http://schemas.microsoft.com/office/powerpoint/2010/main" val="4283431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BC5811-08F8-2E49-9AE8-44400499F135}" type="slidenum">
              <a:rPr lang="en-US" smtClean="0"/>
              <a:t>7</a:t>
            </a:fld>
            <a:endParaRPr lang="en-US"/>
          </a:p>
        </p:txBody>
      </p:sp>
    </p:spTree>
    <p:extLst>
      <p:ext uri="{BB962C8B-B14F-4D97-AF65-F5344CB8AC3E}">
        <p14:creationId xmlns:p14="http://schemas.microsoft.com/office/powerpoint/2010/main" val="107499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2714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351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354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834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384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844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859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4253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184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182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12/10/18</a:t>
            </a:fld>
            <a:endParaRPr lang="en-US" dirty="0"/>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457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smtClean="0"/>
              <a:pPr/>
              <a:t>12/10/18</a:t>
            </a:fld>
            <a:endParaRPr lang="en-US"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7479053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0320" y="761999"/>
            <a:ext cx="3156367"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8F89D2-AA1B-E14D-B705-AA92373F5001}"/>
              </a:ext>
            </a:extLst>
          </p:cNvPr>
          <p:cNvSpPr>
            <a:spLocks noGrp="1"/>
          </p:cNvSpPr>
          <p:nvPr>
            <p:ph type="ctrTitle"/>
          </p:nvPr>
        </p:nvSpPr>
        <p:spPr>
          <a:xfrm>
            <a:off x="802386" y="1298448"/>
            <a:ext cx="5292333" cy="3255264"/>
          </a:xfrm>
        </p:spPr>
        <p:txBody>
          <a:bodyPr>
            <a:normAutofit/>
          </a:bodyPr>
          <a:lstStyle/>
          <a:p>
            <a:pPr algn="r"/>
            <a:r>
              <a:rPr lang="en-US">
                <a:solidFill>
                  <a:schemeClr val="accent1"/>
                </a:solidFill>
              </a:rPr>
              <a:t>Violent Crimes Predictors</a:t>
            </a:r>
          </a:p>
        </p:txBody>
      </p:sp>
      <p:sp>
        <p:nvSpPr>
          <p:cNvPr id="3" name="Subtitle 2">
            <a:extLst>
              <a:ext uri="{FF2B5EF4-FFF2-40B4-BE49-F238E27FC236}">
                <a16:creationId xmlns:a16="http://schemas.microsoft.com/office/drawing/2014/main" id="{AA02DA65-B1FA-9F48-B9F2-3DBDC63790D3}"/>
              </a:ext>
            </a:extLst>
          </p:cNvPr>
          <p:cNvSpPr>
            <a:spLocks noGrp="1"/>
          </p:cNvSpPr>
          <p:nvPr>
            <p:ph type="subTitle" idx="1"/>
          </p:nvPr>
        </p:nvSpPr>
        <p:spPr>
          <a:xfrm>
            <a:off x="6396526" y="4084889"/>
            <a:ext cx="2266216" cy="1709159"/>
          </a:xfrm>
        </p:spPr>
        <p:txBody>
          <a:bodyPr>
            <a:normAutofit/>
          </a:bodyPr>
          <a:lstStyle/>
          <a:p>
            <a:pPr algn="r"/>
            <a:r>
              <a:rPr lang="en-US" sz="1600" dirty="0">
                <a:solidFill>
                  <a:srgbClr val="FFFFFF"/>
                </a:solidFill>
              </a:rPr>
              <a:t>Chloe </a:t>
            </a:r>
            <a:r>
              <a:rPr lang="en-US" sz="1600" dirty="0" err="1">
                <a:solidFill>
                  <a:srgbClr val="FFFFFF"/>
                </a:solidFill>
              </a:rPr>
              <a:t>Dinh</a:t>
            </a:r>
            <a:r>
              <a:rPr lang="en-US" sz="1600" dirty="0">
                <a:solidFill>
                  <a:srgbClr val="FFFFFF"/>
                </a:solidFill>
              </a:rPr>
              <a:t>,</a:t>
            </a:r>
          </a:p>
          <a:p>
            <a:pPr algn="r"/>
            <a:r>
              <a:rPr lang="en-US" sz="1600" dirty="0">
                <a:solidFill>
                  <a:srgbClr val="FFFFFF"/>
                </a:solidFill>
              </a:rPr>
              <a:t>Matyas </a:t>
            </a:r>
            <a:r>
              <a:rPr lang="en-US" sz="1600" dirty="0" err="1">
                <a:solidFill>
                  <a:srgbClr val="FFFFFF"/>
                </a:solidFill>
              </a:rPr>
              <a:t>Chlebovsky</a:t>
            </a:r>
            <a:endParaRPr lang="en-US" sz="1600" dirty="0">
              <a:solidFill>
                <a:srgbClr val="FFFFFF"/>
              </a:solidFill>
            </a:endParaRPr>
          </a:p>
        </p:txBody>
      </p:sp>
      <p:sp>
        <p:nvSpPr>
          <p:cNvPr id="12" name="Freeform: Shape 11">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6" y="752748"/>
            <a:ext cx="751111"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5295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76ADF17-0A3B-A94E-8FB9-370EF04031A2}"/>
              </a:ext>
            </a:extLst>
          </p:cNvPr>
          <p:cNvSpPr>
            <a:spLocks noGrp="1"/>
          </p:cNvSpPr>
          <p:nvPr>
            <p:ph type="title"/>
          </p:nvPr>
        </p:nvSpPr>
        <p:spPr>
          <a:xfrm>
            <a:off x="1200565" y="1087374"/>
            <a:ext cx="6737617" cy="1000978"/>
          </a:xfrm>
        </p:spPr>
        <p:txBody>
          <a:bodyPr>
            <a:normAutofit/>
          </a:bodyPr>
          <a:lstStyle/>
          <a:p>
            <a:r>
              <a:rPr lang="en-US" dirty="0"/>
              <a:t>Data Understanding</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D7AAA14F-1B1E-EC4E-9CA4-72CE64F89074}"/>
              </a:ext>
            </a:extLst>
          </p:cNvPr>
          <p:cNvSpPr>
            <a:spLocks noGrp="1"/>
          </p:cNvSpPr>
          <p:nvPr>
            <p:ph idx="1"/>
          </p:nvPr>
        </p:nvSpPr>
        <p:spPr>
          <a:xfrm>
            <a:off x="1200564" y="2535446"/>
            <a:ext cx="6737617" cy="3554457"/>
          </a:xfrm>
        </p:spPr>
        <p:txBody>
          <a:bodyPr>
            <a:normAutofit lnSpcReduction="10000"/>
          </a:bodyPr>
          <a:lstStyle/>
          <a:p>
            <a:r>
              <a:rPr lang="en-US" dirty="0">
                <a:solidFill>
                  <a:srgbClr val="000000"/>
                </a:solidFill>
              </a:rPr>
              <a:t>Data from 1990 US Census, 1995 FBI Crime Report, and 1990 US Law Enforcement Management and Administrative Statistics Survey</a:t>
            </a:r>
          </a:p>
          <a:p>
            <a:r>
              <a:rPr lang="en-US" dirty="0">
                <a:solidFill>
                  <a:srgbClr val="000000"/>
                </a:solidFill>
              </a:rPr>
              <a:t>Data</a:t>
            </a:r>
          </a:p>
          <a:p>
            <a:pPr lvl="1"/>
            <a:r>
              <a:rPr lang="en-US" dirty="0">
                <a:solidFill>
                  <a:srgbClr val="000000"/>
                </a:solidFill>
              </a:rPr>
              <a:t>General Demographics (Age, Income, Race, Employment)</a:t>
            </a:r>
          </a:p>
          <a:p>
            <a:pPr lvl="1"/>
            <a:r>
              <a:rPr lang="en-US" dirty="0">
                <a:solidFill>
                  <a:srgbClr val="000000"/>
                </a:solidFill>
              </a:rPr>
              <a:t>Crime (Murders, Rapes, Assaults, Robberies, and 4 other)</a:t>
            </a:r>
          </a:p>
          <a:p>
            <a:pPr lvl="1"/>
            <a:r>
              <a:rPr lang="en-US" dirty="0">
                <a:solidFill>
                  <a:srgbClr val="000000"/>
                </a:solidFill>
              </a:rPr>
              <a:t>Immigration, Police Department, Housing, and others</a:t>
            </a:r>
          </a:p>
          <a:p>
            <a:r>
              <a:rPr lang="en-US" dirty="0">
                <a:solidFill>
                  <a:srgbClr val="000000"/>
                </a:solidFill>
              </a:rPr>
              <a:t>Original Data =&gt; 2215 observations and 147 variables</a:t>
            </a:r>
          </a:p>
          <a:p>
            <a:pPr lvl="1"/>
            <a:r>
              <a:rPr lang="en-US" dirty="0">
                <a:solidFill>
                  <a:srgbClr val="000000"/>
                </a:solidFill>
              </a:rPr>
              <a:t>125 Predictive, 4 Non-Predictive, 18 Potential Dependent </a:t>
            </a:r>
          </a:p>
          <a:p>
            <a:r>
              <a:rPr lang="en-US" dirty="0">
                <a:solidFill>
                  <a:srgbClr val="000000"/>
                </a:solidFill>
              </a:rPr>
              <a:t>Final Data =&gt; 1901 observations and 31 variables</a:t>
            </a:r>
          </a:p>
          <a:p>
            <a:pPr lvl="1"/>
            <a:r>
              <a:rPr lang="en-US" dirty="0">
                <a:solidFill>
                  <a:srgbClr val="000000"/>
                </a:solidFill>
              </a:rPr>
              <a:t>30 Predictive, 0 Non-Predictive, 1 Dependent</a:t>
            </a:r>
          </a:p>
        </p:txBody>
      </p:sp>
    </p:spTree>
    <p:extLst>
      <p:ext uri="{BB962C8B-B14F-4D97-AF65-F5344CB8AC3E}">
        <p14:creationId xmlns:p14="http://schemas.microsoft.com/office/powerpoint/2010/main" val="2278647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2CED-A9F0-0041-A1C3-1540E27EFD72}"/>
              </a:ext>
            </a:extLst>
          </p:cNvPr>
          <p:cNvSpPr>
            <a:spLocks noGrp="1"/>
          </p:cNvSpPr>
          <p:nvPr>
            <p:ph type="title"/>
          </p:nvPr>
        </p:nvSpPr>
        <p:spPr>
          <a:xfrm>
            <a:off x="34725" y="1123838"/>
            <a:ext cx="2511705" cy="4601183"/>
          </a:xfrm>
        </p:spPr>
        <p:txBody>
          <a:bodyPr/>
          <a:lstStyle/>
          <a:p>
            <a:r>
              <a:rPr lang="en-US" dirty="0"/>
              <a:t>Business Understanding</a:t>
            </a:r>
          </a:p>
        </p:txBody>
      </p:sp>
      <p:sp>
        <p:nvSpPr>
          <p:cNvPr id="3" name="Content Placeholder 2">
            <a:extLst>
              <a:ext uri="{FF2B5EF4-FFF2-40B4-BE49-F238E27FC236}">
                <a16:creationId xmlns:a16="http://schemas.microsoft.com/office/drawing/2014/main" id="{4AABA6D2-D492-3643-95AA-77B61391524A}"/>
              </a:ext>
            </a:extLst>
          </p:cNvPr>
          <p:cNvSpPr>
            <a:spLocks noGrp="1"/>
          </p:cNvSpPr>
          <p:nvPr>
            <p:ph idx="1"/>
          </p:nvPr>
        </p:nvSpPr>
        <p:spPr>
          <a:xfrm>
            <a:off x="2901951" y="3429000"/>
            <a:ext cx="5486400" cy="2555748"/>
          </a:xfrm>
        </p:spPr>
        <p:txBody>
          <a:bodyPr/>
          <a:lstStyle/>
          <a:p>
            <a:r>
              <a:rPr lang="en-US" dirty="0"/>
              <a:t>Lowering Crime Rates</a:t>
            </a:r>
          </a:p>
          <a:p>
            <a:r>
              <a:rPr lang="en-US" dirty="0"/>
              <a:t>Helping Under-Developed Communities</a:t>
            </a:r>
          </a:p>
          <a:p>
            <a:r>
              <a:rPr lang="en-US" dirty="0"/>
              <a:t>Establish Policies to Assist Minorities</a:t>
            </a:r>
          </a:p>
          <a:p>
            <a:pPr marL="0" indent="0">
              <a:buNone/>
            </a:pPr>
            <a:endParaRPr lang="en-US" dirty="0"/>
          </a:p>
        </p:txBody>
      </p:sp>
      <p:sp>
        <p:nvSpPr>
          <p:cNvPr id="4" name="Content Placeholder 2">
            <a:extLst>
              <a:ext uri="{FF2B5EF4-FFF2-40B4-BE49-F238E27FC236}">
                <a16:creationId xmlns:a16="http://schemas.microsoft.com/office/drawing/2014/main" id="{C9AEEAD0-416F-5D46-BDCE-CC19C3891D83}"/>
              </a:ext>
            </a:extLst>
          </p:cNvPr>
          <p:cNvSpPr txBox="1">
            <a:spLocks/>
          </p:cNvSpPr>
          <p:nvPr/>
        </p:nvSpPr>
        <p:spPr>
          <a:xfrm>
            <a:off x="2901951" y="873252"/>
            <a:ext cx="5486400" cy="255574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a:lstStyle>
          <a:p>
            <a:r>
              <a:rPr lang="en-US" dirty="0"/>
              <a:t>Lowering Crime Rates</a:t>
            </a:r>
          </a:p>
          <a:p>
            <a:r>
              <a:rPr lang="en-US" dirty="0"/>
              <a:t>Helping Under-Developed Communities</a:t>
            </a:r>
          </a:p>
          <a:p>
            <a:r>
              <a:rPr lang="en-US" dirty="0"/>
              <a:t>Establish Policies to Assist Minorities</a:t>
            </a:r>
          </a:p>
          <a:p>
            <a:pPr marL="0" indent="0">
              <a:buFont typeface="Wingdings 2" pitchFamily="18" charset="2"/>
              <a:buNone/>
            </a:pPr>
            <a:endParaRPr lang="en-US" dirty="0"/>
          </a:p>
        </p:txBody>
      </p:sp>
      <p:sp>
        <p:nvSpPr>
          <p:cNvPr id="5" name="Down Arrow 4">
            <a:extLst>
              <a:ext uri="{FF2B5EF4-FFF2-40B4-BE49-F238E27FC236}">
                <a16:creationId xmlns:a16="http://schemas.microsoft.com/office/drawing/2014/main" id="{E43C67B7-15AB-DC4E-AFB5-91DB6AE33E56}"/>
              </a:ext>
            </a:extLst>
          </p:cNvPr>
          <p:cNvSpPr/>
          <p:nvPr/>
        </p:nvSpPr>
        <p:spPr>
          <a:xfrm>
            <a:off x="5227516" y="2825170"/>
            <a:ext cx="835270" cy="764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491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76ADF17-0A3B-A94E-8FB9-370EF04031A2}"/>
              </a:ext>
            </a:extLst>
          </p:cNvPr>
          <p:cNvSpPr>
            <a:spLocks noGrp="1"/>
          </p:cNvSpPr>
          <p:nvPr>
            <p:ph type="title"/>
          </p:nvPr>
        </p:nvSpPr>
        <p:spPr>
          <a:xfrm>
            <a:off x="1200565" y="1087374"/>
            <a:ext cx="6737617" cy="1000978"/>
          </a:xfrm>
        </p:spPr>
        <p:txBody>
          <a:bodyPr>
            <a:normAutofit/>
          </a:bodyPr>
          <a:lstStyle/>
          <a:p>
            <a:r>
              <a:rPr lang="en-US" dirty="0"/>
              <a:t>Data Exploration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D7AAA14F-1B1E-EC4E-9CA4-72CE64F89074}"/>
              </a:ext>
            </a:extLst>
          </p:cNvPr>
          <p:cNvSpPr>
            <a:spLocks noGrp="1"/>
          </p:cNvSpPr>
          <p:nvPr>
            <p:ph idx="1"/>
          </p:nvPr>
        </p:nvSpPr>
        <p:spPr>
          <a:xfrm>
            <a:off x="954048" y="2525752"/>
            <a:ext cx="3490952" cy="3763754"/>
          </a:xfrm>
        </p:spPr>
        <p:txBody>
          <a:bodyPr>
            <a:normAutofit/>
          </a:bodyPr>
          <a:lstStyle/>
          <a:p>
            <a:r>
              <a:rPr lang="en-US" dirty="0">
                <a:solidFill>
                  <a:srgbClr val="000000"/>
                </a:solidFill>
              </a:rPr>
              <a:t>Communities in States</a:t>
            </a:r>
          </a:p>
          <a:p>
            <a:pPr lvl="1"/>
            <a:r>
              <a:rPr lang="en-US" dirty="0">
                <a:solidFill>
                  <a:srgbClr val="000000"/>
                </a:solidFill>
              </a:rPr>
              <a:t>California – 279</a:t>
            </a:r>
          </a:p>
          <a:p>
            <a:pPr lvl="1"/>
            <a:r>
              <a:rPr lang="en-US" dirty="0">
                <a:solidFill>
                  <a:srgbClr val="000000"/>
                </a:solidFill>
              </a:rPr>
              <a:t>New Jersey – 211</a:t>
            </a:r>
          </a:p>
          <a:p>
            <a:pPr lvl="1"/>
            <a:r>
              <a:rPr lang="en-US" dirty="0">
                <a:solidFill>
                  <a:srgbClr val="000000"/>
                </a:solidFill>
              </a:rPr>
              <a:t>Texas – 123</a:t>
            </a:r>
          </a:p>
          <a:p>
            <a:r>
              <a:rPr lang="en-US" dirty="0">
                <a:solidFill>
                  <a:srgbClr val="000000"/>
                </a:solidFill>
              </a:rPr>
              <a:t>Frequent City Names</a:t>
            </a:r>
          </a:p>
          <a:p>
            <a:pPr lvl="1"/>
            <a:r>
              <a:rPr lang="en-US" dirty="0">
                <a:solidFill>
                  <a:srgbClr val="000000"/>
                </a:solidFill>
              </a:rPr>
              <a:t>Greenville (5)</a:t>
            </a:r>
          </a:p>
          <a:p>
            <a:pPr lvl="1"/>
            <a:r>
              <a:rPr lang="en-US" dirty="0">
                <a:solidFill>
                  <a:srgbClr val="000000"/>
                </a:solidFill>
              </a:rPr>
              <a:t>Jacksonville (5)</a:t>
            </a:r>
          </a:p>
          <a:p>
            <a:pPr lvl="1"/>
            <a:r>
              <a:rPr lang="en-US" dirty="0">
                <a:solidFill>
                  <a:srgbClr val="000000"/>
                </a:solidFill>
              </a:rPr>
              <a:t>Albany (4)</a:t>
            </a:r>
          </a:p>
          <a:p>
            <a:pPr lvl="1"/>
            <a:r>
              <a:rPr lang="en-US" dirty="0">
                <a:solidFill>
                  <a:srgbClr val="000000"/>
                </a:solidFill>
              </a:rPr>
              <a:t>Auburn (4)</a:t>
            </a:r>
          </a:p>
          <a:p>
            <a:pPr lvl="1"/>
            <a:r>
              <a:rPr lang="en-US" dirty="0">
                <a:solidFill>
                  <a:srgbClr val="000000"/>
                </a:solidFill>
              </a:rPr>
              <a:t>Springfield (4)</a:t>
            </a:r>
          </a:p>
        </p:txBody>
      </p:sp>
      <p:sp>
        <p:nvSpPr>
          <p:cNvPr id="9" name="Content Placeholder 2">
            <a:extLst>
              <a:ext uri="{FF2B5EF4-FFF2-40B4-BE49-F238E27FC236}">
                <a16:creationId xmlns:a16="http://schemas.microsoft.com/office/drawing/2014/main" id="{E24570E9-5992-A749-9FF3-6722F1CFBBEC}"/>
              </a:ext>
            </a:extLst>
          </p:cNvPr>
          <p:cNvSpPr txBox="1">
            <a:spLocks/>
          </p:cNvSpPr>
          <p:nvPr/>
        </p:nvSpPr>
        <p:spPr>
          <a:xfrm>
            <a:off x="4699002" y="2566039"/>
            <a:ext cx="4608552" cy="376375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a:lstStyle>
          <a:p>
            <a:r>
              <a:rPr lang="en-US" dirty="0">
                <a:solidFill>
                  <a:srgbClr val="000000"/>
                </a:solidFill>
              </a:rPr>
              <a:t>Population</a:t>
            </a:r>
          </a:p>
          <a:p>
            <a:pPr lvl="1"/>
            <a:r>
              <a:rPr lang="en-US" dirty="0">
                <a:solidFill>
                  <a:srgbClr val="000000"/>
                </a:solidFill>
              </a:rPr>
              <a:t>Mean = 52,499 Std. Dev. = 206,117</a:t>
            </a:r>
          </a:p>
          <a:p>
            <a:r>
              <a:rPr lang="en-US" dirty="0">
                <a:solidFill>
                  <a:srgbClr val="000000"/>
                </a:solidFill>
              </a:rPr>
              <a:t>Murders per 100,000</a:t>
            </a:r>
          </a:p>
          <a:p>
            <a:pPr lvl="1"/>
            <a:r>
              <a:rPr lang="en-US" dirty="0">
                <a:solidFill>
                  <a:srgbClr val="000000"/>
                </a:solidFill>
              </a:rPr>
              <a:t>Mean = 5.9 Std. Dev. = 9</a:t>
            </a:r>
          </a:p>
          <a:p>
            <a:r>
              <a:rPr lang="en-US" dirty="0">
                <a:solidFill>
                  <a:srgbClr val="000000"/>
                </a:solidFill>
              </a:rPr>
              <a:t>Rapes per 100,000</a:t>
            </a:r>
          </a:p>
          <a:p>
            <a:pPr lvl="1"/>
            <a:r>
              <a:rPr lang="en-US" dirty="0">
                <a:solidFill>
                  <a:srgbClr val="000000"/>
                </a:solidFill>
              </a:rPr>
              <a:t>Mean = 36 Std. Dev. = 34</a:t>
            </a:r>
          </a:p>
          <a:p>
            <a:r>
              <a:rPr lang="en-US" dirty="0">
                <a:solidFill>
                  <a:srgbClr val="000000"/>
                </a:solidFill>
              </a:rPr>
              <a:t>Auto Theft per 100,000</a:t>
            </a:r>
          </a:p>
          <a:p>
            <a:pPr lvl="1"/>
            <a:r>
              <a:rPr lang="en-US" dirty="0">
                <a:solidFill>
                  <a:srgbClr val="000000"/>
                </a:solidFill>
              </a:rPr>
              <a:t>Mean = 483 Std. Dev. = 506</a:t>
            </a:r>
          </a:p>
        </p:txBody>
      </p:sp>
    </p:spTree>
    <p:extLst>
      <p:ext uri="{BB962C8B-B14F-4D97-AF65-F5344CB8AC3E}">
        <p14:creationId xmlns:p14="http://schemas.microsoft.com/office/powerpoint/2010/main" val="983766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04987D-976A-164F-A07F-0A488AE67B24}"/>
              </a:ext>
            </a:extLst>
          </p:cNvPr>
          <p:cNvPicPr>
            <a:picLocks noChangeAspect="1"/>
          </p:cNvPicPr>
          <p:nvPr/>
        </p:nvPicPr>
        <p:blipFill rotWithShape="1">
          <a:blip r:embed="rId3"/>
          <a:srcRect l="15914" r="10773"/>
          <a:stretch/>
        </p:blipFill>
        <p:spPr>
          <a:xfrm>
            <a:off x="117845" y="621917"/>
            <a:ext cx="8908310" cy="6528573"/>
          </a:xfrm>
          <a:prstGeom prst="rect">
            <a:avLst/>
          </a:prstGeom>
        </p:spPr>
      </p:pic>
      <p:sp>
        <p:nvSpPr>
          <p:cNvPr id="4" name="TextBox 3">
            <a:extLst>
              <a:ext uri="{FF2B5EF4-FFF2-40B4-BE49-F238E27FC236}">
                <a16:creationId xmlns:a16="http://schemas.microsoft.com/office/drawing/2014/main" id="{43110D07-8116-6E43-B9FD-A5F12D2D400D}"/>
              </a:ext>
            </a:extLst>
          </p:cNvPr>
          <p:cNvSpPr txBox="1"/>
          <p:nvPr/>
        </p:nvSpPr>
        <p:spPr>
          <a:xfrm>
            <a:off x="0" y="0"/>
            <a:ext cx="9144000" cy="1371600"/>
          </a:xfrm>
          <a:prstGeom prst="rect">
            <a:avLst/>
          </a:prstGeom>
          <a:solidFill>
            <a:srgbClr val="771B6D"/>
          </a:solidFill>
        </p:spPr>
        <p:txBody>
          <a:bodyPr wrap="square" rtlCol="0" anchor="ctr" anchorCtr="1">
            <a:noAutofit/>
          </a:bodyPr>
          <a:lstStyle/>
          <a:p>
            <a:pPr algn="ctr"/>
            <a:r>
              <a:rPr lang="en-US" sz="3000" spc="-60" dirty="0">
                <a:solidFill>
                  <a:srgbClr val="FFFFFF"/>
                </a:solidFill>
                <a:latin typeface="+mj-lt"/>
                <a:ea typeface="+mj-ea"/>
                <a:cs typeface="+mj-cs"/>
              </a:rPr>
              <a:t>Violent Crimes per 100,000 Population</a:t>
            </a:r>
          </a:p>
        </p:txBody>
      </p:sp>
    </p:spTree>
    <p:extLst>
      <p:ext uri="{BB962C8B-B14F-4D97-AF65-F5344CB8AC3E}">
        <p14:creationId xmlns:p14="http://schemas.microsoft.com/office/powerpoint/2010/main" val="10761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16EB0B-1D02-D043-BDE7-C331632B3916}"/>
              </a:ext>
            </a:extLst>
          </p:cNvPr>
          <p:cNvPicPr>
            <a:picLocks noChangeAspect="1"/>
          </p:cNvPicPr>
          <p:nvPr/>
        </p:nvPicPr>
        <p:blipFill>
          <a:blip r:embed="rId3"/>
          <a:stretch>
            <a:fillRect/>
          </a:stretch>
        </p:blipFill>
        <p:spPr>
          <a:xfrm>
            <a:off x="750673" y="1371600"/>
            <a:ext cx="7840363" cy="5226908"/>
          </a:xfrm>
          <a:prstGeom prst="rect">
            <a:avLst/>
          </a:prstGeom>
        </p:spPr>
      </p:pic>
      <p:pic>
        <p:nvPicPr>
          <p:cNvPr id="7" name="Picture 6">
            <a:extLst>
              <a:ext uri="{FF2B5EF4-FFF2-40B4-BE49-F238E27FC236}">
                <a16:creationId xmlns:a16="http://schemas.microsoft.com/office/drawing/2014/main" id="{BDE3AC35-688A-574E-915C-03664F337D36}"/>
              </a:ext>
            </a:extLst>
          </p:cNvPr>
          <p:cNvPicPr>
            <a:picLocks noChangeAspect="1"/>
          </p:cNvPicPr>
          <p:nvPr/>
        </p:nvPicPr>
        <p:blipFill>
          <a:blip r:embed="rId4"/>
          <a:stretch>
            <a:fillRect/>
          </a:stretch>
        </p:blipFill>
        <p:spPr>
          <a:xfrm>
            <a:off x="750673" y="1371600"/>
            <a:ext cx="7840363" cy="5226908"/>
          </a:xfrm>
          <a:prstGeom prst="rect">
            <a:avLst/>
          </a:prstGeom>
        </p:spPr>
      </p:pic>
      <p:pic>
        <p:nvPicPr>
          <p:cNvPr id="9" name="Picture 8">
            <a:extLst>
              <a:ext uri="{FF2B5EF4-FFF2-40B4-BE49-F238E27FC236}">
                <a16:creationId xmlns:a16="http://schemas.microsoft.com/office/drawing/2014/main" id="{3CED28D9-2448-8A46-9BC2-7AA06B5DA34A}"/>
              </a:ext>
            </a:extLst>
          </p:cNvPr>
          <p:cNvPicPr>
            <a:picLocks noChangeAspect="1"/>
          </p:cNvPicPr>
          <p:nvPr/>
        </p:nvPicPr>
        <p:blipFill>
          <a:blip r:embed="rId5"/>
          <a:stretch>
            <a:fillRect/>
          </a:stretch>
        </p:blipFill>
        <p:spPr>
          <a:xfrm>
            <a:off x="750673" y="1371600"/>
            <a:ext cx="7840363" cy="5226908"/>
          </a:xfrm>
          <a:prstGeom prst="rect">
            <a:avLst/>
          </a:prstGeom>
        </p:spPr>
      </p:pic>
      <p:pic>
        <p:nvPicPr>
          <p:cNvPr id="11" name="Picture 10">
            <a:extLst>
              <a:ext uri="{FF2B5EF4-FFF2-40B4-BE49-F238E27FC236}">
                <a16:creationId xmlns:a16="http://schemas.microsoft.com/office/drawing/2014/main" id="{03AE302C-EF3A-E042-B967-D06F996B4398}"/>
              </a:ext>
            </a:extLst>
          </p:cNvPr>
          <p:cNvPicPr>
            <a:picLocks noChangeAspect="1"/>
          </p:cNvPicPr>
          <p:nvPr/>
        </p:nvPicPr>
        <p:blipFill>
          <a:blip r:embed="rId6"/>
          <a:stretch>
            <a:fillRect/>
          </a:stretch>
        </p:blipFill>
        <p:spPr>
          <a:xfrm>
            <a:off x="750673" y="1371600"/>
            <a:ext cx="7840363" cy="5226908"/>
          </a:xfrm>
          <a:prstGeom prst="rect">
            <a:avLst/>
          </a:prstGeom>
        </p:spPr>
      </p:pic>
      <p:sp>
        <p:nvSpPr>
          <p:cNvPr id="4" name="TextBox 3">
            <a:extLst>
              <a:ext uri="{FF2B5EF4-FFF2-40B4-BE49-F238E27FC236}">
                <a16:creationId xmlns:a16="http://schemas.microsoft.com/office/drawing/2014/main" id="{43110D07-8116-6E43-B9FD-A5F12D2D400D}"/>
              </a:ext>
            </a:extLst>
          </p:cNvPr>
          <p:cNvSpPr txBox="1"/>
          <p:nvPr/>
        </p:nvSpPr>
        <p:spPr>
          <a:xfrm>
            <a:off x="0" y="0"/>
            <a:ext cx="9144000" cy="1371600"/>
          </a:xfrm>
          <a:prstGeom prst="rect">
            <a:avLst/>
          </a:prstGeom>
          <a:solidFill>
            <a:srgbClr val="771B6D"/>
          </a:solidFill>
        </p:spPr>
        <p:txBody>
          <a:bodyPr wrap="square" rtlCol="0" anchor="ctr" anchorCtr="1">
            <a:noAutofit/>
          </a:bodyPr>
          <a:lstStyle/>
          <a:p>
            <a:pPr algn="ctr"/>
            <a:r>
              <a:rPr lang="en-US" sz="3000" spc="-60" dirty="0">
                <a:solidFill>
                  <a:srgbClr val="FFFFFF"/>
                </a:solidFill>
                <a:latin typeface="+mj-lt"/>
                <a:ea typeface="+mj-ea"/>
                <a:cs typeface="+mj-cs"/>
              </a:rPr>
              <a:t>Violent Crimes per Race Percentage of Population</a:t>
            </a:r>
          </a:p>
        </p:txBody>
      </p:sp>
      <p:pic>
        <p:nvPicPr>
          <p:cNvPr id="17" name="Picture 16">
            <a:extLst>
              <a:ext uri="{FF2B5EF4-FFF2-40B4-BE49-F238E27FC236}">
                <a16:creationId xmlns:a16="http://schemas.microsoft.com/office/drawing/2014/main" id="{C9A327D9-FE75-5248-9F71-4828FEF8ACFD}"/>
              </a:ext>
            </a:extLst>
          </p:cNvPr>
          <p:cNvPicPr>
            <a:picLocks noChangeAspect="1"/>
          </p:cNvPicPr>
          <p:nvPr/>
        </p:nvPicPr>
        <p:blipFill>
          <a:blip r:embed="rId7"/>
          <a:stretch>
            <a:fillRect/>
          </a:stretch>
        </p:blipFill>
        <p:spPr>
          <a:xfrm>
            <a:off x="552964" y="1371600"/>
            <a:ext cx="8010268" cy="5511827"/>
          </a:xfrm>
          <a:prstGeom prst="rect">
            <a:avLst/>
          </a:prstGeom>
        </p:spPr>
      </p:pic>
    </p:spTree>
    <p:extLst>
      <p:ext uri="{BB962C8B-B14F-4D97-AF65-F5344CB8AC3E}">
        <p14:creationId xmlns:p14="http://schemas.microsoft.com/office/powerpoint/2010/main" val="672311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99C211A-0A0B-9E48-BB48-44B5EDCED394}"/>
              </a:ext>
            </a:extLst>
          </p:cNvPr>
          <p:cNvPicPr>
            <a:picLocks noChangeAspect="1"/>
          </p:cNvPicPr>
          <p:nvPr/>
        </p:nvPicPr>
        <p:blipFill>
          <a:blip r:embed="rId3"/>
          <a:stretch>
            <a:fillRect/>
          </a:stretch>
        </p:blipFill>
        <p:spPr>
          <a:xfrm>
            <a:off x="308573" y="1236593"/>
            <a:ext cx="8526854" cy="5621407"/>
          </a:xfrm>
          <a:prstGeom prst="rect">
            <a:avLst/>
          </a:prstGeom>
        </p:spPr>
      </p:pic>
      <p:pic>
        <p:nvPicPr>
          <p:cNvPr id="21" name="Picture 20">
            <a:extLst>
              <a:ext uri="{FF2B5EF4-FFF2-40B4-BE49-F238E27FC236}">
                <a16:creationId xmlns:a16="http://schemas.microsoft.com/office/drawing/2014/main" id="{4CBE543B-FD3A-2D49-BAF2-80B40521CC2E}"/>
              </a:ext>
            </a:extLst>
          </p:cNvPr>
          <p:cNvPicPr>
            <a:picLocks noChangeAspect="1"/>
          </p:cNvPicPr>
          <p:nvPr/>
        </p:nvPicPr>
        <p:blipFill>
          <a:blip r:embed="rId4"/>
          <a:stretch>
            <a:fillRect/>
          </a:stretch>
        </p:blipFill>
        <p:spPr>
          <a:xfrm>
            <a:off x="308573" y="1236593"/>
            <a:ext cx="8590015" cy="5621407"/>
          </a:xfrm>
          <a:prstGeom prst="rect">
            <a:avLst/>
          </a:prstGeom>
        </p:spPr>
      </p:pic>
      <p:pic>
        <p:nvPicPr>
          <p:cNvPr id="23" name="Picture 22">
            <a:extLst>
              <a:ext uri="{FF2B5EF4-FFF2-40B4-BE49-F238E27FC236}">
                <a16:creationId xmlns:a16="http://schemas.microsoft.com/office/drawing/2014/main" id="{105D779C-623D-C54A-BA44-C27B69560BA6}"/>
              </a:ext>
            </a:extLst>
          </p:cNvPr>
          <p:cNvPicPr>
            <a:picLocks noChangeAspect="1"/>
          </p:cNvPicPr>
          <p:nvPr/>
        </p:nvPicPr>
        <p:blipFill>
          <a:blip r:embed="rId5"/>
          <a:stretch>
            <a:fillRect/>
          </a:stretch>
        </p:blipFill>
        <p:spPr>
          <a:xfrm>
            <a:off x="308572" y="1236593"/>
            <a:ext cx="8695285" cy="5621407"/>
          </a:xfrm>
          <a:prstGeom prst="rect">
            <a:avLst/>
          </a:prstGeom>
        </p:spPr>
      </p:pic>
      <p:pic>
        <p:nvPicPr>
          <p:cNvPr id="25" name="Picture 24">
            <a:extLst>
              <a:ext uri="{FF2B5EF4-FFF2-40B4-BE49-F238E27FC236}">
                <a16:creationId xmlns:a16="http://schemas.microsoft.com/office/drawing/2014/main" id="{55D72826-F82C-704D-BF40-12EE18160719}"/>
              </a:ext>
            </a:extLst>
          </p:cNvPr>
          <p:cNvPicPr>
            <a:picLocks noChangeAspect="1"/>
          </p:cNvPicPr>
          <p:nvPr/>
        </p:nvPicPr>
        <p:blipFill>
          <a:blip r:embed="rId6"/>
          <a:stretch>
            <a:fillRect/>
          </a:stretch>
        </p:blipFill>
        <p:spPr>
          <a:xfrm>
            <a:off x="308571" y="1371600"/>
            <a:ext cx="8526854" cy="5580073"/>
          </a:xfrm>
          <a:prstGeom prst="rect">
            <a:avLst/>
          </a:prstGeom>
        </p:spPr>
      </p:pic>
      <p:pic>
        <p:nvPicPr>
          <p:cNvPr id="27" name="Picture 26">
            <a:extLst>
              <a:ext uri="{FF2B5EF4-FFF2-40B4-BE49-F238E27FC236}">
                <a16:creationId xmlns:a16="http://schemas.microsoft.com/office/drawing/2014/main" id="{CD3E13A9-055E-9540-9091-98CB64EBFDA7}"/>
              </a:ext>
            </a:extLst>
          </p:cNvPr>
          <p:cNvPicPr>
            <a:picLocks noChangeAspect="1"/>
          </p:cNvPicPr>
          <p:nvPr/>
        </p:nvPicPr>
        <p:blipFill>
          <a:blip r:embed="rId7"/>
          <a:stretch>
            <a:fillRect/>
          </a:stretch>
        </p:blipFill>
        <p:spPr>
          <a:xfrm>
            <a:off x="203302" y="1142920"/>
            <a:ext cx="8526854" cy="5784650"/>
          </a:xfrm>
          <a:prstGeom prst="rect">
            <a:avLst/>
          </a:prstGeom>
        </p:spPr>
      </p:pic>
      <p:sp>
        <p:nvSpPr>
          <p:cNvPr id="4" name="TextBox 3">
            <a:extLst>
              <a:ext uri="{FF2B5EF4-FFF2-40B4-BE49-F238E27FC236}">
                <a16:creationId xmlns:a16="http://schemas.microsoft.com/office/drawing/2014/main" id="{43110D07-8116-6E43-B9FD-A5F12D2D400D}"/>
              </a:ext>
            </a:extLst>
          </p:cNvPr>
          <p:cNvSpPr txBox="1"/>
          <p:nvPr/>
        </p:nvSpPr>
        <p:spPr>
          <a:xfrm>
            <a:off x="0" y="0"/>
            <a:ext cx="9144000" cy="1371600"/>
          </a:xfrm>
          <a:prstGeom prst="rect">
            <a:avLst/>
          </a:prstGeom>
          <a:solidFill>
            <a:srgbClr val="771B6D"/>
          </a:solidFill>
        </p:spPr>
        <p:txBody>
          <a:bodyPr wrap="square" rtlCol="0" anchor="ctr" anchorCtr="1">
            <a:noAutofit/>
          </a:bodyPr>
          <a:lstStyle/>
          <a:p>
            <a:pPr algn="ctr"/>
            <a:r>
              <a:rPr lang="en-US" sz="3000" spc="-60" dirty="0">
                <a:solidFill>
                  <a:srgbClr val="FFFFFF"/>
                </a:solidFill>
                <a:latin typeface="+mj-lt"/>
                <a:ea typeface="+mj-ea"/>
                <a:cs typeface="+mj-cs"/>
              </a:rPr>
              <a:t>Median Income per Race Percentage of Population</a:t>
            </a:r>
          </a:p>
        </p:txBody>
      </p:sp>
    </p:spTree>
    <p:extLst>
      <p:ext uri="{BB962C8B-B14F-4D97-AF65-F5344CB8AC3E}">
        <p14:creationId xmlns:p14="http://schemas.microsoft.com/office/powerpoint/2010/main" val="2125166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327</Words>
  <Application>Microsoft Macintosh PowerPoint</Application>
  <PresentationFormat>On-screen Show (4:3)</PresentationFormat>
  <Paragraphs>51</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Corbel</vt:lpstr>
      <vt:lpstr>Wingdings 2</vt:lpstr>
      <vt:lpstr>Frame</vt:lpstr>
      <vt:lpstr>Violent Crimes Predictors</vt:lpstr>
      <vt:lpstr>Data Understanding</vt:lpstr>
      <vt:lpstr>Business Understanding</vt:lpstr>
      <vt:lpstr>Data Exploration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Crimes Predictors</dc:title>
  <dc:creator>Matyas Chlebovsky</dc:creator>
  <cp:lastModifiedBy>Matyas Chlebovsky</cp:lastModifiedBy>
  <cp:revision>11</cp:revision>
  <dcterms:created xsi:type="dcterms:W3CDTF">2018-12-10T11:07:05Z</dcterms:created>
  <dcterms:modified xsi:type="dcterms:W3CDTF">2018-12-10T13:07:43Z</dcterms:modified>
</cp:coreProperties>
</file>