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75" r:id="rId5"/>
    <p:sldId id="276" r:id="rId6"/>
    <p:sldId id="257" r:id="rId7"/>
    <p:sldId id="260" r:id="rId8"/>
    <p:sldId id="267" r:id="rId9"/>
    <p:sldId id="286" r:id="rId10"/>
    <p:sldId id="271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72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2EBF8B-D43E-A4F9-48A8-7D179D722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797DE5-3220-AC4E-E4D9-C66E0F197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BA1DA6-8CC1-ECF8-C0FC-F181DA84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C2425A-5A7F-0565-F89D-2FB8FFAA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62A362-ADA8-9541-9148-C20677D3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0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FB285C-83CA-8B1E-6E06-E886E15C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FEFA9CF-03B6-D154-616F-7ADFEE583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9EBDAC-D549-E02C-F2D5-8CC5BB5C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ACDBF5-F86C-8C5C-3FD4-8E201A65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E5CADE-78D0-D99F-37C8-FF78E56C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5CAFCCE-49DC-96B9-06A4-1A7F32107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7688530-782A-717C-F660-5C8828F4D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71B2B0-78A7-42F6-5BC9-01DC0D8D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5C7685-9730-9796-D18F-BB5AFB43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083E5A-A9DD-09F2-ACC1-24CD181E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3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1C200C-7BE0-D162-007C-ADE965E1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CD010B-909F-5018-4C8E-8E6A2A7F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47D53B-A0B4-ADD8-E214-4CF01495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2962416-DDDA-298A-D466-2F67536F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2E2C9CB-AA72-B3B4-76E0-DED47B81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89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0E5353-15E0-F83D-5928-48CE0B46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AB62C8F-1A5F-7BE7-2857-049DF7BF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7047A0-50B2-BD01-48C2-EDA333AA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6FCC540-4868-B05D-D552-76B6B8DD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7EF4E5-40F4-C90A-1E1D-5657C914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7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679F0F-6387-0C1F-497A-74B58732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0411AB-D2AE-AB53-0EAF-2AD9FF512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B6FC89D-CEB4-556E-5752-27552C232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D0FADE-0230-5520-07ED-3ADF67F6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C9547-720E-E478-1EB2-715595D7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950EAE-6A28-163C-6EA2-22946AA4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3D1C69-510D-2F40-8C05-ADA944E0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02CC97-7746-A321-D6E8-DC8BB275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D41267D-14BA-D60A-2100-73D9A7F8E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D32E3B-284F-058C-2746-86666D148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C94855A-3953-7130-E209-201CEB5AC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C1E32EB-35B0-67A4-F96D-48E161C7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2C4FA99-8A5D-B8EB-8265-9462EF96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1687457-F03C-025E-63E3-E7D028DC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C5914D-C516-8F14-A27F-68F6DD4D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EC9A82D-42C4-8077-4763-8A4B1036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38C7B26-79CA-BAA8-4476-CBA727DA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4FF26B5-CC34-554A-B26E-733F2FAE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7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B2D84A1-26AA-A107-B6A7-4F1312B7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D77F994-80F4-10C9-6436-9FE64D9E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2080EA5-F3D9-4D0C-7673-C8FF13B0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75C772-164E-6340-BC18-1C14EB03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96C03B-8094-F589-BC9F-563333D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7DF51B1-9E9B-1E6D-E878-7F1F67A06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E94A39-3515-BB08-6752-E7C618E5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E606AD1-5973-0EA1-55C9-639623B2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4C2D492-2AB8-A148-894D-A077753C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2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BBAFB0-EBBA-F15C-AB06-DBC5E35A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3F104C6-D48C-03EE-4D7B-89B84008C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5ED4DED-ACB2-6246-7879-D53BAD411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DAB34C-11B1-F8A5-0659-16FDFF14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5AAC-14E0-4DFA-B855-4EDD5FD13F5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9B8909A-2552-B305-FCFA-98BD0C56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BD2BA9-8A37-1F26-27E6-081D7623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2DADC95-F4B0-DA56-2BCB-68C2DA93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6EEB03-9929-5A8E-0143-E97371536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BBCB73-3CAC-DBDF-12A5-74FE8FD0C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D5AAC-14E0-4DFA-B855-4EDD5FD13F5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38AFBD-73D2-FB01-340A-BEDA1E1EC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FA8AC5-7691-53A8-F3D7-CC7885353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E31F6-0CD9-4354-A3D5-8632CE710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2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CDC856-E0A3-ACC0-4FF2-0A4DC48BC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hu-HU" sz="5600" b="1" i="0" dirty="0">
                <a:effectLst/>
                <a:latin typeface="Arial" panose="020B0604020202020204" pitchFamily="34" charset="0"/>
              </a:rPr>
              <a:t>Gépjárműkövetés a mesterséges intelligencia módszereivel</a:t>
            </a:r>
            <a:br>
              <a:rPr lang="hu-HU" sz="5600" b="1" i="0" dirty="0">
                <a:effectLst/>
                <a:latin typeface="Arial" panose="020B0604020202020204" pitchFamily="34" charset="0"/>
              </a:rPr>
            </a:br>
            <a:endParaRPr lang="en-US" sz="5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200CD61-0232-1BCB-172B-0A1F28D87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Autofit/>
          </a:bodyPr>
          <a:lstStyle/>
          <a:p>
            <a:r>
              <a:rPr lang="en-US" b="1" dirty="0"/>
              <a:t>Szakszon Mátyás</a:t>
            </a:r>
          </a:p>
          <a:p>
            <a:r>
              <a:rPr lang="en-US" dirty="0" err="1"/>
              <a:t>Konzulens</a:t>
            </a:r>
            <a:r>
              <a:rPr lang="en-US" dirty="0"/>
              <a:t>: </a:t>
            </a:r>
            <a:r>
              <a:rPr lang="en-US" dirty="0" err="1"/>
              <a:t>Alekszejenkó</a:t>
            </a:r>
            <a:r>
              <a:rPr lang="en-US" dirty="0"/>
              <a:t> </a:t>
            </a:r>
            <a:r>
              <a:rPr lang="en-US" dirty="0" err="1"/>
              <a:t>Levente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2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7F268D-CD21-F534-E5B7-D324199E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Eredmények</a:t>
            </a:r>
            <a:r>
              <a:rPr lang="en-US" sz="5400" dirty="0"/>
              <a:t> a </a:t>
            </a:r>
            <a:r>
              <a:rPr lang="en-US" sz="5400" dirty="0" err="1"/>
              <a:t>látens</a:t>
            </a:r>
            <a:r>
              <a:rPr lang="en-US" sz="5400" dirty="0"/>
              <a:t> </a:t>
            </a:r>
            <a:r>
              <a:rPr lang="en-US" sz="5400" dirty="0" err="1"/>
              <a:t>téren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8671FF85-8A42-F6B2-B806-A13193CE3A42}"/>
              </a:ext>
            </a:extLst>
          </p:cNvPr>
          <p:cNvSpPr txBox="1">
            <a:spLocks/>
          </p:cNvSpPr>
          <p:nvPr/>
        </p:nvSpPr>
        <p:spPr>
          <a:xfrm>
            <a:off x="805401" y="2186833"/>
            <a:ext cx="10240380" cy="41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Accuracy</a:t>
            </a:r>
          </a:p>
          <a:p>
            <a:pPr lvl="1"/>
            <a:r>
              <a:rPr lang="en-US" b="1" dirty="0" err="1"/>
              <a:t>Validitás</a:t>
            </a:r>
            <a:r>
              <a:rPr lang="en-US" dirty="0"/>
              <a:t> (</a:t>
            </a:r>
            <a:r>
              <a:rPr lang="en-US" dirty="0" err="1"/>
              <a:t>út</a:t>
            </a:r>
            <a:r>
              <a:rPr lang="en-US" dirty="0"/>
              <a:t> a </a:t>
            </a:r>
            <a:r>
              <a:rPr lang="en-US" dirty="0" err="1"/>
              <a:t>térképen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Egy</a:t>
            </a:r>
            <a:r>
              <a:rPr lang="en-US" b="1" dirty="0"/>
              <a:t> </a:t>
            </a:r>
            <a:r>
              <a:rPr lang="en-US" b="1" dirty="0" err="1"/>
              <a:t>út</a:t>
            </a:r>
            <a:r>
              <a:rPr lang="en-US" b="1" dirty="0"/>
              <a:t> </a:t>
            </a:r>
            <a:r>
              <a:rPr lang="en-US" dirty="0" err="1"/>
              <a:t>látens</a:t>
            </a:r>
            <a:r>
              <a:rPr lang="en-US" dirty="0"/>
              <a:t> </a:t>
            </a:r>
            <a:r>
              <a:rPr lang="en-US" dirty="0" err="1"/>
              <a:t>terének</a:t>
            </a:r>
            <a:r>
              <a:rPr lang="en-US" dirty="0"/>
              <a:t> </a:t>
            </a:r>
            <a:r>
              <a:rPr lang="en-US" dirty="0" err="1"/>
              <a:t>környezete</a:t>
            </a:r>
            <a:endParaRPr lang="en-US" dirty="0"/>
          </a:p>
          <a:p>
            <a:pPr lvl="3"/>
            <a:r>
              <a:rPr lang="en-US" b="1" dirty="0" err="1"/>
              <a:t>Út</a:t>
            </a:r>
            <a:r>
              <a:rPr lang="en-US" b="1" dirty="0"/>
              <a:t> a </a:t>
            </a:r>
            <a:r>
              <a:rPr lang="en-US" b="1" dirty="0" err="1"/>
              <a:t>térképen</a:t>
            </a:r>
            <a:r>
              <a:rPr lang="en-US" b="1" dirty="0"/>
              <a:t>: 48%</a:t>
            </a:r>
          </a:p>
          <a:p>
            <a:pPr lvl="3"/>
            <a:r>
              <a:rPr lang="en-US" dirty="0" err="1"/>
              <a:t>Kereszteződés</a:t>
            </a:r>
            <a:r>
              <a:rPr lang="en-US" dirty="0"/>
              <a:t>: 84%</a:t>
            </a:r>
          </a:p>
          <a:p>
            <a:pPr lvl="2"/>
            <a:r>
              <a:rPr lang="en-US" b="1" dirty="0"/>
              <a:t>Random </a:t>
            </a:r>
            <a:r>
              <a:rPr lang="en-US" b="1" dirty="0" err="1"/>
              <a:t>látens</a:t>
            </a:r>
            <a:r>
              <a:rPr lang="en-US" b="1" dirty="0"/>
              <a:t> terek</a:t>
            </a:r>
          </a:p>
          <a:p>
            <a:pPr lvl="3"/>
            <a:r>
              <a:rPr lang="en-US" b="1" dirty="0" err="1"/>
              <a:t>Út</a:t>
            </a:r>
            <a:r>
              <a:rPr lang="en-US" b="1" dirty="0"/>
              <a:t> a </a:t>
            </a:r>
            <a:r>
              <a:rPr lang="en-US" b="1" dirty="0" err="1"/>
              <a:t>térképen</a:t>
            </a:r>
            <a:r>
              <a:rPr lang="en-US" b="1" dirty="0"/>
              <a:t>: 61%</a:t>
            </a:r>
          </a:p>
          <a:p>
            <a:pPr lvl="3"/>
            <a:r>
              <a:rPr lang="en-US" dirty="0" err="1"/>
              <a:t>Kereszteződés</a:t>
            </a:r>
            <a:r>
              <a:rPr lang="en-US" dirty="0"/>
              <a:t>: 88%</a:t>
            </a:r>
          </a:p>
          <a:p>
            <a:pPr lvl="3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8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9E77AF-6795-82F5-EBCE-6FEB87744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17249-8498-F0A2-E8FE-091401B3E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27C3931-5FD8-87BB-06AE-5498A6D4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Adatelőkészítés</a:t>
            </a:r>
            <a:r>
              <a:rPr lang="en-US" sz="5400" dirty="0"/>
              <a:t> </a:t>
            </a:r>
            <a:r>
              <a:rPr lang="en-US" sz="5400" dirty="0" err="1"/>
              <a:t>vizuálisan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F89B46-87A2-B89B-3FC3-ABA574AF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40EB0C-8B7A-07D9-85E3-C68FA223F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3C384F-3840-8550-796C-D8BDF50B0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380EA-2928-AE87-F8E6-14E59231A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FABED973-3190-75E4-3D1E-26980DC2C2E4}"/>
              </a:ext>
            </a:extLst>
          </p:cNvPr>
          <p:cNvSpPr txBox="1">
            <a:spLocks/>
          </p:cNvSpPr>
          <p:nvPr/>
        </p:nvSpPr>
        <p:spPr>
          <a:xfrm>
            <a:off x="805401" y="2186833"/>
            <a:ext cx="10240380" cy="41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US" b="1" dirty="0"/>
          </a:p>
        </p:txBody>
      </p:sp>
      <p:pic>
        <p:nvPicPr>
          <p:cNvPr id="4" name="Kép 3" descr="A képen művészet, rajz, Grafika, tervezés látható&#10;&#10;Automatikusan generált leírás">
            <a:extLst>
              <a:ext uri="{FF2B5EF4-FFF2-40B4-BE49-F238E27FC236}">
                <a16:creationId xmlns:a16="http://schemas.microsoft.com/office/drawing/2014/main" id="{CC8D0B3C-A4D6-EE1A-1E39-5DA263AC8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92" y="2308634"/>
            <a:ext cx="4889494" cy="39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4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553F61-9CE9-9B7B-F53D-A016364AE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763FB87-BE45-8626-3BF2-4E95A2EBF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524329F-7951-B7D3-A81C-4CA4AEEE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Adatelőkészítés</a:t>
            </a:r>
            <a:r>
              <a:rPr lang="en-US" sz="5400" dirty="0"/>
              <a:t> </a:t>
            </a:r>
            <a:r>
              <a:rPr lang="en-US" sz="5400" dirty="0" err="1"/>
              <a:t>vizuálisan</a:t>
            </a:r>
            <a:r>
              <a:rPr lang="en-US" sz="5400" dirty="0"/>
              <a:t>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C67DF9-1DC5-E507-EFC1-4265BCBD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19536F-A710-EB80-F0F7-2DE00B73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B58574-B108-AC26-C6CB-7B38DF068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7CF24-23DE-478D-DF00-4FB6C030E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7675AA7C-04A7-0E5F-1E71-8913171CFABB}"/>
              </a:ext>
            </a:extLst>
          </p:cNvPr>
          <p:cNvSpPr txBox="1">
            <a:spLocks/>
          </p:cNvSpPr>
          <p:nvPr/>
        </p:nvSpPr>
        <p:spPr>
          <a:xfrm>
            <a:off x="805401" y="2186833"/>
            <a:ext cx="10240380" cy="41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US" b="1" dirty="0"/>
          </a:p>
        </p:txBody>
      </p:sp>
      <p:pic>
        <p:nvPicPr>
          <p:cNvPr id="5" name="Kép 4" descr="A képen fekete, sötétség, fekete-fehér, monokróm látható&#10;&#10;Automatikusan generált leírás">
            <a:extLst>
              <a:ext uri="{FF2B5EF4-FFF2-40B4-BE49-F238E27FC236}">
                <a16:creationId xmlns:a16="http://schemas.microsoft.com/office/drawing/2014/main" id="{172ADC5B-7EED-B310-13EB-B0DF56167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6" y="2335501"/>
            <a:ext cx="4704800" cy="3850508"/>
          </a:xfrm>
          <a:prstGeom prst="rect">
            <a:avLst/>
          </a:prstGeom>
        </p:spPr>
      </p:pic>
      <p:pic>
        <p:nvPicPr>
          <p:cNvPr id="9" name="Kép 8" descr="A képen fekete, sötétség, fekete-fehér, éjszaka látható&#10;&#10;Automatikusan generált leírás">
            <a:extLst>
              <a:ext uri="{FF2B5EF4-FFF2-40B4-BE49-F238E27FC236}">
                <a16:creationId xmlns:a16="http://schemas.microsoft.com/office/drawing/2014/main" id="{987335F0-38DC-8650-2756-769E5D25D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35501"/>
            <a:ext cx="4683051" cy="38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5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AFAE21-8D9A-2E5B-4EA7-A057ABEDD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F1A55-0F05-7E4E-181C-AE3036167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A4916AD-DBD5-9C3E-A4B0-B5C00042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Útvonal</a:t>
            </a:r>
            <a:r>
              <a:rPr lang="en-US" sz="5400" dirty="0"/>
              <a:t> </a:t>
            </a:r>
            <a:r>
              <a:rPr lang="en-US" sz="5400" dirty="0" err="1"/>
              <a:t>rekonstrukció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E00DCC-632F-7A7D-FE95-608192289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D6A6B1-65A5-3062-5FF6-C34106611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97EFCE-47A0-F4CD-9819-6E1ECE84A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F2DCBEF-43E6-9E64-0489-35B8C544E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F6F325B4-4545-7A09-CC67-9CCDB2EF2973}"/>
              </a:ext>
            </a:extLst>
          </p:cNvPr>
          <p:cNvSpPr txBox="1">
            <a:spLocks/>
          </p:cNvSpPr>
          <p:nvPr/>
        </p:nvSpPr>
        <p:spPr>
          <a:xfrm>
            <a:off x="805401" y="2186833"/>
            <a:ext cx="10240380" cy="41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US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E0BD2EB-2F12-1870-362B-EBDCD60EB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" y="2655349"/>
            <a:ext cx="11262407" cy="35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7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8F39BF-7682-247C-C7FA-AD43989B9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6A0F8-6FF0-C0A5-62C2-DBBAF3D47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13AF08E-668B-7A80-FB21-C957CD18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Útvonalak</a:t>
            </a:r>
            <a:r>
              <a:rPr lang="en-US" sz="5400" dirty="0"/>
              <a:t> a </a:t>
            </a:r>
            <a:r>
              <a:rPr lang="en-US" sz="5400" dirty="0" err="1"/>
              <a:t>térképen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BA9BEF-8F3C-BFBE-822D-A68330D89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5E1D8B-6F8C-7DC6-8028-EC0AE7A74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7F7FE7-CBE1-1601-8D19-904614FF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0B267CB-1BF1-7E71-AECA-FA7474B22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9DC9B34D-983F-DFDE-1EFC-851A057C3B81}"/>
              </a:ext>
            </a:extLst>
          </p:cNvPr>
          <p:cNvSpPr txBox="1">
            <a:spLocks/>
          </p:cNvSpPr>
          <p:nvPr/>
        </p:nvSpPr>
        <p:spPr>
          <a:xfrm>
            <a:off x="805401" y="2186833"/>
            <a:ext cx="10240380" cy="41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US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241EF7-E578-F180-390B-06FF77BB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21" y="2207155"/>
            <a:ext cx="8348540" cy="41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9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1EBC2-B31D-F4A5-E757-9EE79F64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B81544-34AF-4D65-4DB7-3BA11AA9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7B9CC8-7F7B-8779-2CCC-F772FA2B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Rekonstrukció</a:t>
            </a:r>
            <a:r>
              <a:rPr lang="en-US" sz="5400" dirty="0"/>
              <a:t> </a:t>
            </a:r>
            <a:r>
              <a:rPr lang="en-US" sz="5400" dirty="0" err="1"/>
              <a:t>hibája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E54E00-CCE8-2A07-80E7-1ED9A467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CD502A-062B-A229-D14B-58A6A879D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F8399B-1575-14EA-68DB-462268A0F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AEE81E0-36C3-4C45-412A-71BAEB098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42B1529C-BF4C-E690-A6B1-2016E445B770}"/>
              </a:ext>
            </a:extLst>
          </p:cNvPr>
          <p:cNvSpPr txBox="1">
            <a:spLocks/>
          </p:cNvSpPr>
          <p:nvPr/>
        </p:nvSpPr>
        <p:spPr>
          <a:xfrm>
            <a:off x="805401" y="2186833"/>
            <a:ext cx="10240380" cy="41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US" b="1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0F60C0F-1D2D-9B89-E906-C4E12505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77" y="2219768"/>
            <a:ext cx="7808828" cy="384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3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E233B-05E7-9248-32D4-B5181A30A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AE727B-AFD8-2A99-B4C7-50B61A483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6504B5D-FF1B-790B-4365-52A153B4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Látens</a:t>
            </a:r>
            <a:r>
              <a:rPr lang="en-US" sz="5400" dirty="0"/>
              <a:t> </a:t>
            </a:r>
            <a:r>
              <a:rPr lang="en-US" sz="5400" dirty="0" err="1"/>
              <a:t>tér</a:t>
            </a:r>
            <a:r>
              <a:rPr lang="en-US" sz="5400" dirty="0"/>
              <a:t> </a:t>
            </a:r>
            <a:r>
              <a:rPr lang="en-US" sz="5400" dirty="0" err="1"/>
              <a:t>környezete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1272F3-6ACE-557F-1CAC-860496B7A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5499AD-1263-8705-087F-DBA73BB90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2B27FB-0802-54B7-F995-D28B16E50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575F1-245E-A4BF-B09E-5E2A9A16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9E200067-DC61-601B-C2D6-F2AA62CAFB77}"/>
              </a:ext>
            </a:extLst>
          </p:cNvPr>
          <p:cNvSpPr txBox="1">
            <a:spLocks/>
          </p:cNvSpPr>
          <p:nvPr/>
        </p:nvSpPr>
        <p:spPr>
          <a:xfrm>
            <a:off x="805401" y="2186833"/>
            <a:ext cx="10240380" cy="41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US" b="1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16D57D6-9D96-FBC1-95C0-168D316F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2" y="2661718"/>
            <a:ext cx="5225505" cy="269273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D30D7BF6-74B1-4F7E-D51C-22DAA6D7E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00" y="2661718"/>
            <a:ext cx="5349937" cy="27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1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2B697F-61C1-AD77-C367-3D8F4956F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F08BE7-9B5F-1A8A-EB4F-BCDBE6DEB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CA7F05-1150-D5EC-5313-C969B937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00" y="330512"/>
            <a:ext cx="10240381" cy="1188950"/>
          </a:xfrm>
        </p:spPr>
        <p:txBody>
          <a:bodyPr anchor="b">
            <a:noAutofit/>
          </a:bodyPr>
          <a:lstStyle/>
          <a:p>
            <a:r>
              <a:rPr lang="en-US" sz="5400" dirty="0"/>
              <a:t>Az </a:t>
            </a:r>
            <a:r>
              <a:rPr lang="en-US" sz="5400" dirty="0" err="1"/>
              <a:t>adathalmaz</a:t>
            </a:r>
            <a:r>
              <a:rPr lang="en-US" sz="5400" dirty="0"/>
              <a:t> </a:t>
            </a:r>
            <a:r>
              <a:rPr lang="en-US" sz="5400" dirty="0" err="1"/>
              <a:t>leghasonlóbb</a:t>
            </a:r>
            <a:r>
              <a:rPr lang="en-US" sz="5400" dirty="0"/>
              <a:t> </a:t>
            </a:r>
            <a:r>
              <a:rPr lang="en-US" sz="5400" dirty="0" err="1"/>
              <a:t>eleme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45D20-935C-1B27-94DB-9A88C84B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E9102B-1339-91D4-7987-764B4FD1D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754AC3-BDE4-73D8-4387-CBC15E41A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B79DD-4AB2-662E-368D-F6CAD8C3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2095F761-C042-5180-14C9-46D5762F8139}"/>
              </a:ext>
            </a:extLst>
          </p:cNvPr>
          <p:cNvSpPr txBox="1">
            <a:spLocks/>
          </p:cNvSpPr>
          <p:nvPr/>
        </p:nvSpPr>
        <p:spPr>
          <a:xfrm>
            <a:off x="805401" y="2186833"/>
            <a:ext cx="10240380" cy="41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US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D3B4403-C0E8-563E-9D40-866860FA4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0" y="2389218"/>
            <a:ext cx="7401958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C1D26B-644A-D595-60E9-3061BED01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9D43F7E-ED79-01C3-82F4-D9B6198A5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3CF2EE0-8B01-5465-23F5-85723AF9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327124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Eredmények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35F92C-03E0-E2D4-DA1C-5CB880573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2A2738-1E10-BD61-E153-6B7D6D9A5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C194A6-A6BA-86B1-B20B-C0DED78C3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FB9CE12-9ED5-C372-B654-B3C45684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223C6E9D-E34D-2690-79E5-0F73E65F8076}"/>
              </a:ext>
            </a:extLst>
          </p:cNvPr>
          <p:cNvSpPr txBox="1">
            <a:spLocks/>
          </p:cNvSpPr>
          <p:nvPr/>
        </p:nvSpPr>
        <p:spPr>
          <a:xfrm>
            <a:off x="805401" y="2186833"/>
            <a:ext cx="10240380" cy="41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/>
              <a:t>Novelty</a:t>
            </a:r>
            <a:endParaRPr lang="en-US" dirty="0"/>
          </a:p>
          <a:p>
            <a:pPr lvl="2"/>
            <a:r>
              <a:rPr lang="en-US" b="1" dirty="0"/>
              <a:t>55.99% extra </a:t>
            </a:r>
            <a:r>
              <a:rPr lang="en-US" b="1" dirty="0" err="1"/>
              <a:t>információ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Validity&amp;Novelty</a:t>
            </a:r>
            <a:endParaRPr lang="en-US" dirty="0"/>
          </a:p>
          <a:p>
            <a:pPr lvl="2"/>
            <a:r>
              <a:rPr lang="en-US" b="1" dirty="0"/>
              <a:t>50.98% extra </a:t>
            </a:r>
            <a:r>
              <a:rPr lang="en-US" b="1" dirty="0" err="1"/>
              <a:t>információ</a:t>
            </a:r>
            <a:endParaRPr lang="en-US" b="1" dirty="0"/>
          </a:p>
          <a:p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0D8204E-3A1C-296B-D333-8FA2BF8E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03" y="3574725"/>
            <a:ext cx="9575391" cy="271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96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7F268D-CD21-F534-E5B7-D324199E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állja</a:t>
            </a:r>
            <a:r>
              <a:rPr lang="en-US" dirty="0"/>
              <a:t> meg a </a:t>
            </a:r>
            <a:r>
              <a:rPr lang="en-US" dirty="0" err="1"/>
              <a:t>helyét</a:t>
            </a:r>
            <a:r>
              <a:rPr lang="en-US" dirty="0"/>
              <a:t> a </a:t>
            </a:r>
            <a:r>
              <a:rPr lang="en-US" dirty="0" err="1"/>
              <a:t>valóságban</a:t>
            </a:r>
            <a:r>
              <a:rPr lang="en-US" dirty="0"/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8671FF85-8A42-F6B2-B806-A13193CE3A42}"/>
              </a:ext>
            </a:extLst>
          </p:cNvPr>
          <p:cNvSpPr txBox="1">
            <a:spLocks/>
          </p:cNvSpPr>
          <p:nvPr/>
        </p:nvSpPr>
        <p:spPr>
          <a:xfrm>
            <a:off x="805401" y="2186833"/>
            <a:ext cx="10240380" cy="41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US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C43C8B7-4C6E-B28D-8AD5-EDF5AB1DC115}"/>
              </a:ext>
            </a:extLst>
          </p:cNvPr>
          <p:cNvSpPr txBox="1"/>
          <p:nvPr/>
        </p:nvSpPr>
        <p:spPr>
          <a:xfrm>
            <a:off x="919476" y="3291259"/>
            <a:ext cx="96156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Digitális</a:t>
            </a:r>
            <a:r>
              <a:rPr lang="en-US" sz="3200" dirty="0"/>
              <a:t> </a:t>
            </a:r>
            <a:r>
              <a:rPr lang="en-US" sz="3200" dirty="0" err="1"/>
              <a:t>ikerpárok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Közlekedés</a:t>
            </a:r>
            <a:r>
              <a:rPr lang="en-US" sz="3200" dirty="0"/>
              <a:t> </a:t>
            </a:r>
            <a:r>
              <a:rPr lang="en-US" sz="3200" dirty="0" err="1"/>
              <a:t>dinamikus</a:t>
            </a:r>
            <a:r>
              <a:rPr lang="en-US" sz="3200" dirty="0"/>
              <a:t> </a:t>
            </a:r>
            <a:r>
              <a:rPr lang="en-US" sz="3200" dirty="0" err="1"/>
              <a:t>szimulálása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Adatbővítés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077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E77E9A-F967-2FF7-A259-91C2DF15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Feladat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artalom helye 2">
            <a:extLst>
              <a:ext uri="{FF2B5EF4-FFF2-40B4-BE49-F238E27FC236}">
                <a16:creationId xmlns:a16="http://schemas.microsoft.com/office/drawing/2014/main" id="{DA05E75B-465E-E246-DF69-67E69ECE9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59" y="2599509"/>
            <a:ext cx="5302341" cy="343553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Különböző</a:t>
            </a:r>
            <a:r>
              <a:rPr lang="en-US" sz="2400" dirty="0"/>
              <a:t> </a:t>
            </a:r>
            <a:r>
              <a:rPr lang="en-US" sz="2400" dirty="0" err="1"/>
              <a:t>bementek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Utak</a:t>
            </a:r>
            <a:r>
              <a:rPr lang="en-US" sz="2000" dirty="0"/>
              <a:t> </a:t>
            </a:r>
            <a:r>
              <a:rPr lang="en-US" sz="2000" dirty="0" err="1"/>
              <a:t>közötti</a:t>
            </a:r>
            <a:r>
              <a:rPr lang="en-US" sz="2000" dirty="0"/>
              <a:t> </a:t>
            </a:r>
            <a:r>
              <a:rPr lang="en-US" sz="2000" dirty="0" err="1"/>
              <a:t>átmeneti</a:t>
            </a:r>
            <a:r>
              <a:rPr lang="en-US" sz="2000" dirty="0"/>
              <a:t> </a:t>
            </a:r>
            <a:r>
              <a:rPr lang="en-US" sz="2000" dirty="0" err="1"/>
              <a:t>valószínűségek</a:t>
            </a:r>
            <a:endParaRPr lang="en-US" sz="2000" dirty="0"/>
          </a:p>
          <a:p>
            <a:pPr lvl="1"/>
            <a:r>
              <a:rPr lang="en-US" sz="2000" dirty="0" err="1"/>
              <a:t>Autókhoz</a:t>
            </a:r>
            <a:r>
              <a:rPr lang="en-US" sz="2000" dirty="0"/>
              <a:t> </a:t>
            </a:r>
            <a:r>
              <a:rPr lang="en-US" sz="2000" dirty="0" err="1"/>
              <a:t>tartozó</a:t>
            </a:r>
            <a:r>
              <a:rPr lang="en-US" sz="2000" dirty="0"/>
              <a:t> </a:t>
            </a:r>
            <a:r>
              <a:rPr lang="en-US" sz="2000" dirty="0" err="1"/>
              <a:t>útvonalak</a:t>
            </a:r>
            <a:endParaRPr lang="en-US" sz="2000" dirty="0"/>
          </a:p>
          <a:p>
            <a:pPr marL="0" indent="0">
              <a:buNone/>
            </a:pPr>
            <a:r>
              <a:rPr lang="en-US" sz="2400" dirty="0" err="1"/>
              <a:t>Különböző</a:t>
            </a:r>
            <a:r>
              <a:rPr lang="en-US" sz="2400" dirty="0"/>
              <a:t> </a:t>
            </a:r>
            <a:r>
              <a:rPr lang="en-US" sz="2400" dirty="0" err="1"/>
              <a:t>kimenetek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Egy</a:t>
            </a:r>
            <a:r>
              <a:rPr lang="en-US" sz="2000" dirty="0"/>
              <a:t> </a:t>
            </a:r>
            <a:r>
              <a:rPr lang="en-US" sz="2000" dirty="0" err="1"/>
              <a:t>autó</a:t>
            </a:r>
            <a:r>
              <a:rPr lang="en-US" sz="2000" dirty="0"/>
              <a:t> </a:t>
            </a:r>
            <a:r>
              <a:rPr lang="en-US" sz="2000" dirty="0" err="1"/>
              <a:t>útvonalának</a:t>
            </a:r>
            <a:r>
              <a:rPr lang="en-US" sz="2000" dirty="0"/>
              <a:t> </a:t>
            </a:r>
            <a:r>
              <a:rPr lang="en-US" sz="2000" dirty="0" err="1"/>
              <a:t>prediktálása</a:t>
            </a:r>
            <a:endParaRPr lang="en-US" sz="2000" dirty="0"/>
          </a:p>
          <a:p>
            <a:pPr lvl="1"/>
            <a:r>
              <a:rPr lang="en-US" sz="2000" dirty="0" err="1"/>
              <a:t>Útvonalak</a:t>
            </a:r>
            <a:r>
              <a:rPr lang="en-US" sz="2000" dirty="0"/>
              <a:t> </a:t>
            </a:r>
            <a:r>
              <a:rPr lang="en-US" sz="2000" dirty="0" err="1"/>
              <a:t>visszaállítása</a:t>
            </a:r>
            <a:endParaRPr lang="en-US" sz="2000" dirty="0"/>
          </a:p>
          <a:p>
            <a:pPr lvl="1"/>
            <a:r>
              <a:rPr lang="en-US" sz="2000" dirty="0" err="1"/>
              <a:t>Új</a:t>
            </a:r>
            <a:r>
              <a:rPr lang="en-US" sz="2000" dirty="0"/>
              <a:t> </a:t>
            </a:r>
            <a:r>
              <a:rPr lang="en-US" sz="2000" dirty="0" err="1"/>
              <a:t>útvonalak</a:t>
            </a:r>
            <a:r>
              <a:rPr lang="en-US" sz="2000" dirty="0"/>
              <a:t> </a:t>
            </a:r>
            <a:r>
              <a:rPr lang="en-US" sz="2000" dirty="0" err="1"/>
              <a:t>generálása</a:t>
            </a:r>
            <a:endParaRPr lang="en-US" sz="200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B747E62-6295-7398-0D2F-3A8596A2D522}"/>
              </a:ext>
            </a:extLst>
          </p:cNvPr>
          <p:cNvSpPr txBox="1">
            <a:spLocks/>
          </p:cNvSpPr>
          <p:nvPr/>
        </p:nvSpPr>
        <p:spPr>
          <a:xfrm>
            <a:off x="5691681" y="2707789"/>
            <a:ext cx="5302341" cy="34355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Módszerek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 err="1"/>
              <a:t>Variációs</a:t>
            </a:r>
            <a:r>
              <a:rPr lang="en-US" sz="2000" dirty="0"/>
              <a:t> </a:t>
            </a:r>
            <a:r>
              <a:rPr lang="en-US" sz="2000" dirty="0" err="1"/>
              <a:t>autoenkóderek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err="1"/>
              <a:t>Kisérleti</a:t>
            </a:r>
            <a:r>
              <a:rPr lang="en-US" sz="2000" dirty="0"/>
              <a:t>:</a:t>
            </a:r>
          </a:p>
          <a:p>
            <a:pPr lvl="2"/>
            <a:r>
              <a:rPr lang="en-US" sz="1800" dirty="0"/>
              <a:t>Markov-</a:t>
            </a:r>
            <a:r>
              <a:rPr lang="en-US" sz="1800" dirty="0" err="1"/>
              <a:t>láncok</a:t>
            </a:r>
            <a:endParaRPr lang="en-US" sz="1800" dirty="0"/>
          </a:p>
          <a:p>
            <a:pPr lvl="2"/>
            <a:r>
              <a:rPr lang="en-US" sz="1800" dirty="0" err="1"/>
              <a:t>Ajánló</a:t>
            </a:r>
            <a:r>
              <a:rPr lang="en-US" sz="1800" dirty="0"/>
              <a:t> </a:t>
            </a:r>
            <a:r>
              <a:rPr lang="en-US" sz="1800" dirty="0" err="1"/>
              <a:t>rendszerek</a:t>
            </a:r>
            <a:endParaRPr lang="en-US" sz="1800" dirty="0"/>
          </a:p>
          <a:p>
            <a:pPr lvl="2"/>
            <a:r>
              <a:rPr lang="en-US" sz="1800" dirty="0" err="1"/>
              <a:t>Nyelvi</a:t>
            </a:r>
            <a:r>
              <a:rPr lang="en-US" sz="1800" dirty="0"/>
              <a:t> </a:t>
            </a:r>
            <a:r>
              <a:rPr lang="en-US" sz="1800" dirty="0" err="1"/>
              <a:t>modellek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0616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07F61-2C99-7A82-E6DF-B0B1E6623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977642-FE8B-2FC2-8B40-04D1C2AF2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4C81B60-3CE2-5F1D-C021-E3DEF18B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dirty="0" err="1"/>
              <a:t>Kérdések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8C1EDB-01C3-5CA0-D4D2-6231252E8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084D0-0E9A-200A-2CDD-0F08396C6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78C866-1D78-C78B-5608-88739DF02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258699C-710C-CB29-18FF-532401A8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80E454C2-D1B4-D789-89B9-E888359D754D}"/>
              </a:ext>
            </a:extLst>
          </p:cNvPr>
          <p:cNvSpPr txBox="1">
            <a:spLocks/>
          </p:cNvSpPr>
          <p:nvPr/>
        </p:nvSpPr>
        <p:spPr>
          <a:xfrm>
            <a:off x="805401" y="2186833"/>
            <a:ext cx="10240380" cy="4147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US" b="1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25923019-DF23-0300-8AB2-0EE88E573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97" y="2400818"/>
            <a:ext cx="6525853" cy="37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8B389-395C-F8C9-857A-FC90E6F2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E60A3F36-3D29-98E2-B63B-43F4B80D1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0C14BDE-0909-BBEA-2013-45AADB63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0" i="0" dirty="0">
                <a:effectLst/>
                <a:highlight>
                  <a:srgbClr val="FFFFFF"/>
                </a:highlight>
              </a:rPr>
              <a:t>Markov-</a:t>
            </a:r>
            <a:r>
              <a:rPr lang="en-US" sz="4800" b="0" i="0" dirty="0" err="1">
                <a:effectLst/>
                <a:highlight>
                  <a:srgbClr val="FFFFFF"/>
                </a:highlight>
              </a:rPr>
              <a:t>láncok</a:t>
            </a:r>
            <a:endParaRPr lang="en-US" sz="48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6AA9282A-F248-38B5-3A9D-34D351B23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1E9BA-9B1C-CF6A-EAC3-E9DDEF364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0B960-93B1-1077-370F-B44AAFAEF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 descr="A képen szöveg, képernyőkép, diagram, sor látható&#10;&#10;Automatikusan generált leírás">
            <a:extLst>
              <a:ext uri="{FF2B5EF4-FFF2-40B4-BE49-F238E27FC236}">
                <a16:creationId xmlns:a16="http://schemas.microsoft.com/office/drawing/2014/main" id="{AB83C237-1B96-1886-E4E7-5E1BEB65C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78" y="2586019"/>
            <a:ext cx="4706686" cy="2324289"/>
          </a:xfr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67D7D9B-39BF-6F51-EFA8-73301C62D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3" y="3817303"/>
            <a:ext cx="6047956" cy="2186009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659BDEEC-5452-B31C-799E-61BF7BE93CEF}"/>
              </a:ext>
            </a:extLst>
          </p:cNvPr>
          <p:cNvSpPr txBox="1"/>
          <p:nvPr/>
        </p:nvSpPr>
        <p:spPr>
          <a:xfrm>
            <a:off x="1861115" y="3197849"/>
            <a:ext cx="396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Monaco </a:t>
            </a:r>
            <a:r>
              <a:rPr lang="en-US" sz="2400" dirty="0" err="1"/>
              <a:t>úthálózata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540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B6A3B-51B3-CC57-EC00-A81806D3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35A9C28D-BE44-00A2-6E3A-80271DF2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631E42-6E74-FF38-7B6A-D9CE8028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0" i="0" dirty="0" err="1">
                <a:effectLst/>
                <a:highlight>
                  <a:srgbClr val="FFFFFF"/>
                </a:highlight>
              </a:rPr>
              <a:t>Ajánló</a:t>
            </a:r>
            <a:r>
              <a:rPr lang="en-US" sz="4800" b="0" i="0" dirty="0">
                <a:effectLst/>
                <a:highlight>
                  <a:srgbClr val="FFFFFF"/>
                </a:highlight>
              </a:rPr>
              <a:t> </a:t>
            </a:r>
            <a:r>
              <a:rPr lang="en-US" sz="4800" b="0" i="0" dirty="0" err="1">
                <a:effectLst/>
                <a:highlight>
                  <a:srgbClr val="FFFFFF"/>
                </a:highlight>
              </a:rPr>
              <a:t>rendszerek</a:t>
            </a:r>
            <a:endParaRPr lang="en-US" sz="48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B64C418E-D964-B722-810B-26150D1C0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665EE6-4462-DBAF-9A8A-5A89B7BE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88C39E-4201-810C-37F1-A336B43E1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5" descr="A képen rajz, diagram, Gyermekrajz látható&#10;&#10;Automatikusan generált leírás">
            <a:extLst>
              <a:ext uri="{FF2B5EF4-FFF2-40B4-BE49-F238E27FC236}">
                <a16:creationId xmlns:a16="http://schemas.microsoft.com/office/drawing/2014/main" id="{F6FAA218-A7CC-2EDB-7769-B905A61DC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581" y="2257464"/>
            <a:ext cx="4633158" cy="4159220"/>
          </a:xfr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AC064177-0162-DBB2-277B-5AD9358B4145}"/>
              </a:ext>
            </a:extLst>
          </p:cNvPr>
          <p:cNvSpPr txBox="1"/>
          <p:nvPr/>
        </p:nvSpPr>
        <p:spPr>
          <a:xfrm>
            <a:off x="1154518" y="2809317"/>
            <a:ext cx="360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Egyszerű</a:t>
            </a:r>
            <a:r>
              <a:rPr lang="en-US" sz="2400" dirty="0"/>
              <a:t> </a:t>
            </a:r>
            <a:r>
              <a:rPr lang="en-US" sz="2400" dirty="0" err="1"/>
              <a:t>neurális</a:t>
            </a:r>
            <a:r>
              <a:rPr lang="en-US" sz="2400" dirty="0"/>
              <a:t> </a:t>
            </a:r>
            <a:r>
              <a:rPr lang="en-US" sz="2400" dirty="0" err="1"/>
              <a:t>háló</a:t>
            </a:r>
            <a:endParaRPr lang="en-US" sz="24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0EB2DD18-74F1-0487-860C-607DB1970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53" y="3403764"/>
            <a:ext cx="4182059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7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43ABB6-FB82-4EDF-F6F9-5D4DD83EF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3A3B24F8-0B96-1D26-B857-84A43AF5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D21243-37BF-DD38-F42F-3BB57689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0" i="0" dirty="0" err="1">
                <a:effectLst/>
                <a:highlight>
                  <a:srgbClr val="FFFFFF"/>
                </a:highlight>
              </a:rPr>
              <a:t>Nyelvi</a:t>
            </a:r>
            <a:r>
              <a:rPr lang="en-US" sz="4800" b="0" i="0" dirty="0">
                <a:effectLst/>
                <a:highlight>
                  <a:srgbClr val="FFFFFF"/>
                </a:highlight>
              </a:rPr>
              <a:t> </a:t>
            </a:r>
            <a:r>
              <a:rPr lang="en-US" sz="4800" b="0" i="0" dirty="0" err="1">
                <a:effectLst/>
                <a:highlight>
                  <a:srgbClr val="FFFFFF"/>
                </a:highlight>
              </a:rPr>
              <a:t>modellek</a:t>
            </a:r>
            <a:endParaRPr lang="en-US" sz="48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77DD291-24F9-A843-98E4-E68792065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761E49-7E41-7D85-1D04-BD9A4895B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A9B610-91BA-019E-7F48-536B30583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C4F9754-40FC-B5E8-5E75-79DBBC864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44848"/>
            <a:ext cx="10515600" cy="3896102"/>
          </a:xfrm>
        </p:spPr>
        <p:txBody>
          <a:bodyPr/>
          <a:lstStyle/>
          <a:p>
            <a:r>
              <a:rPr lang="en-US" dirty="0"/>
              <a:t>Long Short-Term Memory (LSTM)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Generative Pre-trained Transformer 2 (GPT-2)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9AD8E3C-8E18-BF51-454D-54DCA4B5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67" y="4806520"/>
            <a:ext cx="5008919" cy="150379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E6A92E0-C7C9-330D-0D35-27BCFC13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45" y="2865379"/>
            <a:ext cx="5306165" cy="45726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CB72B1A-10D9-BD76-6B44-66E98BB54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993" y="3607003"/>
            <a:ext cx="719237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2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6D6D4B-1374-3197-7FB0-22CD2AE8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0" i="0">
                <a:effectLst/>
                <a:highlight>
                  <a:srgbClr val="FFFFFF"/>
                </a:highlight>
              </a:rPr>
              <a:t>Variational autoencoder</a:t>
            </a:r>
            <a:r>
              <a:rPr lang="en-US" sz="4800" b="0" i="0">
                <a:effectLst/>
                <a:highlight>
                  <a:srgbClr val="FFFFFF"/>
                </a:highlight>
                <a:latin typeface="Linux Libertine"/>
              </a:rPr>
              <a:t>(</a:t>
            </a:r>
            <a:r>
              <a:rPr lang="en-US" sz="4800"/>
              <a:t>VAE)</a:t>
            </a:r>
            <a:endParaRPr lang="en-US" sz="4800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artalom helye 4">
            <a:extLst>
              <a:ext uri="{FF2B5EF4-FFF2-40B4-BE49-F238E27FC236}">
                <a16:creationId xmlns:a16="http://schemas.microsoft.com/office/drawing/2014/main" id="{12D12D17-F953-84B6-C7E7-D91B2DD0B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969" y="2203078"/>
            <a:ext cx="10119812" cy="4146627"/>
          </a:xfrm>
        </p:spPr>
      </p:pic>
    </p:spTree>
    <p:extLst>
      <p:ext uri="{BB962C8B-B14F-4D97-AF65-F5344CB8AC3E}">
        <p14:creationId xmlns:p14="http://schemas.microsoft.com/office/powerpoint/2010/main" val="279309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C3F5094-F71B-0C68-9B86-8E95E36B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dirty="0"/>
              <a:t>MNIST Modell </a:t>
            </a:r>
            <a:r>
              <a:rPr lang="en-US" sz="4800" dirty="0" err="1"/>
              <a:t>konvolúció</a:t>
            </a:r>
            <a:r>
              <a:rPr lang="en-US" sz="4800" dirty="0"/>
              <a:t> </a:t>
            </a:r>
            <a:r>
              <a:rPr lang="en-US" sz="4800" dirty="0" err="1"/>
              <a:t>nélkül</a:t>
            </a:r>
            <a:endParaRPr lang="en-US" sz="4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6E78261-9A26-FDF6-66D3-B3F92AC5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862505"/>
            <a:ext cx="5150277" cy="3038663"/>
          </a:xfrm>
          <a:prstGeom prst="rect">
            <a:avLst/>
          </a:prstGeom>
        </p:spPr>
      </p:pic>
      <p:sp>
        <p:nvSpPr>
          <p:cNvPr id="7" name="Tartalom helye 6">
            <a:extLst>
              <a:ext uri="{FF2B5EF4-FFF2-40B4-BE49-F238E27FC236}">
                <a16:creationId xmlns:a16="http://schemas.microsoft.com/office/drawing/2014/main" id="{19E85224-C7DD-B65B-12B7-FD799622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MNIST </a:t>
            </a:r>
            <a:r>
              <a:rPr lang="en-US" sz="2000" dirty="0" err="1"/>
              <a:t>adathamaz</a:t>
            </a:r>
            <a:endParaRPr lang="en-US" sz="2000" dirty="0"/>
          </a:p>
          <a:p>
            <a:r>
              <a:rPr lang="en-US" sz="2000" dirty="0"/>
              <a:t>28x28 </a:t>
            </a:r>
            <a:r>
              <a:rPr lang="en-US" sz="2000" dirty="0" err="1"/>
              <a:t>pixeles</a:t>
            </a:r>
            <a:r>
              <a:rPr lang="en-US" sz="2000" dirty="0"/>
              <a:t> </a:t>
            </a:r>
            <a:r>
              <a:rPr lang="en-US" sz="2000" dirty="0" err="1"/>
              <a:t>képek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E77E9A-F967-2FF7-A259-91C2DF15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Adatelőkészítés</a:t>
            </a:r>
            <a:r>
              <a:rPr lang="en-US" sz="5400" dirty="0"/>
              <a:t> </a:t>
            </a:r>
            <a:r>
              <a:rPr lang="en-US" sz="5400" dirty="0" err="1"/>
              <a:t>numerikusan</a:t>
            </a:r>
            <a:endParaRPr lang="en-US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1900A84-AE78-2653-E7D2-A13D54C4F989}"/>
              </a:ext>
            </a:extLst>
          </p:cNvPr>
          <p:cNvSpPr txBox="1"/>
          <p:nvPr/>
        </p:nvSpPr>
        <p:spPr>
          <a:xfrm>
            <a:off x="737407" y="2595402"/>
            <a:ext cx="61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Adatszerkezet</a:t>
            </a:r>
            <a:endParaRPr lang="en-US" dirty="0"/>
          </a:p>
        </p:txBody>
      </p:sp>
      <p:pic>
        <p:nvPicPr>
          <p:cNvPr id="14" name="Tartalom helye 13">
            <a:extLst>
              <a:ext uri="{FF2B5EF4-FFF2-40B4-BE49-F238E27FC236}">
                <a16:creationId xmlns:a16="http://schemas.microsoft.com/office/drawing/2014/main" id="{9B5651D5-8E00-961D-E008-97ED18438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7" y="3084309"/>
            <a:ext cx="10583255" cy="369332"/>
          </a:xfr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FD544DB9-A5D4-DB0F-AE68-DC0EB700DD5C}"/>
              </a:ext>
            </a:extLst>
          </p:cNvPr>
          <p:cNvSpPr txBox="1"/>
          <p:nvPr/>
        </p:nvSpPr>
        <p:spPr>
          <a:xfrm>
            <a:off x="737407" y="3639100"/>
            <a:ext cx="952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Legyenek</a:t>
            </a:r>
            <a:r>
              <a:rPr lang="en-US" dirty="0"/>
              <a:t> az </a:t>
            </a:r>
            <a:r>
              <a:rPr lang="en-US" dirty="0" err="1"/>
              <a:t>utak</a:t>
            </a:r>
            <a:r>
              <a:rPr lang="en-US" dirty="0"/>
              <a:t> </a:t>
            </a:r>
            <a:r>
              <a:rPr lang="en-US" dirty="0" err="1"/>
              <a:t>egységesen</a:t>
            </a:r>
            <a:r>
              <a:rPr lang="en-US" dirty="0"/>
              <a:t> 6 </a:t>
            </a:r>
            <a:r>
              <a:rPr lang="en-US" dirty="0" err="1"/>
              <a:t>hosszúak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E1D7EC0-C0B6-B030-5887-02612A2F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7" y="4779389"/>
            <a:ext cx="10583255" cy="60015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65A0038B-022B-255F-48AB-A49AC687EE29}"/>
              </a:ext>
            </a:extLst>
          </p:cNvPr>
          <p:cNvSpPr txBox="1"/>
          <p:nvPr/>
        </p:nvSpPr>
        <p:spPr>
          <a:xfrm>
            <a:off x="737407" y="4277102"/>
            <a:ext cx="61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hot encoding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kicsit</a:t>
            </a:r>
            <a:r>
              <a:rPr lang="en-US" dirty="0"/>
              <a:t> </a:t>
            </a:r>
            <a:r>
              <a:rPr lang="en-US" dirty="0" err="1"/>
              <a:t>másképp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0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EEC1E8-9E04-6808-3312-281054B02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3CE17866-ED62-DFE0-D057-9D9EF3C84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2185806-72F0-AB45-D461-31D9FF0D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Adatelőkészítés</a:t>
            </a:r>
            <a:r>
              <a:rPr lang="en-US" sz="4800" dirty="0"/>
              <a:t> </a:t>
            </a:r>
            <a:r>
              <a:rPr lang="en-US" sz="4800" dirty="0" err="1"/>
              <a:t>numerikusan</a:t>
            </a:r>
            <a:r>
              <a:rPr lang="en-US" sz="4800" dirty="0"/>
              <a:t> 2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63B1C34F-2747-E4A4-3241-C10722EAF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96821D-A105-0475-013F-F752DE100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262252-3626-5039-9E22-42A795964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C916BD-2596-F07D-D48E-062166A5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40" y="3079507"/>
            <a:ext cx="10695195" cy="124298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F0C412F-EEC2-2361-7051-F26273FA8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0" y="4953023"/>
            <a:ext cx="10695195" cy="131490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940170B-E188-6780-2366-C1E7500F9704}"/>
              </a:ext>
            </a:extLst>
          </p:cNvPr>
          <p:cNvSpPr txBox="1"/>
          <p:nvPr/>
        </p:nvSpPr>
        <p:spPr>
          <a:xfrm>
            <a:off x="737407" y="2426329"/>
            <a:ext cx="1019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Teljes</a:t>
            </a:r>
            <a:r>
              <a:rPr lang="en-US" dirty="0"/>
              <a:t> one hot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6x70-es </a:t>
            </a:r>
            <a:r>
              <a:rPr lang="en-US" dirty="0" err="1"/>
              <a:t>mátrix</a:t>
            </a:r>
            <a:endParaRPr lang="en-US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9DFDC40-12B6-25E5-0D55-A67810081574}"/>
              </a:ext>
            </a:extLst>
          </p:cNvPr>
          <p:cNvSpPr txBox="1"/>
          <p:nvPr/>
        </p:nvSpPr>
        <p:spPr>
          <a:xfrm>
            <a:off x="793662" y="4435283"/>
            <a:ext cx="929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formája</a:t>
            </a:r>
            <a:r>
              <a:rPr lang="en-US" dirty="0"/>
              <a:t> </a:t>
            </a:r>
            <a:r>
              <a:rPr lang="en-US" dirty="0" err="1"/>
              <a:t>gyakorlatilag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képnek</a:t>
            </a:r>
            <a:r>
              <a:rPr lang="en-US" dirty="0"/>
              <a:t> </a:t>
            </a:r>
            <a:r>
              <a:rPr lang="en-US" dirty="0" err="1"/>
              <a:t>feltethető</a:t>
            </a:r>
            <a:r>
              <a:rPr lang="en-US" dirty="0"/>
              <a:t> meg</a:t>
            </a:r>
          </a:p>
        </p:txBody>
      </p:sp>
    </p:spTree>
    <p:extLst>
      <p:ext uri="{BB962C8B-B14F-4D97-AF65-F5344CB8AC3E}">
        <p14:creationId xmlns:p14="http://schemas.microsoft.com/office/powerpoint/2010/main" val="369082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202</Words>
  <Application>Microsoft Office PowerPoint</Application>
  <PresentationFormat>Szélesvásznú</PresentationFormat>
  <Paragraphs>65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Linux Libertine</vt:lpstr>
      <vt:lpstr>Office-téma</vt:lpstr>
      <vt:lpstr>Gépjárműkövetés a mesterséges intelligencia módszereivel </vt:lpstr>
      <vt:lpstr>Feladat</vt:lpstr>
      <vt:lpstr>Markov-láncok</vt:lpstr>
      <vt:lpstr>Ajánló rendszerek</vt:lpstr>
      <vt:lpstr>Nyelvi modellek</vt:lpstr>
      <vt:lpstr>Variational autoencoder(VAE)</vt:lpstr>
      <vt:lpstr>MNIST Modell konvolúció nélkül</vt:lpstr>
      <vt:lpstr>Adatelőkészítés numerikusan</vt:lpstr>
      <vt:lpstr>Adatelőkészítés numerikusan 2</vt:lpstr>
      <vt:lpstr>Eredmények a látens téren</vt:lpstr>
      <vt:lpstr>Adatelőkészítés vizuálisan</vt:lpstr>
      <vt:lpstr>Adatelőkészítés vizuálisan 2</vt:lpstr>
      <vt:lpstr>Útvonal rekonstrukció</vt:lpstr>
      <vt:lpstr>Útvonalak a térképen</vt:lpstr>
      <vt:lpstr>Rekonstrukció hibája</vt:lpstr>
      <vt:lpstr>Látens tér környezete</vt:lpstr>
      <vt:lpstr>Az adathalmaz leghasonlóbb eleme</vt:lpstr>
      <vt:lpstr>Eredmények</vt:lpstr>
      <vt:lpstr>Hogyan állja meg a helyét a valóságban?</vt:lpstr>
      <vt:lpstr>Kérdések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Gépjárműkövetés a mesterséges intelligencia módszereivel </dc:title>
  <dc:creator>Szakszon Mátyás</dc:creator>
  <cp:lastModifiedBy>Szakszon Mátyás</cp:lastModifiedBy>
  <cp:revision>10</cp:revision>
  <dcterms:created xsi:type="dcterms:W3CDTF">2024-05-28T01:00:01Z</dcterms:created>
  <dcterms:modified xsi:type="dcterms:W3CDTF">2025-01-21T01:25:26Z</dcterms:modified>
</cp:coreProperties>
</file>