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60E8-6D16-4AF2-82C7-F3560A7839F6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9BBE-474E-4122-8657-31F7BB1071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64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Tuvalu = Pazifischer Inselstaat</a:t>
            </a:r>
            <a:br>
              <a:rPr lang="de-AT" dirty="0"/>
            </a:br>
            <a:br>
              <a:rPr lang="de-AT" dirty="0"/>
            </a:br>
            <a:r>
              <a:rPr lang="de-AT" b="0" i="0" dirty="0">
                <a:solidFill>
                  <a:srgbClr val="212121"/>
                </a:solidFill>
                <a:effectLst/>
                <a:latin typeface="STMatilda Text Variable"/>
              </a:rPr>
              <a:t>pro-taiwanesische Regierungschef Kausea Natano NICHT wieder ins Parlament gewählt wurde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9BBE-474E-4122-8657-31F7BB1071B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59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B65C-BAB4-83F7-BB9D-72C6D6EFD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E21FC-27D5-4838-4A7E-2EDE39F7C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0397-4EC7-67E8-527E-F113CCE5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64B5-55AB-6D6E-CE1D-1C7A8C6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F217-ECE7-44BB-5587-BB857929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9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C69F-EFA2-C8E3-FB82-A15AD9E7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97971-1019-4A0B-6529-A4CDA427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8F6D-0557-83D2-5B7B-5FFE8BAC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62B3-5738-92C6-5ACF-5FD388A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10B8-BE1A-316E-7860-DF8B61F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6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762ED-E270-379C-0CBA-A30B3E4F4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638D2-387B-8DE3-6383-ADAE44B1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CCE6-2F8D-E70B-AD0A-BA8E74A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2D7B-EB7E-5F78-4A36-A2239C8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9D73-BB52-007D-E32F-B0D83279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BA9B-A0DA-EC5C-B8C5-44F21A2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B431-F7DE-D798-1E6A-DE7AECAF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B1DC-2A2A-2DD5-73E2-6983317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0FFE-872E-FE81-4A6F-9074A0D7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3AB8-2CE0-2DC8-20AB-254DA769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C53-B9EA-3AD9-4A0D-02F00360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B20E-CDCB-6A93-26A5-505C506E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1697-6988-6678-E3A5-EFBD143E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C56-E0A9-9512-F492-28B4AED7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0A75-0026-E4E2-E4A4-2514AE5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7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5971-0414-FA91-B782-32E92F91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86C1-0D97-BDA2-34A4-7EDE7B427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4AD42-7DF6-7C1F-385B-F20FC088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3993-DF37-C72A-AABA-1B14DF9F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D417-CE0A-6B5E-B592-D5906FAF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3706-9644-8A0A-DCB2-2D55111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90DC-38D5-481F-45FE-203DB1FD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4658-E1A1-9D54-4C0D-597672762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7B23-B1D3-EEF0-E862-596F08A1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00466-8863-8EA9-601C-4121666C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FAECE-BBF6-9524-791C-226288C26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BE770-9582-11C6-7CAA-DB57565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82341-DC2E-4D24-EDE2-C4D4A12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D4DFA-0C28-08E1-DDB4-E6AF29CB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2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537-465C-007F-D902-A5BEB74A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9555B-A84B-8351-E118-5BF3E3B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52A1-B468-C3BB-2EB6-2EFD60BB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F82EB-C429-1E0D-483D-92F04BB0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8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8E5B8-2B3C-53D3-DEA0-D423030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C9B5-DC0A-B5FC-B056-678B677D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E5093-F269-B4EE-801E-64CBE9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5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3F6-953C-48A6-DDCB-A310DA84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486C-9F74-DF73-3952-E8815AC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32C16-F8FE-F603-6AAB-38949D3B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8D81-E369-84CC-8755-5FD08F2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5781-435C-D17B-D953-A3FBE00A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5873-7203-F683-8A2E-60128D4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3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EC68-EC08-1A91-9A30-1D4FE383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B5B76-3266-CD89-8B0F-B8881B5A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9EF98-E8F4-61FB-C2F5-671EB30E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9A97-A792-0B64-BCE5-2AC0F3C6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67D5-31FE-CF30-B5C6-F344EB6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1165-844D-A9CC-4230-EF09930F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0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9899B-6417-CCA9-3EF1-6AF348D1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36B31-960B-BC4A-B1CD-43BE5DB2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D46C-91E4-2A66-FED0-61D65262F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CA6-7E4F-CF59-F9A7-2FC3EA1E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EE3-10FF-E31D-2AE7-07F90716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0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hina's growing military confidence puts Taiwan at risk">
            <a:extLst>
              <a:ext uri="{FF2B5EF4-FFF2-40B4-BE49-F238E27FC236}">
                <a16:creationId xmlns:a16="http://schemas.microsoft.com/office/drawing/2014/main" id="{9BF98612-8D46-F574-B722-B434703F7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49" b="6613"/>
          <a:stretch/>
        </p:blipFill>
        <p:spPr bwMode="auto">
          <a:xfrm>
            <a:off x="0" y="0"/>
            <a:ext cx="121937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7A117-3B29-9AE5-792D-96AF21EA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AT" sz="5200" dirty="0">
                <a:solidFill>
                  <a:srgbClr val="FFFFFF"/>
                </a:solidFill>
                <a:latin typeface="Carbon Bold" panose="02000806020000020003" pitchFamily="2" charset="0"/>
              </a:rPr>
              <a:t>Zeitungsartikel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C6E01-CF3F-9FBE-F3FC-884971DCA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Carbon Bold" panose="02000806020000020003" pitchFamily="2" charset="0"/>
              </a:rPr>
              <a:t>Hrbek &amp; </a:t>
            </a:r>
            <a:r>
              <a:rPr lang="en-AU" dirty="0" err="1">
                <a:solidFill>
                  <a:srgbClr val="FFFFFF"/>
                </a:solidFill>
                <a:latin typeface="Carbon Bold" panose="02000806020000020003" pitchFamily="2" charset="0"/>
              </a:rPr>
              <a:t>Thienel</a:t>
            </a:r>
            <a:endParaRPr lang="en-AU" dirty="0">
              <a:solidFill>
                <a:srgbClr val="FFFFFF"/>
              </a:solidFill>
              <a:latin typeface="Carbon Bold" panose="02000806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  <p:bldP spid="1043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na's growing military confidence puts Taiwan at risk">
            <a:extLst>
              <a:ext uri="{FF2B5EF4-FFF2-40B4-BE49-F238E27FC236}">
                <a16:creationId xmlns:a16="http://schemas.microsoft.com/office/drawing/2014/main" id="{E692AE77-1D27-63ED-A03B-784602A6B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E6DB89-0E21-EB2D-FEF8-AFAE268CBA48}"/>
              </a:ext>
            </a:extLst>
          </p:cNvPr>
          <p:cNvGrpSpPr/>
          <p:nvPr/>
        </p:nvGrpSpPr>
        <p:grpSpPr>
          <a:xfrm>
            <a:off x="-971752" y="847024"/>
            <a:ext cx="8021948" cy="4133803"/>
            <a:chOff x="-898267" y="971809"/>
            <a:chExt cx="8021948" cy="41338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8CE64D-7506-7CE8-6FC1-74DB654A8F8D}"/>
                </a:ext>
              </a:extLst>
            </p:cNvPr>
            <p:cNvSpPr/>
            <p:nvPr/>
          </p:nvSpPr>
          <p:spPr>
            <a:xfrm rot="20700000">
              <a:off x="-898267" y="971809"/>
              <a:ext cx="8021948" cy="413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3C604-3257-40BF-1DF8-A87EF78561B0}"/>
                </a:ext>
              </a:extLst>
            </p:cNvPr>
            <p:cNvSpPr txBox="1"/>
            <p:nvPr/>
          </p:nvSpPr>
          <p:spPr>
            <a:xfrm>
              <a:off x="1223060" y="1542063"/>
              <a:ext cx="4748461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i="0" dirty="0">
                  <a:solidFill>
                    <a:schemeClr val="bg1"/>
                  </a:solidFill>
                  <a:effectLst/>
                  <a:latin typeface="Carbon Bold" panose="02000806020000020003" pitchFamily="2" charset="0"/>
                </a:rPr>
                <a:t>33 chinesische Jets nahe Taiwan gesichtet – Taipeh könnte wieder Verbündeten im Pazifik verlieren</a:t>
              </a:r>
            </a:p>
            <a:p>
              <a:endParaRPr lang="en-AU" dirty="0"/>
            </a:p>
          </p:txBody>
        </p:sp>
      </p:grp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94A614A-8B9C-35ED-394D-0474680D5347}"/>
              </a:ext>
            </a:extLst>
          </p:cNvPr>
          <p:cNvSpPr/>
          <p:nvPr/>
        </p:nvSpPr>
        <p:spPr>
          <a:xfrm rot="20700000">
            <a:off x="3816352" y="2234513"/>
            <a:ext cx="9414214" cy="4811232"/>
          </a:xfrm>
          <a:prstGeom prst="snip2Diag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76" b="89663" l="6817" r="93401">
                          <a14:foregroundMark x1="10080" y1="38303" x2="4423" y2="40588"/>
                          <a14:foregroundMark x1="4423" y1="40588" x2="9862" y2="46681"/>
                          <a14:foregroundMark x1="9862" y1="46681" x2="10152" y2="38629"/>
                          <a14:foregroundMark x1="7179" y1="39391" x2="6817" y2="39608"/>
                          <a14:foregroundMark x1="89775" y1="58651" x2="90573" y2="59304"/>
                          <a14:foregroundMark x1="93256" y1="58868" x2="93401" y2="602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64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3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85DC33AB-462E-17E4-0B0F-9817150C4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44550A-DD5F-EDC7-CB28-E2B31F228473}"/>
              </a:ext>
            </a:extLst>
          </p:cNvPr>
          <p:cNvGrpSpPr/>
          <p:nvPr/>
        </p:nvGrpSpPr>
        <p:grpSpPr>
          <a:xfrm>
            <a:off x="972457" y="0"/>
            <a:ext cx="4673600" cy="6008914"/>
            <a:chOff x="972457" y="0"/>
            <a:chExt cx="4673600" cy="60089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A60D4F-36FD-9EAA-6F60-143909472896}"/>
                </a:ext>
              </a:extLst>
            </p:cNvPr>
            <p:cNvSpPr/>
            <p:nvPr/>
          </p:nvSpPr>
          <p:spPr>
            <a:xfrm>
              <a:off x="972457" y="0"/>
              <a:ext cx="4673600" cy="60089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CABD6-F927-59A2-FB0B-7909F8686B72}"/>
                </a:ext>
              </a:extLst>
            </p:cNvPr>
            <p:cNvSpPr txBox="1"/>
            <p:nvPr/>
          </p:nvSpPr>
          <p:spPr>
            <a:xfrm>
              <a:off x="1444172" y="425629"/>
              <a:ext cx="23803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Fakten</a:t>
              </a:r>
              <a:r>
                <a:rPr lang="en-AU" sz="4400" dirty="0">
                  <a:solidFill>
                    <a:schemeClr val="bg1"/>
                  </a:solidFill>
                  <a:latin typeface="Carbon Bold" panose="02000806020000020003" pitchFamily="2" charset="0"/>
                </a:rPr>
                <a:t>:</a:t>
              </a:r>
              <a:endParaRPr lang="en-AU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8E43CA-7A6B-DA23-E49B-F28B2BAF023F}"/>
                </a:ext>
              </a:extLst>
            </p:cNvPr>
            <p:cNvSpPr txBox="1"/>
            <p:nvPr/>
          </p:nvSpPr>
          <p:spPr>
            <a:xfrm>
              <a:off x="1444172" y="1443967"/>
              <a:ext cx="373017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Der Standard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27. </a:t>
              </a: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Jänner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2024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AU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Warum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</a:t>
              </a: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gewählt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?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Aktuelles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Thema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AT" dirty="0">
                  <a:solidFill>
                    <a:schemeClr val="bg1"/>
                  </a:solidFill>
                  <a:latin typeface="Carbon Bold" panose="02000806020000020003" pitchFamily="2" charset="0"/>
                </a:rPr>
                <a:t>✈️</a:t>
              </a:r>
            </a:p>
            <a:p>
              <a:pPr lvl="1" algn="ctr"/>
              <a:endParaRPr lang="de-AT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Carbon Bold" panose="02000806020000020003" pitchFamily="2" charset="0"/>
                </a:rPr>
                <a:t>Es ist die größte Machtdemonstration Chinas seit der Präsidentenwahl. Im Streit mit Peking um diplomatische Anerkennung droht Taiwan eine weitere Schlappe nach Wahlen in Tuvalu</a:t>
              </a:r>
              <a:endParaRPr lang="de-AT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55B07-D774-4D85-3FA8-8784CF44A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807" y="0"/>
            <a:ext cx="5424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ina's growing military confidence puts Taiwan at risk">
            <a:extLst>
              <a:ext uri="{FF2B5EF4-FFF2-40B4-BE49-F238E27FC236}">
                <a16:creationId xmlns:a16="http://schemas.microsoft.com/office/drawing/2014/main" id="{F00F50EF-6514-8633-CB27-ADD936BA5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829848-007C-7A26-E6FC-3E17FE40481E}"/>
              </a:ext>
            </a:extLst>
          </p:cNvPr>
          <p:cNvSpPr/>
          <p:nvPr/>
        </p:nvSpPr>
        <p:spPr>
          <a:xfrm>
            <a:off x="1" y="146957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Als was betrachtet China Taiwan?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C8B46-E94D-7341-5667-341DF63A4556}"/>
              </a:ext>
            </a:extLst>
          </p:cNvPr>
          <p:cNvSpPr/>
          <p:nvPr/>
        </p:nvSpPr>
        <p:spPr>
          <a:xfrm>
            <a:off x="5152574" y="1265465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"als abtrünnige Provinz, die wieder mit dem Festland vereinigt werden soll - notfalls mit militärischer Gewalt."</a:t>
            </a:r>
            <a:endParaRPr lang="de-AT" sz="2000" dirty="0">
              <a:latin typeface="Carbon Bold" panose="02000806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F7AB5-7B7A-1C89-38D4-BB2C6D095D83}"/>
              </a:ext>
            </a:extLst>
          </p:cNvPr>
          <p:cNvSpPr/>
          <p:nvPr/>
        </p:nvSpPr>
        <p:spPr>
          <a:xfrm>
            <a:off x="0" y="2383973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Wieso ist die Abstimmung in Tuvalu so wichtig?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4DDD3-7496-0A19-2919-C062CECE6516}"/>
              </a:ext>
            </a:extLst>
          </p:cNvPr>
          <p:cNvSpPr/>
          <p:nvPr/>
        </p:nvSpPr>
        <p:spPr>
          <a:xfrm>
            <a:off x="5152574" y="3511098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"China und die mit Taiwan verbündeten USA um Einfluss in der pazifischen Region ringen..."</a:t>
            </a:r>
            <a:endParaRPr lang="de-AT" sz="2000" dirty="0">
              <a:latin typeface="Carbon Bold" panose="02000806020000020003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BEFA3-6EE2-1FA9-0BF3-BF1D6CAB6738}"/>
              </a:ext>
            </a:extLst>
          </p:cNvPr>
          <p:cNvSpPr/>
          <p:nvPr/>
        </p:nvSpPr>
        <p:spPr>
          <a:xfrm>
            <a:off x="3" y="4638223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Was macht China mit allen Staaten, die mit Taiwan im Vertag stehen?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CD1B9-C7B6-1E0F-8D03-88E8955629C7}"/>
              </a:ext>
            </a:extLst>
          </p:cNvPr>
          <p:cNvSpPr/>
          <p:nvPr/>
        </p:nvSpPr>
        <p:spPr>
          <a:xfrm>
            <a:off x="5152577" y="5765348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"übt Druck auf alle Staaten aus, die Kontakte zu der Inselrepublik vor dem chinesischen Festland unterhalten."</a:t>
            </a:r>
            <a:endParaRPr lang="de-AT" sz="2000" dirty="0">
              <a:latin typeface="Carbon Bold" panose="02000806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B8BD10A8-BB72-DDBD-BEFC-997B9F99B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7809655-1BEB-439D-CB85-31D9ABE5B5F1}"/>
              </a:ext>
            </a:extLst>
          </p:cNvPr>
          <p:cNvSpPr/>
          <p:nvPr/>
        </p:nvSpPr>
        <p:spPr>
          <a:xfrm>
            <a:off x="2774950" y="0"/>
            <a:ext cx="6642100" cy="1181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latin typeface="Carbon Bold"/>
              </a:rPr>
              <a:t>Wie / Warum hat uns der Zeitungsartikel gefallen?</a:t>
            </a:r>
          </a:p>
        </p:txBody>
      </p:sp>
      <p:pic>
        <p:nvPicPr>
          <p:cNvPr id="8" name="Grafik 7" descr="Geschäftsmann hält ein Notebook">
            <a:extLst>
              <a:ext uri="{FF2B5EF4-FFF2-40B4-BE49-F238E27FC236}">
                <a16:creationId xmlns:a16="http://schemas.microsoft.com/office/drawing/2014/main" id="{850DDB4F-BD8B-DCD1-1B1D-1DE388129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50" y="5257800"/>
            <a:ext cx="2758139" cy="6858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16935742-55B7-5934-D27B-7E24147B6D67}"/>
              </a:ext>
            </a:extLst>
          </p:cNvPr>
          <p:cNvSpPr/>
          <p:nvPr/>
        </p:nvSpPr>
        <p:spPr>
          <a:xfrm>
            <a:off x="10800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Kurz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0FAE3A2-9179-4C50-9463-29A9A9A3F381}"/>
              </a:ext>
            </a:extLst>
          </p:cNvPr>
          <p:cNvSpPr/>
          <p:nvPr/>
        </p:nvSpPr>
        <p:spPr>
          <a:xfrm>
            <a:off x="49657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Geht in die Tiefe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21A282A-63A6-C893-142B-AFEA9F24E9F8}"/>
              </a:ext>
            </a:extLst>
          </p:cNvPr>
          <p:cNvSpPr/>
          <p:nvPr/>
        </p:nvSpPr>
        <p:spPr>
          <a:xfrm>
            <a:off x="85644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Tages-aktuell</a:t>
            </a:r>
          </a:p>
        </p:txBody>
      </p:sp>
    </p:spTree>
    <p:extLst>
      <p:ext uri="{BB962C8B-B14F-4D97-AF65-F5344CB8AC3E}">
        <p14:creationId xmlns:p14="http://schemas.microsoft.com/office/powerpoint/2010/main" val="38600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984A1025-B197-9A0F-EBA9-1804C745C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6F07C-2673-233E-B6C9-FFB3D03A1AD8}"/>
              </a:ext>
            </a:extLst>
          </p:cNvPr>
          <p:cNvSpPr txBox="1"/>
          <p:nvPr/>
        </p:nvSpPr>
        <p:spPr>
          <a:xfrm>
            <a:off x="1958280" y="3013501"/>
            <a:ext cx="827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rbon Bold" panose="02000806020000020003" pitchFamily="2" charset="0"/>
              </a:rPr>
              <a:t>Vielen Dank fürs Zuhören!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DCB0C9B-09F3-B763-3E95-36D29DCD776C}"/>
              </a:ext>
            </a:extLst>
          </p:cNvPr>
          <p:cNvSpPr/>
          <p:nvPr/>
        </p:nvSpPr>
        <p:spPr>
          <a:xfrm>
            <a:off x="-7448958" y="6654521"/>
            <a:ext cx="9414214" cy="4811232"/>
          </a:xfrm>
          <a:prstGeom prst="snip2Diag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76" b="89663" l="6817" r="93401">
                          <a14:foregroundMark x1="10080" y1="38303" x2="4423" y2="40588"/>
                          <a14:foregroundMark x1="4423" y1="40588" x2="9862" y2="46681"/>
                          <a14:foregroundMark x1="9862" y1="46681" x2="10152" y2="38629"/>
                          <a14:foregroundMark x1="7179" y1="39391" x2="6817" y2="39608"/>
                          <a14:foregroundMark x1="89775" y1="58651" x2="90573" y2="59304"/>
                          <a14:foregroundMark x1="93256" y1="58868" x2="93401" y2="602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47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456 -0.82662 L -0.28138 -0.821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97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178</Words>
  <Application>Microsoft Office PowerPoint</Application>
  <PresentationFormat>Breitbild</PresentationFormat>
  <Paragraphs>25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Carbon Bold</vt:lpstr>
      <vt:lpstr>STMatilda Text Variable</vt:lpstr>
      <vt:lpstr>Office Theme</vt:lpstr>
      <vt:lpstr>Zeitungsartikel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Zeitungsartikel</dc:title>
  <dc:creator>Hrbek Matthias</dc:creator>
  <cp:lastModifiedBy>Matthias Hrbek</cp:lastModifiedBy>
  <cp:revision>5</cp:revision>
  <dcterms:created xsi:type="dcterms:W3CDTF">2024-01-28T14:43:32Z</dcterms:created>
  <dcterms:modified xsi:type="dcterms:W3CDTF">2024-01-30T19:15:12Z</dcterms:modified>
</cp:coreProperties>
</file>