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5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01C"/>
    <a:srgbClr val="4F7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3" autoAdjust="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60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0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9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3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1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11056B-4FE9-D742-9823-BE92F52EF1C3}" type="datetimeFigureOut">
              <a:rPr lang="de-DE" smtClean="0"/>
              <a:t>18.11.22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541B-DCE3-A44A-85A6-35B55388D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F9701C"/>
          </a:solidFill>
          <a:ln>
            <a:solidFill>
              <a:srgbClr val="F9701C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/>
              <a:t>	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7037"/>
          </a:xfrm>
          <a:prstGeom prst="rect">
            <a:avLst/>
          </a:prstGeom>
          <a:solidFill>
            <a:srgbClr val="4F767E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CF67541B-DCE3-A44A-85A6-35B55388D8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7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Übung Netzplantechnik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8155" y="1343533"/>
            <a:ext cx="793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dieser Übung wird Schritt für Schritt ein Netzplan erstellt. Sie enthält folgende Aufgaben:</a:t>
            </a: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Anordnung von Vorgängen auf Basis einer Vorgangsliste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Durchführung der Vorwärtsrechnung zur Ermittlung der frühesten Lage der Vorgänge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Durchführung der Rückwärtsrechnung zur Ermittlung der spätesten Lage der Vorgänge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Berechnung der Pufferzeiten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Ermittlung des kritischen Pfads</a:t>
            </a: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Aufgaben müssen nicht in PowerPoint gelöst werden, sondern können auch handschriftlich auf einem Blatt Papier dargestellt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298387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Vorgangsliste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27762"/>
              </p:ext>
            </p:extLst>
          </p:nvPr>
        </p:nvGraphicFramePr>
        <p:xfrm>
          <a:off x="508155" y="2234408"/>
          <a:ext cx="644062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Dauer in Tagen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2, 3, 4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08155" y="1343533"/>
            <a:ext cx="793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Ausgangspunkt ist eine Vorgangsliste, die die Vorgangsnummern, die jeweiligen Vorgänger und die Zeitdauer in Tagen enthält:</a:t>
            </a:r>
          </a:p>
        </p:txBody>
      </p:sp>
    </p:spTree>
    <p:extLst>
      <p:ext uri="{BB962C8B-B14F-4D97-AF65-F5344CB8AC3E}">
        <p14:creationId xmlns:p14="http://schemas.microsoft.com/office/powerpoint/2010/main" val="278434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Leere Vorgangsknoten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68658"/>
              </p:ext>
            </p:extLst>
          </p:nvPr>
        </p:nvGraphicFramePr>
        <p:xfrm>
          <a:off x="508156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14855"/>
              </p:ext>
            </p:extLst>
          </p:nvPr>
        </p:nvGraphicFramePr>
        <p:xfrm>
          <a:off x="1979243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43924"/>
              </p:ext>
            </p:extLst>
          </p:nvPr>
        </p:nvGraphicFramePr>
        <p:xfrm>
          <a:off x="3425183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91068"/>
              </p:ext>
            </p:extLst>
          </p:nvPr>
        </p:nvGraphicFramePr>
        <p:xfrm>
          <a:off x="4921416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1812"/>
              </p:ext>
            </p:extLst>
          </p:nvPr>
        </p:nvGraphicFramePr>
        <p:xfrm>
          <a:off x="6354783" y="258086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46574"/>
              </p:ext>
            </p:extLst>
          </p:nvPr>
        </p:nvGraphicFramePr>
        <p:xfrm>
          <a:off x="508156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678"/>
              </p:ext>
            </p:extLst>
          </p:nvPr>
        </p:nvGraphicFramePr>
        <p:xfrm>
          <a:off x="1979243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58454"/>
              </p:ext>
            </p:extLst>
          </p:nvPr>
        </p:nvGraphicFramePr>
        <p:xfrm>
          <a:off x="3425183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30879"/>
              </p:ext>
            </p:extLst>
          </p:nvPr>
        </p:nvGraphicFramePr>
        <p:xfrm>
          <a:off x="4921416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24718"/>
              </p:ext>
            </p:extLst>
          </p:nvPr>
        </p:nvGraphicFramePr>
        <p:xfrm>
          <a:off x="6354783" y="363715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hteck 13"/>
          <p:cNvSpPr/>
          <p:nvPr/>
        </p:nvSpPr>
        <p:spPr>
          <a:xfrm>
            <a:off x="508156" y="1246508"/>
            <a:ext cx="7709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2626"/>
                </a:solidFill>
              </a:rPr>
              <a:t>Ziel ist die Erstellung eines Netzplanes, der aus den Vorgangsknoten mit all ihren Angaben besteht. Im ersten Schritt sind diese Vorgangsknoten noch nicht angeordnet und enthalten keine Daten:</a:t>
            </a: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28595"/>
              </p:ext>
            </p:extLst>
          </p:nvPr>
        </p:nvGraphicFramePr>
        <p:xfrm>
          <a:off x="7711833" y="5456952"/>
          <a:ext cx="1122726" cy="68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1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	Anordnung der Vorgangsknoten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22869"/>
              </p:ext>
            </p:extLst>
          </p:nvPr>
        </p:nvGraphicFramePr>
        <p:xfrm>
          <a:off x="3947808" y="319132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6907"/>
              </p:ext>
            </p:extLst>
          </p:nvPr>
        </p:nvGraphicFramePr>
        <p:xfrm>
          <a:off x="5780469" y="380628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9146"/>
              </p:ext>
            </p:extLst>
          </p:nvPr>
        </p:nvGraphicFramePr>
        <p:xfrm>
          <a:off x="7551836" y="380628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54961"/>
              </p:ext>
            </p:extLst>
          </p:nvPr>
        </p:nvGraphicFramePr>
        <p:xfrm>
          <a:off x="274588" y="318938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62714"/>
              </p:ext>
            </p:extLst>
          </p:nvPr>
        </p:nvGraphicFramePr>
        <p:xfrm>
          <a:off x="2139821" y="1933848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34300"/>
              </p:ext>
            </p:extLst>
          </p:nvPr>
        </p:nvGraphicFramePr>
        <p:xfrm>
          <a:off x="2139821" y="3191323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23501"/>
              </p:ext>
            </p:extLst>
          </p:nvPr>
        </p:nvGraphicFramePr>
        <p:xfrm>
          <a:off x="2139821" y="437192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00"/>
              </p:ext>
            </p:extLst>
          </p:nvPr>
        </p:nvGraphicFramePr>
        <p:xfrm>
          <a:off x="3947808" y="4371924"/>
          <a:ext cx="1221774" cy="86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0"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Gerade Verbindung mit Pfeil 11"/>
          <p:cNvCxnSpPr>
            <a:endCxn id="9" idx="1"/>
          </p:cNvCxnSpPr>
          <p:nvPr/>
        </p:nvCxnSpPr>
        <p:spPr>
          <a:xfrm>
            <a:off x="1729930" y="3625111"/>
            <a:ext cx="409891" cy="462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7" idx="3"/>
            <a:endCxn id="10" idx="1"/>
          </p:cNvCxnSpPr>
          <p:nvPr/>
        </p:nvCxnSpPr>
        <p:spPr>
          <a:xfrm>
            <a:off x="1496362" y="3623634"/>
            <a:ext cx="643459" cy="118254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cxnSpLocks/>
          </p:cNvCxnSpPr>
          <p:nvPr/>
        </p:nvCxnSpPr>
        <p:spPr>
          <a:xfrm>
            <a:off x="3361595" y="4798276"/>
            <a:ext cx="586213" cy="12700"/>
          </a:xfrm>
          <a:prstGeom prst="bentConnector3">
            <a:avLst/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7" idx="3"/>
            <a:endCxn id="8" idx="1"/>
          </p:cNvCxnSpPr>
          <p:nvPr/>
        </p:nvCxnSpPr>
        <p:spPr>
          <a:xfrm flipV="1">
            <a:off x="1496362" y="2368098"/>
            <a:ext cx="643459" cy="1255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8" idx="3"/>
            <a:endCxn id="4" idx="1"/>
          </p:cNvCxnSpPr>
          <p:nvPr/>
        </p:nvCxnSpPr>
        <p:spPr>
          <a:xfrm>
            <a:off x="3361595" y="2368098"/>
            <a:ext cx="586213" cy="1257475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10" idx="3"/>
            <a:endCxn id="4" idx="1"/>
          </p:cNvCxnSpPr>
          <p:nvPr/>
        </p:nvCxnSpPr>
        <p:spPr>
          <a:xfrm flipV="1">
            <a:off x="3361595" y="3625573"/>
            <a:ext cx="586213" cy="1180601"/>
          </a:xfrm>
          <a:prstGeom prst="bentConnector3">
            <a:avLst/>
          </a:prstGeom>
          <a:ln w="9525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9" idx="3"/>
            <a:endCxn id="4" idx="1"/>
          </p:cNvCxnSpPr>
          <p:nvPr/>
        </p:nvCxnSpPr>
        <p:spPr>
          <a:xfrm>
            <a:off x="3361595" y="3625573"/>
            <a:ext cx="586213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4" idx="3"/>
            <a:endCxn id="5" idx="1"/>
          </p:cNvCxnSpPr>
          <p:nvPr/>
        </p:nvCxnSpPr>
        <p:spPr>
          <a:xfrm>
            <a:off x="5169582" y="3625573"/>
            <a:ext cx="610887" cy="614960"/>
          </a:xfrm>
          <a:prstGeom prst="bentConnector3">
            <a:avLst/>
          </a:prstGeom>
          <a:ln w="9525" cmpd="sng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3"/>
            <a:endCxn id="5" idx="1"/>
          </p:cNvCxnSpPr>
          <p:nvPr/>
        </p:nvCxnSpPr>
        <p:spPr>
          <a:xfrm flipV="1">
            <a:off x="5169582" y="4240533"/>
            <a:ext cx="610887" cy="56564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3"/>
            <a:endCxn id="6" idx="1"/>
          </p:cNvCxnSpPr>
          <p:nvPr/>
        </p:nvCxnSpPr>
        <p:spPr>
          <a:xfrm>
            <a:off x="7002243" y="4240533"/>
            <a:ext cx="549593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08156" y="1085067"/>
            <a:ext cx="770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2626"/>
                </a:solidFill>
              </a:rPr>
              <a:t>Die Vorgänge werden so angeordnet, dass ihre Abhängigkeiten sichtbar sind. Jeder Knoten enthält die Vorgangsnummer und die Dauer.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85231"/>
              </p:ext>
            </p:extLst>
          </p:nvPr>
        </p:nvGraphicFramePr>
        <p:xfrm>
          <a:off x="7785454" y="5392536"/>
          <a:ext cx="1122726" cy="68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sz="3200" dirty="0"/>
              <a:t>Aufgabenstellung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08156" y="1136080"/>
            <a:ext cx="77098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Führe die </a:t>
            </a:r>
            <a:r>
              <a:rPr lang="de-DE" b="1" dirty="0">
                <a:solidFill>
                  <a:srgbClr val="262626"/>
                </a:solidFill>
              </a:rPr>
              <a:t>Vorwärtsrechnung</a:t>
            </a:r>
            <a:r>
              <a:rPr lang="de-DE" dirty="0">
                <a:solidFill>
                  <a:srgbClr val="262626"/>
                </a:solidFill>
              </a:rPr>
              <a:t> zur Ermittlung der frühesten Anfangs- und Endzeitpunkte durch! Beginne mit dem Start-Vorgang. 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u="sng" dirty="0">
                <a:solidFill>
                  <a:srgbClr val="262626"/>
                </a:solidFill>
              </a:rPr>
              <a:t>Formel:</a:t>
            </a:r>
            <a:r>
              <a:rPr lang="de-DE" dirty="0">
                <a:solidFill>
                  <a:srgbClr val="262626"/>
                </a:solidFill>
              </a:rPr>
              <a:t> </a:t>
            </a:r>
            <a:r>
              <a:rPr lang="de-DE" i="1" dirty="0">
                <a:solidFill>
                  <a:srgbClr val="262626"/>
                </a:solidFill>
              </a:rPr>
              <a:t>FEZ = FAZ + D</a:t>
            </a:r>
            <a:r>
              <a:rPr lang="de-DE" dirty="0">
                <a:solidFill>
                  <a:srgbClr val="262626"/>
                </a:solidFill>
              </a:rPr>
              <a:t>. </a:t>
            </a:r>
            <a:r>
              <a:rPr lang="de-DE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Hinweis: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FAZ des Startvorgangs = 0</a:t>
            </a:r>
            <a:r>
              <a:rPr lang="de-DE" dirty="0">
                <a:solidFill>
                  <a:srgbClr val="26262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Führe die </a:t>
            </a:r>
            <a:r>
              <a:rPr lang="de-DE" b="1" dirty="0">
                <a:solidFill>
                  <a:srgbClr val="262626"/>
                </a:solidFill>
              </a:rPr>
              <a:t>Rückwärtsrechnung</a:t>
            </a:r>
            <a:r>
              <a:rPr lang="de-DE" dirty="0">
                <a:solidFill>
                  <a:srgbClr val="262626"/>
                </a:solidFill>
              </a:rPr>
              <a:t> zur Ermittlung der spätesten Anfangs- und Endzeitpunkte durch! Beginne mit dem End-Vorgang.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u="sng" dirty="0">
                <a:solidFill>
                  <a:srgbClr val="262626"/>
                </a:solidFill>
              </a:rPr>
              <a:t>Formel:</a:t>
            </a:r>
            <a:r>
              <a:rPr lang="de-DE" dirty="0">
                <a:solidFill>
                  <a:srgbClr val="262626"/>
                </a:solidFill>
              </a:rPr>
              <a:t> </a:t>
            </a:r>
            <a:r>
              <a:rPr lang="de-DE" i="1" dirty="0">
                <a:solidFill>
                  <a:srgbClr val="262626"/>
                </a:solidFill>
              </a:rPr>
              <a:t>SAZ = SEZ – D</a:t>
            </a:r>
            <a:r>
              <a:rPr lang="de-DE" dirty="0">
                <a:solidFill>
                  <a:srgbClr val="262626"/>
                </a:solidFill>
              </a:rPr>
              <a:t>. </a:t>
            </a:r>
            <a:r>
              <a:rPr lang="de-DE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Hinweis: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SEZ des Endvorgangs ist die Gesamtdauer</a:t>
            </a:r>
            <a:r>
              <a:rPr lang="de-DE" dirty="0">
                <a:solidFill>
                  <a:srgbClr val="262626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Ermittle die </a:t>
            </a:r>
            <a:r>
              <a:rPr lang="de-DE" b="1" dirty="0">
                <a:solidFill>
                  <a:srgbClr val="262626"/>
                </a:solidFill>
              </a:rPr>
              <a:t>Gesamtpuffer</a:t>
            </a:r>
            <a:r>
              <a:rPr lang="de-DE" dirty="0">
                <a:solidFill>
                  <a:srgbClr val="262626"/>
                </a:solidFill>
              </a:rPr>
              <a:t> und die </a:t>
            </a:r>
            <a:r>
              <a:rPr lang="de-DE" b="1" dirty="0">
                <a:solidFill>
                  <a:srgbClr val="262626"/>
                </a:solidFill>
              </a:rPr>
              <a:t>freien Puffer </a:t>
            </a:r>
            <a:r>
              <a:rPr lang="de-DE" dirty="0">
                <a:solidFill>
                  <a:srgbClr val="262626"/>
                </a:solidFill>
              </a:rPr>
              <a:t>der Vorgänge. 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u="sng" dirty="0">
                <a:solidFill>
                  <a:srgbClr val="262626"/>
                </a:solidFill>
              </a:rPr>
              <a:t>Formeln:</a:t>
            </a:r>
            <a:r>
              <a:rPr lang="de-DE" dirty="0">
                <a:solidFill>
                  <a:srgbClr val="262626"/>
                </a:solidFill>
              </a:rPr>
              <a:t> </a:t>
            </a:r>
            <a:r>
              <a:rPr lang="de-DE" i="1" dirty="0">
                <a:solidFill>
                  <a:srgbClr val="262626"/>
                </a:solidFill>
              </a:rPr>
              <a:t>GP = SEZ – FEZ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dirty="0">
                <a:solidFill>
                  <a:srgbClr val="262626"/>
                </a:solidFill>
              </a:rPr>
              <a:t>                 </a:t>
            </a:r>
            <a:r>
              <a:rPr lang="de-DE" i="1" dirty="0">
                <a:solidFill>
                  <a:srgbClr val="262626"/>
                </a:solidFill>
              </a:rPr>
              <a:t>FP = niedrigster FAZ (Nachfolger) </a:t>
            </a:r>
            <a:r>
              <a:rPr lang="de-DE" i="1">
                <a:solidFill>
                  <a:srgbClr val="262626"/>
                </a:solidFill>
              </a:rPr>
              <a:t>– FEZ</a:t>
            </a:r>
            <a:endParaRPr lang="de-DE" i="1" dirty="0">
              <a:solidFill>
                <a:srgbClr val="26262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262626"/>
                </a:solidFill>
              </a:rPr>
              <a:t>Markiere den </a:t>
            </a:r>
            <a:r>
              <a:rPr lang="de-DE" b="1" dirty="0">
                <a:solidFill>
                  <a:srgbClr val="262626"/>
                </a:solidFill>
              </a:rPr>
              <a:t>kritischen Pfad </a:t>
            </a:r>
            <a:r>
              <a:rPr lang="de-DE" dirty="0">
                <a:solidFill>
                  <a:srgbClr val="262626"/>
                </a:solidFill>
              </a:rPr>
              <a:t>im Projekt!</a:t>
            </a:r>
            <a:br>
              <a:rPr lang="de-DE" dirty="0">
                <a:solidFill>
                  <a:srgbClr val="262626"/>
                </a:solidFill>
              </a:rPr>
            </a:br>
            <a:r>
              <a:rPr lang="de-DE" dirty="0">
                <a:solidFill>
                  <a:srgbClr val="262626"/>
                </a:solidFill>
              </a:rPr>
              <a:t>Der kritische Pfad im Projekt verläuft über Vorgänge mit </a:t>
            </a:r>
            <a:r>
              <a:rPr lang="de-DE" b="1" dirty="0">
                <a:solidFill>
                  <a:srgbClr val="262626"/>
                </a:solidFill>
              </a:rPr>
              <a:t>GP = 0</a:t>
            </a:r>
            <a:r>
              <a:rPr lang="de-DE" dirty="0">
                <a:solidFill>
                  <a:srgbClr val="262626"/>
                </a:solidFill>
              </a:rPr>
              <a:t>. Er wird </a:t>
            </a:r>
            <a:r>
              <a:rPr lang="de-DE" b="1" dirty="0">
                <a:solidFill>
                  <a:srgbClr val="FF0000"/>
                </a:solidFill>
              </a:rPr>
              <a:t>rot</a:t>
            </a:r>
            <a:r>
              <a:rPr lang="de-DE" dirty="0">
                <a:solidFill>
                  <a:srgbClr val="262626"/>
                </a:solidFill>
              </a:rPr>
              <a:t> bzw. </a:t>
            </a:r>
            <a:r>
              <a:rPr lang="de-DE" dirty="0">
                <a:solidFill>
                  <a:srgbClr val="262626"/>
                </a:solidFill>
                <a:highlight>
                  <a:srgbClr val="C0C0C0"/>
                </a:highlight>
              </a:rPr>
              <a:t>schraffiert</a:t>
            </a:r>
            <a:r>
              <a:rPr lang="de-DE" dirty="0">
                <a:solidFill>
                  <a:srgbClr val="262626"/>
                </a:solidFill>
              </a:rPr>
              <a:t> gekennzeichnet.</a:t>
            </a:r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71955"/>
              </p:ext>
            </p:extLst>
          </p:nvPr>
        </p:nvGraphicFramePr>
        <p:xfrm>
          <a:off x="7711833" y="5401738"/>
          <a:ext cx="1122726" cy="68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16"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SEZ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58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F104835879FF45A7E5FDA3A670650C" ma:contentTypeVersion="4" ma:contentTypeDescription="Ein neues Dokument erstellen." ma:contentTypeScope="" ma:versionID="7300f8ba3a8f2154af6d391ad24a5dea">
  <xsd:schema xmlns:xsd="http://www.w3.org/2001/XMLSchema" xmlns:xs="http://www.w3.org/2001/XMLSchema" xmlns:p="http://schemas.microsoft.com/office/2006/metadata/properties" xmlns:ns2="05314fb4-28bc-450e-b417-8482f3e039a7" targetNamespace="http://schemas.microsoft.com/office/2006/metadata/properties" ma:root="true" ma:fieldsID="e6a171a3c6f6069581a35084a07c63b0" ns2:_="">
    <xsd:import namespace="05314fb4-28bc-450e-b417-8482f3e039a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14fb4-28bc-450e-b417-8482f3e039a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FF2F2D-AEED-4A35-A51F-CA5114856F5B}"/>
</file>

<file path=customXml/itemProps2.xml><?xml version="1.0" encoding="utf-8"?>
<ds:datastoreItem xmlns:ds="http://schemas.openxmlformats.org/officeDocument/2006/customXml" ds:itemID="{36F6B345-15D7-4614-9BAD-E21F6D31F35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Macintosh PowerPoint</Application>
  <PresentationFormat>Bildschirmpräsentation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Office-Design</vt:lpstr>
      <vt:lpstr> Übung Netzplantechnik</vt:lpstr>
      <vt:lpstr> Vorgangsliste</vt:lpstr>
      <vt:lpstr> Leere Vorgangsknoten</vt:lpstr>
      <vt:lpstr> Anordnung der Vorgangsknoten</vt:lpstr>
      <vt:lpstr> Aufgabenstellung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Windolph</dc:creator>
  <cp:lastModifiedBy>Rahm Helmut</cp:lastModifiedBy>
  <cp:revision>40</cp:revision>
  <dcterms:created xsi:type="dcterms:W3CDTF">2014-12-12T11:39:47Z</dcterms:created>
  <dcterms:modified xsi:type="dcterms:W3CDTF">2022-11-18T14:14:53Z</dcterms:modified>
</cp:coreProperties>
</file>