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57" r:id="rId6"/>
    <p:sldId id="258" r:id="rId7"/>
    <p:sldId id="259" r:id="rId8"/>
    <p:sldId id="261" r:id="rId9"/>
    <p:sldId id="260"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83F6DB-4EAD-4344-92CD-C58F696C998A}" v="603" dt="2024-04-09T21:23:13.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242" autoAdjust="0"/>
  </p:normalViewPr>
  <p:slideViewPr>
    <p:cSldViewPr snapToGrid="0">
      <p:cViewPr varScale="1">
        <p:scale>
          <a:sx n="58" d="100"/>
          <a:sy n="58" d="100"/>
        </p:scale>
        <p:origin x="1618"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E60E8-6D16-4AF2-82C7-F3560A7839F6}" type="datetimeFigureOut">
              <a:rPr lang="de-AT" smtClean="0"/>
              <a:t>09.04.2024</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49BBE-474E-4122-8657-31F7BB1071B1}" type="slidenum">
              <a:rPr lang="de-AT" smtClean="0"/>
              <a:t>‹Nr.›</a:t>
            </a:fld>
            <a:endParaRPr lang="de-AT"/>
          </a:p>
        </p:txBody>
      </p:sp>
    </p:spTree>
    <p:extLst>
      <p:ext uri="{BB962C8B-B14F-4D97-AF65-F5344CB8AC3E}">
        <p14:creationId xmlns:p14="http://schemas.microsoft.com/office/powerpoint/2010/main" val="1450640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Wenn es zu einem Konflikt kommen würde, gäbe es ein massives Versorgungsproblem von Mikrochips</a:t>
            </a:r>
          </a:p>
          <a:p>
            <a:r>
              <a:rPr lang="de-AT" dirty="0"/>
              <a:t>Wirtschaft würde signifikant einbrechen</a:t>
            </a:r>
          </a:p>
          <a:p>
            <a:endParaRPr lang="de-AT" dirty="0"/>
          </a:p>
          <a:p>
            <a:r>
              <a:rPr lang="de-AT" dirty="0"/>
              <a:t>Tuvalu = Pazifischer Inselstaat</a:t>
            </a:r>
          </a:p>
          <a:p>
            <a:r>
              <a:rPr lang="de-DE" dirty="0"/>
              <a:t>Taiwan könnte seine diplomatischen Beziehungen zu </a:t>
            </a:r>
            <a:r>
              <a:rPr lang="de-DE"/>
              <a:t>Tuvalu verlieren, </a:t>
            </a:r>
            <a:r>
              <a:rPr lang="de-DE" dirty="0"/>
              <a:t>nachdem der pro-taiwanesische Regierungschef nicht wiedergewählt wurde. Dies deutet auf eine mögliche Verschiebung hin, die Taiwans Einfluss in der Region schwächen könnte. Zudem spielt das geplante Unterseekabel eine wichtige Rolle für die digitale Infrastruktur und die wirtschaftliche Entwicklung Tuvalus.</a:t>
            </a:r>
            <a:endParaRPr lang="de-AT" dirty="0"/>
          </a:p>
        </p:txBody>
      </p:sp>
      <p:sp>
        <p:nvSpPr>
          <p:cNvPr id="4" name="Slide Number Placeholder 3"/>
          <p:cNvSpPr>
            <a:spLocks noGrp="1"/>
          </p:cNvSpPr>
          <p:nvPr>
            <p:ph type="sldNum" sz="quarter" idx="5"/>
          </p:nvPr>
        </p:nvSpPr>
        <p:spPr/>
        <p:txBody>
          <a:bodyPr/>
          <a:lstStyle/>
          <a:p>
            <a:fld id="{E3149BBE-474E-4122-8657-31F7BB1071B1}" type="slidenum">
              <a:rPr lang="de-AT" smtClean="0"/>
              <a:t>3</a:t>
            </a:fld>
            <a:endParaRPr lang="de-AT"/>
          </a:p>
        </p:txBody>
      </p:sp>
    </p:spTree>
    <p:extLst>
      <p:ext uri="{BB962C8B-B14F-4D97-AF65-F5344CB8AC3E}">
        <p14:creationId xmlns:p14="http://schemas.microsoft.com/office/powerpoint/2010/main" val="3125964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E3149BBE-474E-4122-8657-31F7BB1071B1}" type="slidenum">
              <a:rPr lang="de-AT" smtClean="0"/>
              <a:t>4</a:t>
            </a:fld>
            <a:endParaRPr lang="de-AT"/>
          </a:p>
        </p:txBody>
      </p:sp>
    </p:spTree>
    <p:extLst>
      <p:ext uri="{BB962C8B-B14F-4D97-AF65-F5344CB8AC3E}">
        <p14:creationId xmlns:p14="http://schemas.microsoft.com/office/powerpoint/2010/main" val="373976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B65C-BAB4-83F7-BB9D-72C6D6EFD06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E7BE21FC-27D5-4838-4A7E-2EDE39F7C7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24ED0397-4EC7-67E8-527E-F113CCE59F9C}"/>
              </a:ext>
            </a:extLst>
          </p:cNvPr>
          <p:cNvSpPr>
            <a:spLocks noGrp="1"/>
          </p:cNvSpPr>
          <p:nvPr>
            <p:ph type="dt" sz="half" idx="10"/>
          </p:nvPr>
        </p:nvSpPr>
        <p:spPr/>
        <p:txBody>
          <a:bodyPr/>
          <a:lstStyle/>
          <a:p>
            <a:fld id="{1AFA06BB-4104-4307-946B-E81C1DB31FA5}" type="datetimeFigureOut">
              <a:rPr lang="en-AU" smtClean="0"/>
              <a:t>9/04/2024</a:t>
            </a:fld>
            <a:endParaRPr lang="en-AU"/>
          </a:p>
        </p:txBody>
      </p:sp>
      <p:sp>
        <p:nvSpPr>
          <p:cNvPr id="5" name="Footer Placeholder 4">
            <a:extLst>
              <a:ext uri="{FF2B5EF4-FFF2-40B4-BE49-F238E27FC236}">
                <a16:creationId xmlns:a16="http://schemas.microsoft.com/office/drawing/2014/main" id="{A45D64B5-55AB-6D6E-CE1D-1C7A8C63C8C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4ECF217-ECE7-44BB-5587-BB85792996D3}"/>
              </a:ext>
            </a:extLst>
          </p:cNvPr>
          <p:cNvSpPr>
            <a:spLocks noGrp="1"/>
          </p:cNvSpPr>
          <p:nvPr>
            <p:ph type="sldNum" sz="quarter" idx="12"/>
          </p:nvPr>
        </p:nvSpPr>
        <p:spPr/>
        <p:txBody>
          <a:bodyPr/>
          <a:lstStyle/>
          <a:p>
            <a:fld id="{C404F00C-D47C-4BF4-A179-F92F46FAD4EE}" type="slidenum">
              <a:rPr lang="en-AU" smtClean="0"/>
              <a:t>‹Nr.›</a:t>
            </a:fld>
            <a:endParaRPr lang="en-AU"/>
          </a:p>
        </p:txBody>
      </p:sp>
    </p:spTree>
    <p:extLst>
      <p:ext uri="{BB962C8B-B14F-4D97-AF65-F5344CB8AC3E}">
        <p14:creationId xmlns:p14="http://schemas.microsoft.com/office/powerpoint/2010/main" val="368092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C69F-EFA2-C8E3-FB82-A15AD9E7E8A2}"/>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F1797971-1019-4A0B-6529-A4CDA42759C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86178F6D-0557-83D2-5B7B-5FFE8BACE9FB}"/>
              </a:ext>
            </a:extLst>
          </p:cNvPr>
          <p:cNvSpPr>
            <a:spLocks noGrp="1"/>
          </p:cNvSpPr>
          <p:nvPr>
            <p:ph type="dt" sz="half" idx="10"/>
          </p:nvPr>
        </p:nvSpPr>
        <p:spPr/>
        <p:txBody>
          <a:bodyPr/>
          <a:lstStyle/>
          <a:p>
            <a:fld id="{1AFA06BB-4104-4307-946B-E81C1DB31FA5}" type="datetimeFigureOut">
              <a:rPr lang="en-AU" smtClean="0"/>
              <a:t>9/04/2024</a:t>
            </a:fld>
            <a:endParaRPr lang="en-AU"/>
          </a:p>
        </p:txBody>
      </p:sp>
      <p:sp>
        <p:nvSpPr>
          <p:cNvPr id="5" name="Footer Placeholder 4">
            <a:extLst>
              <a:ext uri="{FF2B5EF4-FFF2-40B4-BE49-F238E27FC236}">
                <a16:creationId xmlns:a16="http://schemas.microsoft.com/office/drawing/2014/main" id="{967E62B3-5738-92C6-5ACF-5FD388A6023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F3E10B8-BE1A-316E-7860-DF8B61FAA2A5}"/>
              </a:ext>
            </a:extLst>
          </p:cNvPr>
          <p:cNvSpPr>
            <a:spLocks noGrp="1"/>
          </p:cNvSpPr>
          <p:nvPr>
            <p:ph type="sldNum" sz="quarter" idx="12"/>
          </p:nvPr>
        </p:nvSpPr>
        <p:spPr/>
        <p:txBody>
          <a:bodyPr/>
          <a:lstStyle/>
          <a:p>
            <a:fld id="{C404F00C-D47C-4BF4-A179-F92F46FAD4EE}" type="slidenum">
              <a:rPr lang="en-AU" smtClean="0"/>
              <a:t>‹Nr.›</a:t>
            </a:fld>
            <a:endParaRPr lang="en-AU"/>
          </a:p>
        </p:txBody>
      </p:sp>
    </p:spTree>
    <p:extLst>
      <p:ext uri="{BB962C8B-B14F-4D97-AF65-F5344CB8AC3E}">
        <p14:creationId xmlns:p14="http://schemas.microsoft.com/office/powerpoint/2010/main" val="319063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1762ED-E270-379C-0CBA-A30B3E4F4CA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69F638D2-387B-8DE3-6383-ADAE44B1264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B730CCE6-2F8D-E70B-AD0A-BA8E74A8143B}"/>
              </a:ext>
            </a:extLst>
          </p:cNvPr>
          <p:cNvSpPr>
            <a:spLocks noGrp="1"/>
          </p:cNvSpPr>
          <p:nvPr>
            <p:ph type="dt" sz="half" idx="10"/>
          </p:nvPr>
        </p:nvSpPr>
        <p:spPr/>
        <p:txBody>
          <a:bodyPr/>
          <a:lstStyle/>
          <a:p>
            <a:fld id="{1AFA06BB-4104-4307-946B-E81C1DB31FA5}" type="datetimeFigureOut">
              <a:rPr lang="en-AU" smtClean="0"/>
              <a:t>9/04/2024</a:t>
            </a:fld>
            <a:endParaRPr lang="en-AU"/>
          </a:p>
        </p:txBody>
      </p:sp>
      <p:sp>
        <p:nvSpPr>
          <p:cNvPr id="5" name="Footer Placeholder 4">
            <a:extLst>
              <a:ext uri="{FF2B5EF4-FFF2-40B4-BE49-F238E27FC236}">
                <a16:creationId xmlns:a16="http://schemas.microsoft.com/office/drawing/2014/main" id="{14362D7B-EB7E-5F78-4A36-A2239C8C7E4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2CD9D73-BB52-007D-E32F-B0D832791E3D}"/>
              </a:ext>
            </a:extLst>
          </p:cNvPr>
          <p:cNvSpPr>
            <a:spLocks noGrp="1"/>
          </p:cNvSpPr>
          <p:nvPr>
            <p:ph type="sldNum" sz="quarter" idx="12"/>
          </p:nvPr>
        </p:nvSpPr>
        <p:spPr/>
        <p:txBody>
          <a:bodyPr/>
          <a:lstStyle/>
          <a:p>
            <a:fld id="{C404F00C-D47C-4BF4-A179-F92F46FAD4EE}" type="slidenum">
              <a:rPr lang="en-AU" smtClean="0"/>
              <a:t>‹Nr.›</a:t>
            </a:fld>
            <a:endParaRPr lang="en-AU"/>
          </a:p>
        </p:txBody>
      </p:sp>
    </p:spTree>
    <p:extLst>
      <p:ext uri="{BB962C8B-B14F-4D97-AF65-F5344CB8AC3E}">
        <p14:creationId xmlns:p14="http://schemas.microsoft.com/office/powerpoint/2010/main" val="307222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BA9B-A0DA-EC5C-B8C5-44F21A2ADEF3}"/>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5904B431-F7DE-D798-1E6A-DE7AECAF308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4614B1DC-2A2A-2DD5-73E2-6983317D535B}"/>
              </a:ext>
            </a:extLst>
          </p:cNvPr>
          <p:cNvSpPr>
            <a:spLocks noGrp="1"/>
          </p:cNvSpPr>
          <p:nvPr>
            <p:ph type="dt" sz="half" idx="10"/>
          </p:nvPr>
        </p:nvSpPr>
        <p:spPr/>
        <p:txBody>
          <a:bodyPr/>
          <a:lstStyle/>
          <a:p>
            <a:fld id="{1AFA06BB-4104-4307-946B-E81C1DB31FA5}" type="datetimeFigureOut">
              <a:rPr lang="en-AU" smtClean="0"/>
              <a:t>9/04/2024</a:t>
            </a:fld>
            <a:endParaRPr lang="en-AU"/>
          </a:p>
        </p:txBody>
      </p:sp>
      <p:sp>
        <p:nvSpPr>
          <p:cNvPr id="5" name="Footer Placeholder 4">
            <a:extLst>
              <a:ext uri="{FF2B5EF4-FFF2-40B4-BE49-F238E27FC236}">
                <a16:creationId xmlns:a16="http://schemas.microsoft.com/office/drawing/2014/main" id="{115C0FFE-872E-FE81-4A6F-9074A0D7E0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2EF3AB8-2CE0-2DC8-20AB-254DA7693726}"/>
              </a:ext>
            </a:extLst>
          </p:cNvPr>
          <p:cNvSpPr>
            <a:spLocks noGrp="1"/>
          </p:cNvSpPr>
          <p:nvPr>
            <p:ph type="sldNum" sz="quarter" idx="12"/>
          </p:nvPr>
        </p:nvSpPr>
        <p:spPr/>
        <p:txBody>
          <a:bodyPr/>
          <a:lstStyle/>
          <a:p>
            <a:fld id="{C404F00C-D47C-4BF4-A179-F92F46FAD4EE}" type="slidenum">
              <a:rPr lang="en-AU" smtClean="0"/>
              <a:t>‹Nr.›</a:t>
            </a:fld>
            <a:endParaRPr lang="en-AU"/>
          </a:p>
        </p:txBody>
      </p:sp>
    </p:spTree>
    <p:extLst>
      <p:ext uri="{BB962C8B-B14F-4D97-AF65-F5344CB8AC3E}">
        <p14:creationId xmlns:p14="http://schemas.microsoft.com/office/powerpoint/2010/main" val="245299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DC53-B9EA-3AD9-4A0D-02F0036035C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477CB20E-CDCB-6A93-26A5-505C506E94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11B1697-6988-6678-E3A5-EFBD143EEA51}"/>
              </a:ext>
            </a:extLst>
          </p:cNvPr>
          <p:cNvSpPr>
            <a:spLocks noGrp="1"/>
          </p:cNvSpPr>
          <p:nvPr>
            <p:ph type="dt" sz="half" idx="10"/>
          </p:nvPr>
        </p:nvSpPr>
        <p:spPr/>
        <p:txBody>
          <a:bodyPr/>
          <a:lstStyle/>
          <a:p>
            <a:fld id="{1AFA06BB-4104-4307-946B-E81C1DB31FA5}" type="datetimeFigureOut">
              <a:rPr lang="en-AU" smtClean="0"/>
              <a:t>9/04/2024</a:t>
            </a:fld>
            <a:endParaRPr lang="en-AU"/>
          </a:p>
        </p:txBody>
      </p:sp>
      <p:sp>
        <p:nvSpPr>
          <p:cNvPr id="5" name="Footer Placeholder 4">
            <a:extLst>
              <a:ext uri="{FF2B5EF4-FFF2-40B4-BE49-F238E27FC236}">
                <a16:creationId xmlns:a16="http://schemas.microsoft.com/office/drawing/2014/main" id="{337D3C56-E0A9-9512-F492-28B4AED7E62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DC50A75-0026-E4E2-E4A4-2514AE540C73}"/>
              </a:ext>
            </a:extLst>
          </p:cNvPr>
          <p:cNvSpPr>
            <a:spLocks noGrp="1"/>
          </p:cNvSpPr>
          <p:nvPr>
            <p:ph type="sldNum" sz="quarter" idx="12"/>
          </p:nvPr>
        </p:nvSpPr>
        <p:spPr/>
        <p:txBody>
          <a:bodyPr/>
          <a:lstStyle/>
          <a:p>
            <a:fld id="{C404F00C-D47C-4BF4-A179-F92F46FAD4EE}" type="slidenum">
              <a:rPr lang="en-AU" smtClean="0"/>
              <a:t>‹Nr.›</a:t>
            </a:fld>
            <a:endParaRPr lang="en-AU"/>
          </a:p>
        </p:txBody>
      </p:sp>
    </p:spTree>
    <p:extLst>
      <p:ext uri="{BB962C8B-B14F-4D97-AF65-F5344CB8AC3E}">
        <p14:creationId xmlns:p14="http://schemas.microsoft.com/office/powerpoint/2010/main" val="3831706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5971-0414-FA91-B782-32E92F91F186}"/>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D09986C1-0D97-BDA2-34A4-7EDE7B427AE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6194AD42-7DF6-7C1F-385B-F20FC088D5F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AD3F3993-DF37-C72A-AABA-1B14DF9FD372}"/>
              </a:ext>
            </a:extLst>
          </p:cNvPr>
          <p:cNvSpPr>
            <a:spLocks noGrp="1"/>
          </p:cNvSpPr>
          <p:nvPr>
            <p:ph type="dt" sz="half" idx="10"/>
          </p:nvPr>
        </p:nvSpPr>
        <p:spPr/>
        <p:txBody>
          <a:bodyPr/>
          <a:lstStyle/>
          <a:p>
            <a:fld id="{1AFA06BB-4104-4307-946B-E81C1DB31FA5}" type="datetimeFigureOut">
              <a:rPr lang="en-AU" smtClean="0"/>
              <a:t>9/04/2024</a:t>
            </a:fld>
            <a:endParaRPr lang="en-AU"/>
          </a:p>
        </p:txBody>
      </p:sp>
      <p:sp>
        <p:nvSpPr>
          <p:cNvPr id="6" name="Footer Placeholder 5">
            <a:extLst>
              <a:ext uri="{FF2B5EF4-FFF2-40B4-BE49-F238E27FC236}">
                <a16:creationId xmlns:a16="http://schemas.microsoft.com/office/drawing/2014/main" id="{18ABD417-CE0A-6B5E-B592-D5906FAF2AE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6BC3706-9644-8A0A-DCB2-2D55111013BD}"/>
              </a:ext>
            </a:extLst>
          </p:cNvPr>
          <p:cNvSpPr>
            <a:spLocks noGrp="1"/>
          </p:cNvSpPr>
          <p:nvPr>
            <p:ph type="sldNum" sz="quarter" idx="12"/>
          </p:nvPr>
        </p:nvSpPr>
        <p:spPr/>
        <p:txBody>
          <a:bodyPr/>
          <a:lstStyle/>
          <a:p>
            <a:fld id="{C404F00C-D47C-4BF4-A179-F92F46FAD4EE}" type="slidenum">
              <a:rPr lang="en-AU" smtClean="0"/>
              <a:t>‹Nr.›</a:t>
            </a:fld>
            <a:endParaRPr lang="en-AU"/>
          </a:p>
        </p:txBody>
      </p:sp>
    </p:spTree>
    <p:extLst>
      <p:ext uri="{BB962C8B-B14F-4D97-AF65-F5344CB8AC3E}">
        <p14:creationId xmlns:p14="http://schemas.microsoft.com/office/powerpoint/2010/main" val="213517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90DC-38D5-481F-45FE-203DB1FD1A53}"/>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5DAD4658-E1A1-9D54-4C0D-597672762A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9977B23-B1D3-EEF0-E862-596F08A11D6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C9200466-8863-8EA9-601C-4121666C5E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03FAECE-BBF6-9524-791C-226288C267C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911BE770-9582-11C6-7CAA-DB5756540EE3}"/>
              </a:ext>
            </a:extLst>
          </p:cNvPr>
          <p:cNvSpPr>
            <a:spLocks noGrp="1"/>
          </p:cNvSpPr>
          <p:nvPr>
            <p:ph type="dt" sz="half" idx="10"/>
          </p:nvPr>
        </p:nvSpPr>
        <p:spPr/>
        <p:txBody>
          <a:bodyPr/>
          <a:lstStyle/>
          <a:p>
            <a:fld id="{1AFA06BB-4104-4307-946B-E81C1DB31FA5}" type="datetimeFigureOut">
              <a:rPr lang="en-AU" smtClean="0"/>
              <a:t>9/04/2024</a:t>
            </a:fld>
            <a:endParaRPr lang="en-AU"/>
          </a:p>
        </p:txBody>
      </p:sp>
      <p:sp>
        <p:nvSpPr>
          <p:cNvPr id="8" name="Footer Placeholder 7">
            <a:extLst>
              <a:ext uri="{FF2B5EF4-FFF2-40B4-BE49-F238E27FC236}">
                <a16:creationId xmlns:a16="http://schemas.microsoft.com/office/drawing/2014/main" id="{06982341-DC2E-4D24-EDE2-C4D4A1278B3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16D4DFA-0C28-08E1-DDB4-E6AF29CBA9F0}"/>
              </a:ext>
            </a:extLst>
          </p:cNvPr>
          <p:cNvSpPr>
            <a:spLocks noGrp="1"/>
          </p:cNvSpPr>
          <p:nvPr>
            <p:ph type="sldNum" sz="quarter" idx="12"/>
          </p:nvPr>
        </p:nvSpPr>
        <p:spPr/>
        <p:txBody>
          <a:bodyPr/>
          <a:lstStyle/>
          <a:p>
            <a:fld id="{C404F00C-D47C-4BF4-A179-F92F46FAD4EE}" type="slidenum">
              <a:rPr lang="en-AU" smtClean="0"/>
              <a:t>‹Nr.›</a:t>
            </a:fld>
            <a:endParaRPr lang="en-AU"/>
          </a:p>
        </p:txBody>
      </p:sp>
    </p:spTree>
    <p:extLst>
      <p:ext uri="{BB962C8B-B14F-4D97-AF65-F5344CB8AC3E}">
        <p14:creationId xmlns:p14="http://schemas.microsoft.com/office/powerpoint/2010/main" val="422421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9537-465C-007F-D902-A5BEB74A21F9}"/>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9549555B-A84B-8351-E118-5BF3E3B5E254}"/>
              </a:ext>
            </a:extLst>
          </p:cNvPr>
          <p:cNvSpPr>
            <a:spLocks noGrp="1"/>
          </p:cNvSpPr>
          <p:nvPr>
            <p:ph type="dt" sz="half" idx="10"/>
          </p:nvPr>
        </p:nvSpPr>
        <p:spPr/>
        <p:txBody>
          <a:bodyPr/>
          <a:lstStyle/>
          <a:p>
            <a:fld id="{1AFA06BB-4104-4307-946B-E81C1DB31FA5}" type="datetimeFigureOut">
              <a:rPr lang="en-AU" smtClean="0"/>
              <a:t>9/04/2024</a:t>
            </a:fld>
            <a:endParaRPr lang="en-AU"/>
          </a:p>
        </p:txBody>
      </p:sp>
      <p:sp>
        <p:nvSpPr>
          <p:cNvPr id="4" name="Footer Placeholder 3">
            <a:extLst>
              <a:ext uri="{FF2B5EF4-FFF2-40B4-BE49-F238E27FC236}">
                <a16:creationId xmlns:a16="http://schemas.microsoft.com/office/drawing/2014/main" id="{4F4452A1-B468-C3BB-2EB6-2EFD60BB985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B7F82EB-C429-1E0D-483D-92F04BB00396}"/>
              </a:ext>
            </a:extLst>
          </p:cNvPr>
          <p:cNvSpPr>
            <a:spLocks noGrp="1"/>
          </p:cNvSpPr>
          <p:nvPr>
            <p:ph type="sldNum" sz="quarter" idx="12"/>
          </p:nvPr>
        </p:nvSpPr>
        <p:spPr/>
        <p:txBody>
          <a:bodyPr/>
          <a:lstStyle/>
          <a:p>
            <a:fld id="{C404F00C-D47C-4BF4-A179-F92F46FAD4EE}" type="slidenum">
              <a:rPr lang="en-AU" smtClean="0"/>
              <a:t>‹Nr.›</a:t>
            </a:fld>
            <a:endParaRPr lang="en-AU"/>
          </a:p>
        </p:txBody>
      </p:sp>
    </p:spTree>
    <p:extLst>
      <p:ext uri="{BB962C8B-B14F-4D97-AF65-F5344CB8AC3E}">
        <p14:creationId xmlns:p14="http://schemas.microsoft.com/office/powerpoint/2010/main" val="352181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88E5B8-2B3C-53D3-DEA0-D4230302F9B3}"/>
              </a:ext>
            </a:extLst>
          </p:cNvPr>
          <p:cNvSpPr>
            <a:spLocks noGrp="1"/>
          </p:cNvSpPr>
          <p:nvPr>
            <p:ph type="dt" sz="half" idx="10"/>
          </p:nvPr>
        </p:nvSpPr>
        <p:spPr/>
        <p:txBody>
          <a:bodyPr/>
          <a:lstStyle/>
          <a:p>
            <a:fld id="{1AFA06BB-4104-4307-946B-E81C1DB31FA5}" type="datetimeFigureOut">
              <a:rPr lang="en-AU" smtClean="0"/>
              <a:t>9/04/2024</a:t>
            </a:fld>
            <a:endParaRPr lang="en-AU"/>
          </a:p>
        </p:txBody>
      </p:sp>
      <p:sp>
        <p:nvSpPr>
          <p:cNvPr id="3" name="Footer Placeholder 2">
            <a:extLst>
              <a:ext uri="{FF2B5EF4-FFF2-40B4-BE49-F238E27FC236}">
                <a16:creationId xmlns:a16="http://schemas.microsoft.com/office/drawing/2014/main" id="{2FA8C9B5-DC0A-B5FC-B056-678B677D0E1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36E5093-F269-B4EE-801E-64CBE9DA6332}"/>
              </a:ext>
            </a:extLst>
          </p:cNvPr>
          <p:cNvSpPr>
            <a:spLocks noGrp="1"/>
          </p:cNvSpPr>
          <p:nvPr>
            <p:ph type="sldNum" sz="quarter" idx="12"/>
          </p:nvPr>
        </p:nvSpPr>
        <p:spPr/>
        <p:txBody>
          <a:bodyPr/>
          <a:lstStyle/>
          <a:p>
            <a:fld id="{C404F00C-D47C-4BF4-A179-F92F46FAD4EE}" type="slidenum">
              <a:rPr lang="en-AU" smtClean="0"/>
              <a:t>‹Nr.›</a:t>
            </a:fld>
            <a:endParaRPr lang="en-AU"/>
          </a:p>
        </p:txBody>
      </p:sp>
    </p:spTree>
    <p:extLst>
      <p:ext uri="{BB962C8B-B14F-4D97-AF65-F5344CB8AC3E}">
        <p14:creationId xmlns:p14="http://schemas.microsoft.com/office/powerpoint/2010/main" val="290359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823F6-953C-48A6-DDCB-A310DA8455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ED8C486C-9F74-DF73-3952-E8815ACAD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FAB32C16-F8FE-F603-6AAB-38949D3B0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618D81-E369-84CC-8755-5FD08F2B625A}"/>
              </a:ext>
            </a:extLst>
          </p:cNvPr>
          <p:cNvSpPr>
            <a:spLocks noGrp="1"/>
          </p:cNvSpPr>
          <p:nvPr>
            <p:ph type="dt" sz="half" idx="10"/>
          </p:nvPr>
        </p:nvSpPr>
        <p:spPr/>
        <p:txBody>
          <a:bodyPr/>
          <a:lstStyle/>
          <a:p>
            <a:fld id="{1AFA06BB-4104-4307-946B-E81C1DB31FA5}" type="datetimeFigureOut">
              <a:rPr lang="en-AU" smtClean="0"/>
              <a:t>9/04/2024</a:t>
            </a:fld>
            <a:endParaRPr lang="en-AU"/>
          </a:p>
        </p:txBody>
      </p:sp>
      <p:sp>
        <p:nvSpPr>
          <p:cNvPr id="6" name="Footer Placeholder 5">
            <a:extLst>
              <a:ext uri="{FF2B5EF4-FFF2-40B4-BE49-F238E27FC236}">
                <a16:creationId xmlns:a16="http://schemas.microsoft.com/office/drawing/2014/main" id="{44935781-435C-D17B-D953-A3FBE00A1D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8525873-7203-F683-8A2E-60128D460240}"/>
              </a:ext>
            </a:extLst>
          </p:cNvPr>
          <p:cNvSpPr>
            <a:spLocks noGrp="1"/>
          </p:cNvSpPr>
          <p:nvPr>
            <p:ph type="sldNum" sz="quarter" idx="12"/>
          </p:nvPr>
        </p:nvSpPr>
        <p:spPr/>
        <p:txBody>
          <a:bodyPr/>
          <a:lstStyle/>
          <a:p>
            <a:fld id="{C404F00C-D47C-4BF4-A179-F92F46FAD4EE}" type="slidenum">
              <a:rPr lang="en-AU" smtClean="0"/>
              <a:t>‹Nr.›</a:t>
            </a:fld>
            <a:endParaRPr lang="en-AU"/>
          </a:p>
        </p:txBody>
      </p:sp>
    </p:spTree>
    <p:extLst>
      <p:ext uri="{BB962C8B-B14F-4D97-AF65-F5344CB8AC3E}">
        <p14:creationId xmlns:p14="http://schemas.microsoft.com/office/powerpoint/2010/main" val="3153832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EC68-EC08-1A91-9A30-1D4FE383CA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7F4B5B76-3266-CD89-8B0F-B8881B5A9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7B9EF98-E8F4-61FB-C2F5-671EB30E7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3D99A97-A792-0B64-BCE5-2AC0F3C6DC4E}"/>
              </a:ext>
            </a:extLst>
          </p:cNvPr>
          <p:cNvSpPr>
            <a:spLocks noGrp="1"/>
          </p:cNvSpPr>
          <p:nvPr>
            <p:ph type="dt" sz="half" idx="10"/>
          </p:nvPr>
        </p:nvSpPr>
        <p:spPr/>
        <p:txBody>
          <a:bodyPr/>
          <a:lstStyle/>
          <a:p>
            <a:fld id="{1AFA06BB-4104-4307-946B-E81C1DB31FA5}" type="datetimeFigureOut">
              <a:rPr lang="en-AU" smtClean="0"/>
              <a:t>9/04/2024</a:t>
            </a:fld>
            <a:endParaRPr lang="en-AU"/>
          </a:p>
        </p:txBody>
      </p:sp>
      <p:sp>
        <p:nvSpPr>
          <p:cNvPr id="6" name="Footer Placeholder 5">
            <a:extLst>
              <a:ext uri="{FF2B5EF4-FFF2-40B4-BE49-F238E27FC236}">
                <a16:creationId xmlns:a16="http://schemas.microsoft.com/office/drawing/2014/main" id="{696867D5-31FE-CF30-B5C6-F344EB60DB4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0131165-844D-A9CC-4230-EF09930F860E}"/>
              </a:ext>
            </a:extLst>
          </p:cNvPr>
          <p:cNvSpPr>
            <a:spLocks noGrp="1"/>
          </p:cNvSpPr>
          <p:nvPr>
            <p:ph type="sldNum" sz="quarter" idx="12"/>
          </p:nvPr>
        </p:nvSpPr>
        <p:spPr/>
        <p:txBody>
          <a:bodyPr/>
          <a:lstStyle/>
          <a:p>
            <a:fld id="{C404F00C-D47C-4BF4-A179-F92F46FAD4EE}" type="slidenum">
              <a:rPr lang="en-AU" smtClean="0"/>
              <a:t>‹Nr.›</a:t>
            </a:fld>
            <a:endParaRPr lang="en-AU"/>
          </a:p>
        </p:txBody>
      </p:sp>
    </p:spTree>
    <p:extLst>
      <p:ext uri="{BB962C8B-B14F-4D97-AF65-F5344CB8AC3E}">
        <p14:creationId xmlns:p14="http://schemas.microsoft.com/office/powerpoint/2010/main" val="206004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B9899B-6417-CCA9-3EF1-6AF348D101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A3636B31-960B-BC4A-B1CD-43BE5DB2E3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D5FCD46C-91E4-2A66-FED0-61D65262FD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A06BB-4104-4307-946B-E81C1DB31FA5}" type="datetimeFigureOut">
              <a:rPr lang="en-AU" smtClean="0"/>
              <a:t>9/04/2024</a:t>
            </a:fld>
            <a:endParaRPr lang="en-AU"/>
          </a:p>
        </p:txBody>
      </p:sp>
      <p:sp>
        <p:nvSpPr>
          <p:cNvPr id="5" name="Footer Placeholder 4">
            <a:extLst>
              <a:ext uri="{FF2B5EF4-FFF2-40B4-BE49-F238E27FC236}">
                <a16:creationId xmlns:a16="http://schemas.microsoft.com/office/drawing/2014/main" id="{761D2CA6-7E4F-CF59-F9A7-2FC3EA1ECF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E3206EE3-10FF-E31D-2AE7-07F90716AF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4F00C-D47C-4BF4-A179-F92F46FAD4EE}" type="slidenum">
              <a:rPr lang="en-AU" smtClean="0"/>
              <a:t>‹Nr.›</a:t>
            </a:fld>
            <a:endParaRPr lang="en-AU"/>
          </a:p>
        </p:txBody>
      </p:sp>
    </p:spTree>
    <p:extLst>
      <p:ext uri="{BB962C8B-B14F-4D97-AF65-F5344CB8AC3E}">
        <p14:creationId xmlns:p14="http://schemas.microsoft.com/office/powerpoint/2010/main" val="239607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China's growing military confidence puts Taiwan at risk">
            <a:extLst>
              <a:ext uri="{FF2B5EF4-FFF2-40B4-BE49-F238E27FC236}">
                <a16:creationId xmlns:a16="http://schemas.microsoft.com/office/drawing/2014/main" id="{9BF98612-8D46-F574-B722-B434703F760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0449" b="6613"/>
          <a:stretch/>
        </p:blipFill>
        <p:spPr bwMode="auto">
          <a:xfrm>
            <a:off x="0" y="0"/>
            <a:ext cx="121937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04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7A117-3B29-9AE5-792D-96AF21EA5C5C}"/>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de-AT" sz="5200">
                <a:solidFill>
                  <a:srgbClr val="FFFFFF"/>
                </a:solidFill>
                <a:latin typeface="Carbon Bold" panose="02000806020000020003" pitchFamily="2" charset="0"/>
              </a:rPr>
              <a:t>Zeitungsartikel</a:t>
            </a:r>
          </a:p>
        </p:txBody>
      </p:sp>
      <p:sp>
        <p:nvSpPr>
          <p:cNvPr id="3" name="Subtitle 2">
            <a:extLst>
              <a:ext uri="{FF2B5EF4-FFF2-40B4-BE49-F238E27FC236}">
                <a16:creationId xmlns:a16="http://schemas.microsoft.com/office/drawing/2014/main" id="{A3AC6E01-CF3F-9FBE-F3FC-884971DCAB47}"/>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AU" dirty="0" err="1">
                <a:solidFill>
                  <a:srgbClr val="FFFFFF"/>
                </a:solidFill>
                <a:latin typeface="Carbon Bold" panose="02000806020000020003" pitchFamily="2" charset="0"/>
              </a:rPr>
              <a:t>Thienel</a:t>
            </a:r>
            <a:r>
              <a:rPr lang="en-AU" dirty="0">
                <a:solidFill>
                  <a:srgbClr val="FFFFFF"/>
                </a:solidFill>
                <a:latin typeface="Carbon Bold" panose="02000806020000020003" pitchFamily="2" charset="0"/>
              </a:rPr>
              <a:t> &amp; Hrbek</a:t>
            </a:r>
          </a:p>
        </p:txBody>
      </p:sp>
    </p:spTree>
    <p:extLst>
      <p:ext uri="{BB962C8B-B14F-4D97-AF65-F5344CB8AC3E}">
        <p14:creationId xmlns:p14="http://schemas.microsoft.com/office/powerpoint/2010/main" val="429113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41"/>
                                        </p:tgtEl>
                                      </p:cBhvr>
                                    </p:animEffect>
                                    <p:set>
                                      <p:cBhvr>
                                        <p:cTn id="7" dur="1" fill="hold">
                                          <p:stCondLst>
                                            <p:cond delay="499"/>
                                          </p:stCondLst>
                                        </p:cTn>
                                        <p:tgtEl>
                                          <p:spTgt spid="104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43"/>
                                        </p:tgtEl>
                                      </p:cBhvr>
                                    </p:animEffect>
                                    <p:set>
                                      <p:cBhvr>
                                        <p:cTn id="10" dur="1" fill="hold">
                                          <p:stCondLst>
                                            <p:cond delay="499"/>
                                          </p:stCondLst>
                                        </p:cTn>
                                        <p:tgtEl>
                                          <p:spTgt spid="104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0" end="0"/>
                                            </p:txEl>
                                          </p:spTgt>
                                        </p:tgtEl>
                                      </p:cBhvr>
                                    </p:animEffect>
                                    <p:set>
                                      <p:cBhvr>
                                        <p:cTn id="1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 grpId="0" animBg="1"/>
      <p:bldP spid="1043" grpId="0" animBg="1"/>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hina's growing military confidence puts Taiwan at risk">
            <a:extLst>
              <a:ext uri="{FF2B5EF4-FFF2-40B4-BE49-F238E27FC236}">
                <a16:creationId xmlns:a16="http://schemas.microsoft.com/office/drawing/2014/main" id="{E692AE77-1D27-63ED-A03B-784602A6BF49}"/>
              </a:ext>
            </a:extLst>
          </p:cNvPr>
          <p:cNvPicPr>
            <a:picLocks noChangeAspect="1" noChangeArrowheads="1"/>
          </p:cNvPicPr>
          <p:nvPr/>
        </p:nvPicPr>
        <p:blipFill rotWithShape="1">
          <a:blip r:embed="rId2">
            <a:alphaModFix/>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0450" b="6601"/>
          <a:stretch/>
        </p:blipFill>
        <p:spPr bwMode="auto">
          <a:xfrm>
            <a:off x="0" y="1"/>
            <a:ext cx="12193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4EE6DB89-0E21-EB2D-FEF8-AFAE268CBA48}"/>
              </a:ext>
            </a:extLst>
          </p:cNvPr>
          <p:cNvGrpSpPr/>
          <p:nvPr/>
        </p:nvGrpSpPr>
        <p:grpSpPr>
          <a:xfrm>
            <a:off x="-971752" y="847024"/>
            <a:ext cx="8021948" cy="4133803"/>
            <a:chOff x="-898267" y="971809"/>
            <a:chExt cx="8021948" cy="4133803"/>
          </a:xfrm>
        </p:grpSpPr>
        <p:sp>
          <p:nvSpPr>
            <p:cNvPr id="14" name="Rectangle 13">
              <a:extLst>
                <a:ext uri="{FF2B5EF4-FFF2-40B4-BE49-F238E27FC236}">
                  <a16:creationId xmlns:a16="http://schemas.microsoft.com/office/drawing/2014/main" id="{EE8CE64D-7506-7CE8-6FC1-74DB654A8F8D}"/>
                </a:ext>
              </a:extLst>
            </p:cNvPr>
            <p:cNvSpPr/>
            <p:nvPr/>
          </p:nvSpPr>
          <p:spPr>
            <a:xfrm rot="20700000">
              <a:off x="-898267" y="971809"/>
              <a:ext cx="8021948" cy="4133803"/>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TextBox 14">
              <a:extLst>
                <a:ext uri="{FF2B5EF4-FFF2-40B4-BE49-F238E27FC236}">
                  <a16:creationId xmlns:a16="http://schemas.microsoft.com/office/drawing/2014/main" id="{52E3C604-3257-40BF-1DF8-A87EF78561B0}"/>
                </a:ext>
              </a:extLst>
            </p:cNvPr>
            <p:cNvSpPr txBox="1"/>
            <p:nvPr/>
          </p:nvSpPr>
          <p:spPr>
            <a:xfrm>
              <a:off x="1223060" y="1542063"/>
              <a:ext cx="4748461" cy="3323987"/>
            </a:xfrm>
            <a:prstGeom prst="rect">
              <a:avLst/>
            </a:prstGeom>
            <a:noFill/>
          </p:spPr>
          <p:txBody>
            <a:bodyPr wrap="square" rtlCol="0">
              <a:spAutoFit/>
            </a:bodyPr>
            <a:lstStyle/>
            <a:p>
              <a:r>
                <a:rPr lang="de-DE" sz="3200" b="1" i="0">
                  <a:solidFill>
                    <a:schemeClr val="bg1"/>
                  </a:solidFill>
                  <a:effectLst/>
                  <a:latin typeface="Carbon Bold" panose="02000806020000020003" pitchFamily="2" charset="0"/>
                </a:rPr>
                <a:t>33 chinesische Jets nahe Taiwan gesichtet – Taipeh könnte wieder Verbündeten im Pazifik verlieren</a:t>
              </a:r>
            </a:p>
            <a:p>
              <a:endParaRPr lang="en-AU"/>
            </a:p>
          </p:txBody>
        </p:sp>
      </p:grpSp>
      <p:sp>
        <p:nvSpPr>
          <p:cNvPr id="3" name="Rectangle: Diagonal Corners Snipped 2">
            <a:extLst>
              <a:ext uri="{FF2B5EF4-FFF2-40B4-BE49-F238E27FC236}">
                <a16:creationId xmlns:a16="http://schemas.microsoft.com/office/drawing/2014/main" id="{794A614A-8B9C-35ED-394D-0474680D5347}"/>
              </a:ext>
            </a:extLst>
          </p:cNvPr>
          <p:cNvSpPr/>
          <p:nvPr/>
        </p:nvSpPr>
        <p:spPr>
          <a:xfrm rot="20700000">
            <a:off x="3816352" y="2234513"/>
            <a:ext cx="9414214" cy="4811232"/>
          </a:xfrm>
          <a:prstGeom prst="snip2DiagRect">
            <a:avLst/>
          </a:prstGeom>
          <a:blipFill>
            <a:blip r:embed="rId4">
              <a:extLst>
                <a:ext uri="{BEBA8EAE-BF5A-486C-A8C5-ECC9F3942E4B}">
                  <a14:imgProps xmlns:a14="http://schemas.microsoft.com/office/drawing/2010/main">
                    <a14:imgLayer r:embed="rId5">
                      <a14:imgEffect>
                        <a14:backgroundRemoval t="9576" b="89663" l="6817" r="93401">
                          <a14:foregroundMark x1="10080" y1="38303" x2="4423" y2="40588"/>
                          <a14:foregroundMark x1="4423" y1="40588" x2="9862" y2="46681"/>
                          <a14:foregroundMark x1="9862" y1="46681" x2="10152" y2="38629"/>
                          <a14:foregroundMark x1="7179" y1="39391" x2="6817" y2="39608"/>
                          <a14:foregroundMark x1="89775" y1="58651" x2="90573" y2="59304"/>
                          <a14:foregroundMark x1="93256" y1="58868" x2="93401" y2="60283"/>
                        </a14:backgroundRemoval>
                      </a14:imgEffect>
                    </a14:imgLayer>
                  </a14:imgProps>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4648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8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250" fill="hold"/>
                                        <p:tgtEl>
                                          <p:spTgt spid="17"/>
                                        </p:tgtEl>
                                        <p:attrNameLst>
                                          <p:attrName>ppt_x</p:attrName>
                                        </p:attrNameLst>
                                      </p:cBhvr>
                                      <p:tavLst>
                                        <p:tav tm="0">
                                          <p:val>
                                            <p:strVal val="0-#ppt_w/2"/>
                                          </p:val>
                                        </p:tav>
                                        <p:tav tm="100000">
                                          <p:val>
                                            <p:strVal val="#ppt_x"/>
                                          </p:val>
                                        </p:tav>
                                      </p:tavLst>
                                    </p:anim>
                                    <p:anim calcmode="lin" valueType="num">
                                      <p:cBhvr additive="base">
                                        <p:cTn id="8" dur="12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accel="20000" decel="8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250" fill="hold"/>
                                        <p:tgtEl>
                                          <p:spTgt spid="3"/>
                                        </p:tgtEl>
                                        <p:attrNameLst>
                                          <p:attrName>ppt_x</p:attrName>
                                        </p:attrNameLst>
                                      </p:cBhvr>
                                      <p:tavLst>
                                        <p:tav tm="0">
                                          <p:val>
                                            <p:strVal val="1+#ppt_w/2"/>
                                          </p:val>
                                        </p:tav>
                                        <p:tav tm="100000">
                                          <p:val>
                                            <p:strVal val="#ppt_x"/>
                                          </p:val>
                                        </p:tav>
                                      </p:tavLst>
                                    </p:anim>
                                    <p:anim calcmode="lin" valueType="num">
                                      <p:cBhvr additive="base">
                                        <p:cTn id="12" dur="12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12" accel="100000" fill="hold" grpId="1" nodeType="clickEffect">
                                  <p:stCondLst>
                                    <p:cond delay="0"/>
                                  </p:stCondLst>
                                  <p:childTnLst>
                                    <p:anim calcmode="lin" valueType="num">
                                      <p:cBhvr additive="base">
                                        <p:cTn id="16" dur="1000"/>
                                        <p:tgtEl>
                                          <p:spTgt spid="3"/>
                                        </p:tgtEl>
                                        <p:attrNameLst>
                                          <p:attrName>ppt_x</p:attrName>
                                        </p:attrNameLst>
                                      </p:cBhvr>
                                      <p:tavLst>
                                        <p:tav tm="0">
                                          <p:val>
                                            <p:strVal val="ppt_x"/>
                                          </p:val>
                                        </p:tav>
                                        <p:tav tm="100000">
                                          <p:val>
                                            <p:strVal val="0-ppt_w/2"/>
                                          </p:val>
                                        </p:tav>
                                      </p:tavLst>
                                    </p:anim>
                                    <p:anim calcmode="lin" valueType="num">
                                      <p:cBhvr additive="base">
                                        <p:cTn id="17" dur="1000"/>
                                        <p:tgtEl>
                                          <p:spTgt spid="3"/>
                                        </p:tgtEl>
                                        <p:attrNameLst>
                                          <p:attrName>ppt_y</p:attrName>
                                        </p:attrNameLst>
                                      </p:cBhvr>
                                      <p:tavLst>
                                        <p:tav tm="0">
                                          <p:val>
                                            <p:strVal val="ppt_y"/>
                                          </p:val>
                                        </p:tav>
                                        <p:tav tm="100000">
                                          <p:val>
                                            <p:strVal val="1+ppt_h/2"/>
                                          </p:val>
                                        </p:tav>
                                      </p:tavLst>
                                    </p:anim>
                                    <p:set>
                                      <p:cBhvr>
                                        <p:cTn id="18" dur="1" fill="hold">
                                          <p:stCondLst>
                                            <p:cond delay="999"/>
                                          </p:stCondLst>
                                        </p:cTn>
                                        <p:tgtEl>
                                          <p:spTgt spid="3"/>
                                        </p:tgtEl>
                                        <p:attrNameLst>
                                          <p:attrName>style.visibility</p:attrName>
                                        </p:attrNameLst>
                                      </p:cBhvr>
                                      <p:to>
                                        <p:strVal val="hidden"/>
                                      </p:to>
                                    </p:set>
                                  </p:childTnLst>
                                </p:cTn>
                              </p:par>
                              <p:par>
                                <p:cTn id="19" presetID="2" presetClass="exit" presetSubtype="3" accel="100000" fill="hold" nodeType="withEffect">
                                  <p:stCondLst>
                                    <p:cond delay="0"/>
                                  </p:stCondLst>
                                  <p:childTnLst>
                                    <p:anim calcmode="lin" valueType="num">
                                      <p:cBhvr additive="base">
                                        <p:cTn id="20" dur="1000"/>
                                        <p:tgtEl>
                                          <p:spTgt spid="17"/>
                                        </p:tgtEl>
                                        <p:attrNameLst>
                                          <p:attrName>ppt_x</p:attrName>
                                        </p:attrNameLst>
                                      </p:cBhvr>
                                      <p:tavLst>
                                        <p:tav tm="0">
                                          <p:val>
                                            <p:strVal val="ppt_x"/>
                                          </p:val>
                                        </p:tav>
                                        <p:tav tm="100000">
                                          <p:val>
                                            <p:strVal val="1+ppt_w/2"/>
                                          </p:val>
                                        </p:tav>
                                      </p:tavLst>
                                    </p:anim>
                                    <p:anim calcmode="lin" valueType="num">
                                      <p:cBhvr additive="base">
                                        <p:cTn id="21" dur="1000"/>
                                        <p:tgtEl>
                                          <p:spTgt spid="17"/>
                                        </p:tgtEl>
                                        <p:attrNameLst>
                                          <p:attrName>ppt_y</p:attrName>
                                        </p:attrNameLst>
                                      </p:cBhvr>
                                      <p:tavLst>
                                        <p:tav tm="0">
                                          <p:val>
                                            <p:strVal val="ppt_y"/>
                                          </p:val>
                                        </p:tav>
                                        <p:tav tm="100000">
                                          <p:val>
                                            <p:strVal val="0-ppt_h/2"/>
                                          </p:val>
                                        </p:tav>
                                      </p:tavLst>
                                    </p:anim>
                                    <p:set>
                                      <p:cBhvr>
                                        <p:cTn id="22" dur="1" fill="hold">
                                          <p:stCondLst>
                                            <p:cond delay="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ina's growing military confidence puts Taiwan at risk">
            <a:extLst>
              <a:ext uri="{FF2B5EF4-FFF2-40B4-BE49-F238E27FC236}">
                <a16:creationId xmlns:a16="http://schemas.microsoft.com/office/drawing/2014/main" id="{85DC33AB-462E-17E4-0B0F-9817150C4E87}"/>
              </a:ext>
            </a:extLst>
          </p:cNvPr>
          <p:cNvPicPr>
            <a:picLocks noChangeAspect="1" noChangeArrowheads="1"/>
          </p:cNvPicPr>
          <p:nvPr/>
        </p:nvPicPr>
        <p:blipFill rotWithShape="1">
          <a:blip r:embed="rId3">
            <a:alphaModFix/>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10450" b="6601"/>
          <a:stretch/>
        </p:blipFill>
        <p:spPr bwMode="auto">
          <a:xfrm>
            <a:off x="0" y="1"/>
            <a:ext cx="12193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F644550A-DD5F-EDC7-CB28-E2B31F228473}"/>
              </a:ext>
            </a:extLst>
          </p:cNvPr>
          <p:cNvGrpSpPr/>
          <p:nvPr/>
        </p:nvGrpSpPr>
        <p:grpSpPr>
          <a:xfrm>
            <a:off x="972457" y="0"/>
            <a:ext cx="4673600" cy="6008914"/>
            <a:chOff x="972457" y="0"/>
            <a:chExt cx="4673600" cy="6008914"/>
          </a:xfrm>
        </p:grpSpPr>
        <p:sp>
          <p:nvSpPr>
            <p:cNvPr id="13" name="Rectangle 12">
              <a:extLst>
                <a:ext uri="{FF2B5EF4-FFF2-40B4-BE49-F238E27FC236}">
                  <a16:creationId xmlns:a16="http://schemas.microsoft.com/office/drawing/2014/main" id="{0CA60D4F-36FD-9EAA-6F60-143909472896}"/>
                </a:ext>
              </a:extLst>
            </p:cNvPr>
            <p:cNvSpPr/>
            <p:nvPr/>
          </p:nvSpPr>
          <p:spPr>
            <a:xfrm>
              <a:off x="972457" y="0"/>
              <a:ext cx="4673600" cy="6008914"/>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a:extLst>
                <a:ext uri="{FF2B5EF4-FFF2-40B4-BE49-F238E27FC236}">
                  <a16:creationId xmlns:a16="http://schemas.microsoft.com/office/drawing/2014/main" id="{A85CABD6-F927-59A2-FB0B-7909F8686B72}"/>
                </a:ext>
              </a:extLst>
            </p:cNvPr>
            <p:cNvSpPr txBox="1"/>
            <p:nvPr/>
          </p:nvSpPr>
          <p:spPr>
            <a:xfrm>
              <a:off x="1444172" y="425629"/>
              <a:ext cx="2380343" cy="769441"/>
            </a:xfrm>
            <a:prstGeom prst="rect">
              <a:avLst/>
            </a:prstGeom>
            <a:noFill/>
          </p:spPr>
          <p:txBody>
            <a:bodyPr wrap="square" rtlCol="0">
              <a:spAutoFit/>
            </a:bodyPr>
            <a:lstStyle/>
            <a:p>
              <a:r>
                <a:rPr lang="en-AU" sz="4400" err="1">
                  <a:solidFill>
                    <a:schemeClr val="bg1"/>
                  </a:solidFill>
                  <a:latin typeface="Carbon Bold" panose="02000806020000020003" pitchFamily="2" charset="0"/>
                </a:rPr>
                <a:t>Fakten</a:t>
              </a:r>
              <a:r>
                <a:rPr lang="en-AU" sz="4400">
                  <a:solidFill>
                    <a:schemeClr val="bg1"/>
                  </a:solidFill>
                  <a:latin typeface="Carbon Bold" panose="02000806020000020003" pitchFamily="2" charset="0"/>
                </a:rPr>
                <a:t>:</a:t>
              </a:r>
              <a:endParaRPr lang="en-AU">
                <a:solidFill>
                  <a:schemeClr val="bg1"/>
                </a:solidFill>
                <a:latin typeface="Carbon Bold" panose="02000806020000020003" pitchFamily="2" charset="0"/>
              </a:endParaRPr>
            </a:p>
          </p:txBody>
        </p:sp>
        <p:sp>
          <p:nvSpPr>
            <p:cNvPr id="15" name="TextBox 14">
              <a:extLst>
                <a:ext uri="{FF2B5EF4-FFF2-40B4-BE49-F238E27FC236}">
                  <a16:creationId xmlns:a16="http://schemas.microsoft.com/office/drawing/2014/main" id="{1B8E43CA-7A6B-DA23-E49B-F28B2BAF023F}"/>
                </a:ext>
              </a:extLst>
            </p:cNvPr>
            <p:cNvSpPr txBox="1"/>
            <p:nvPr/>
          </p:nvSpPr>
          <p:spPr>
            <a:xfrm>
              <a:off x="1444172" y="1443967"/>
              <a:ext cx="3730170" cy="4247317"/>
            </a:xfrm>
            <a:prstGeom prst="rect">
              <a:avLst/>
            </a:prstGeom>
            <a:noFill/>
          </p:spPr>
          <p:txBody>
            <a:bodyPr wrap="square" rtlCol="0">
              <a:spAutoFit/>
            </a:bodyPr>
            <a:lstStyle/>
            <a:p>
              <a:pPr marL="285750" indent="-285750">
                <a:buFont typeface="Arial" panose="020B0604020202020204" pitchFamily="34" charset="0"/>
                <a:buChar char="•"/>
              </a:pPr>
              <a:r>
                <a:rPr lang="en-AU">
                  <a:solidFill>
                    <a:schemeClr val="bg1"/>
                  </a:solidFill>
                  <a:latin typeface="Carbon Bold" panose="02000806020000020003" pitchFamily="2" charset="0"/>
                </a:rPr>
                <a:t>Der Standard</a:t>
              </a:r>
            </a:p>
            <a:p>
              <a:pPr marL="285750" indent="-285750">
                <a:buFont typeface="Arial" panose="020B0604020202020204" pitchFamily="34" charset="0"/>
                <a:buChar char="•"/>
              </a:pPr>
              <a:r>
                <a:rPr lang="en-AU">
                  <a:solidFill>
                    <a:schemeClr val="bg1"/>
                  </a:solidFill>
                  <a:latin typeface="Carbon Bold" panose="02000806020000020003" pitchFamily="2" charset="0"/>
                </a:rPr>
                <a:t>27. </a:t>
              </a:r>
              <a:r>
                <a:rPr lang="en-AU" err="1">
                  <a:solidFill>
                    <a:schemeClr val="bg1"/>
                  </a:solidFill>
                  <a:latin typeface="Carbon Bold" panose="02000806020000020003" pitchFamily="2" charset="0"/>
                </a:rPr>
                <a:t>Jänner</a:t>
              </a:r>
              <a:r>
                <a:rPr lang="en-AU">
                  <a:solidFill>
                    <a:schemeClr val="bg1"/>
                  </a:solidFill>
                  <a:latin typeface="Carbon Bold" panose="02000806020000020003" pitchFamily="2" charset="0"/>
                </a:rPr>
                <a:t> 2024</a:t>
              </a:r>
            </a:p>
            <a:p>
              <a:pPr marL="285750" indent="-285750">
                <a:buFont typeface="Arial" panose="020B0604020202020204" pitchFamily="34" charset="0"/>
                <a:buChar char="•"/>
              </a:pPr>
              <a:endParaRPr lang="en-AU">
                <a:solidFill>
                  <a:schemeClr val="bg1"/>
                </a:solidFill>
                <a:latin typeface="Carbon Bold" panose="02000806020000020003" pitchFamily="2" charset="0"/>
              </a:endParaRPr>
            </a:p>
            <a:p>
              <a:pPr marL="285750" indent="-285750">
                <a:buFont typeface="Arial" panose="020B0604020202020204" pitchFamily="34" charset="0"/>
                <a:buChar char="•"/>
              </a:pPr>
              <a:r>
                <a:rPr lang="en-AU" err="1">
                  <a:solidFill>
                    <a:schemeClr val="bg1"/>
                  </a:solidFill>
                  <a:latin typeface="Carbon Bold" panose="02000806020000020003" pitchFamily="2" charset="0"/>
                </a:rPr>
                <a:t>Warum</a:t>
              </a:r>
              <a:r>
                <a:rPr lang="en-AU">
                  <a:solidFill>
                    <a:schemeClr val="bg1"/>
                  </a:solidFill>
                  <a:latin typeface="Carbon Bold" panose="02000806020000020003" pitchFamily="2" charset="0"/>
                </a:rPr>
                <a:t> </a:t>
              </a:r>
              <a:r>
                <a:rPr lang="en-AU" err="1">
                  <a:solidFill>
                    <a:schemeClr val="bg1"/>
                  </a:solidFill>
                  <a:latin typeface="Carbon Bold" panose="02000806020000020003" pitchFamily="2" charset="0"/>
                </a:rPr>
                <a:t>gewählt</a:t>
              </a:r>
              <a:r>
                <a:rPr lang="en-AU">
                  <a:solidFill>
                    <a:schemeClr val="bg1"/>
                  </a:solidFill>
                  <a:latin typeface="Carbon Bold" panose="02000806020000020003" pitchFamily="2" charset="0"/>
                </a:rPr>
                <a:t>?</a:t>
              </a:r>
            </a:p>
            <a:p>
              <a:pPr marL="742950" lvl="1" indent="-285750">
                <a:buFont typeface="Arial" panose="020B0604020202020204" pitchFamily="34" charset="0"/>
                <a:buChar char="•"/>
              </a:pPr>
              <a:r>
                <a:rPr lang="en-AU" err="1">
                  <a:solidFill>
                    <a:schemeClr val="bg1"/>
                  </a:solidFill>
                  <a:latin typeface="Carbon Bold" panose="02000806020000020003" pitchFamily="2" charset="0"/>
                </a:rPr>
                <a:t>Aktuelles</a:t>
              </a:r>
              <a:r>
                <a:rPr lang="en-AU">
                  <a:solidFill>
                    <a:schemeClr val="bg1"/>
                  </a:solidFill>
                  <a:latin typeface="Carbon Bold" panose="02000806020000020003" pitchFamily="2" charset="0"/>
                </a:rPr>
                <a:t> Thema</a:t>
              </a:r>
            </a:p>
            <a:p>
              <a:pPr marL="742950" lvl="1" indent="-285750">
                <a:buFont typeface="Arial" panose="020B0604020202020204" pitchFamily="34" charset="0"/>
                <a:buChar char="•"/>
              </a:pPr>
              <a:r>
                <a:rPr lang="de-AT">
                  <a:solidFill>
                    <a:schemeClr val="bg1"/>
                  </a:solidFill>
                  <a:latin typeface="Carbon Bold" panose="02000806020000020003" pitchFamily="2" charset="0"/>
                </a:rPr>
                <a:t>✈️</a:t>
              </a:r>
            </a:p>
            <a:p>
              <a:pPr lvl="1" algn="ctr"/>
              <a:endParaRPr lang="de-AT">
                <a:solidFill>
                  <a:schemeClr val="bg1"/>
                </a:solidFill>
                <a:latin typeface="Carbon Bold" panose="02000806020000020003" pitchFamily="2" charset="0"/>
              </a:endParaRPr>
            </a:p>
            <a:p>
              <a:pPr algn="ctr"/>
              <a:r>
                <a:rPr lang="de-DE">
                  <a:solidFill>
                    <a:schemeClr val="bg1"/>
                  </a:solidFill>
                  <a:latin typeface="Carbon Bold" panose="02000806020000020003" pitchFamily="2" charset="0"/>
                </a:rPr>
                <a:t>Es ist die größte Machtdemonstration Chinas seit der Präsidentenwahl. Im Streit mit Peking um diplomatische Anerkennung droht Taiwan eine weitere Schlappe nach Wahlen in Tuvalu</a:t>
              </a:r>
              <a:endParaRPr lang="de-AT">
                <a:solidFill>
                  <a:schemeClr val="bg1"/>
                </a:solidFill>
                <a:latin typeface="Carbon Bold" panose="02000806020000020003" pitchFamily="2" charset="0"/>
              </a:endParaRPr>
            </a:p>
          </p:txBody>
        </p:sp>
      </p:grpSp>
      <p:pic>
        <p:nvPicPr>
          <p:cNvPr id="12" name="Picture 11">
            <a:extLst>
              <a:ext uri="{FF2B5EF4-FFF2-40B4-BE49-F238E27FC236}">
                <a16:creationId xmlns:a16="http://schemas.microsoft.com/office/drawing/2014/main" id="{B9155B07-D774-4D85-3FA8-8784CF44A81A}"/>
              </a:ext>
            </a:extLst>
          </p:cNvPr>
          <p:cNvPicPr>
            <a:picLocks noChangeAspect="1"/>
          </p:cNvPicPr>
          <p:nvPr/>
        </p:nvPicPr>
        <p:blipFill>
          <a:blip r:embed="rId5"/>
          <a:stretch>
            <a:fillRect/>
          </a:stretch>
        </p:blipFill>
        <p:spPr>
          <a:xfrm>
            <a:off x="6767807" y="0"/>
            <a:ext cx="5424193" cy="6858000"/>
          </a:xfrm>
          <a:prstGeom prst="rect">
            <a:avLst/>
          </a:prstGeom>
        </p:spPr>
      </p:pic>
    </p:spTree>
    <p:extLst>
      <p:ext uri="{BB962C8B-B14F-4D97-AF65-F5344CB8AC3E}">
        <p14:creationId xmlns:p14="http://schemas.microsoft.com/office/powerpoint/2010/main" val="39278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250" fill="hold"/>
                                        <p:tgtEl>
                                          <p:spTgt spid="16"/>
                                        </p:tgtEl>
                                        <p:attrNameLst>
                                          <p:attrName>ppt_x</p:attrName>
                                        </p:attrNameLst>
                                      </p:cBhvr>
                                      <p:tavLst>
                                        <p:tav tm="0">
                                          <p:val>
                                            <p:strVal val="#ppt_x"/>
                                          </p:val>
                                        </p:tav>
                                        <p:tav tm="100000">
                                          <p:val>
                                            <p:strVal val="#ppt_x"/>
                                          </p:val>
                                        </p:tav>
                                      </p:tavLst>
                                    </p:anim>
                                    <p:anim calcmode="lin" valueType="num">
                                      <p:cBhvr additive="base">
                                        <p:cTn id="8" dur="125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2" accel="20000" decel="8000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250" fill="hold"/>
                                        <p:tgtEl>
                                          <p:spTgt spid="12"/>
                                        </p:tgtEl>
                                        <p:attrNameLst>
                                          <p:attrName>ppt_x</p:attrName>
                                        </p:attrNameLst>
                                      </p:cBhvr>
                                      <p:tavLst>
                                        <p:tav tm="0">
                                          <p:val>
                                            <p:strVal val="1+#ppt_w/2"/>
                                          </p:val>
                                        </p:tav>
                                        <p:tav tm="100000">
                                          <p:val>
                                            <p:strVal val="#ppt_x"/>
                                          </p:val>
                                        </p:tav>
                                      </p:tavLst>
                                    </p:anim>
                                    <p:anim calcmode="lin" valueType="num">
                                      <p:cBhvr additive="base">
                                        <p:cTn id="12" dur="125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accel="100000" fill="hold" nodeType="clickEffect">
                                  <p:stCondLst>
                                    <p:cond delay="0"/>
                                  </p:stCondLst>
                                  <p:childTnLst>
                                    <p:anim calcmode="lin" valueType="num">
                                      <p:cBhvr additive="base">
                                        <p:cTn id="16" dur="1000"/>
                                        <p:tgtEl>
                                          <p:spTgt spid="16"/>
                                        </p:tgtEl>
                                        <p:attrNameLst>
                                          <p:attrName>ppt_x</p:attrName>
                                        </p:attrNameLst>
                                      </p:cBhvr>
                                      <p:tavLst>
                                        <p:tav tm="0">
                                          <p:val>
                                            <p:strVal val="ppt_x"/>
                                          </p:val>
                                        </p:tav>
                                        <p:tav tm="100000">
                                          <p:val>
                                            <p:strVal val="ppt_x"/>
                                          </p:val>
                                        </p:tav>
                                      </p:tavLst>
                                    </p:anim>
                                    <p:anim calcmode="lin" valueType="num">
                                      <p:cBhvr additive="base">
                                        <p:cTn id="17" dur="1000"/>
                                        <p:tgtEl>
                                          <p:spTgt spid="16"/>
                                        </p:tgtEl>
                                        <p:attrNameLst>
                                          <p:attrName>ppt_y</p:attrName>
                                        </p:attrNameLst>
                                      </p:cBhvr>
                                      <p:tavLst>
                                        <p:tav tm="0">
                                          <p:val>
                                            <p:strVal val="ppt_y"/>
                                          </p:val>
                                        </p:tav>
                                        <p:tav tm="100000">
                                          <p:val>
                                            <p:strVal val="1+ppt_h/2"/>
                                          </p:val>
                                        </p:tav>
                                      </p:tavLst>
                                    </p:anim>
                                    <p:set>
                                      <p:cBhvr>
                                        <p:cTn id="18" dur="1" fill="hold">
                                          <p:stCondLst>
                                            <p:cond delay="999"/>
                                          </p:stCondLst>
                                        </p:cTn>
                                        <p:tgtEl>
                                          <p:spTgt spid="16"/>
                                        </p:tgtEl>
                                        <p:attrNameLst>
                                          <p:attrName>style.visibility</p:attrName>
                                        </p:attrNameLst>
                                      </p:cBhvr>
                                      <p:to>
                                        <p:strVal val="hidden"/>
                                      </p:to>
                                    </p:set>
                                  </p:childTnLst>
                                </p:cTn>
                              </p:par>
                              <p:par>
                                <p:cTn id="19" presetID="2" presetClass="exit" presetSubtype="8" accel="100000" fill="hold" nodeType="withEffect">
                                  <p:stCondLst>
                                    <p:cond delay="0"/>
                                  </p:stCondLst>
                                  <p:childTnLst>
                                    <p:anim calcmode="lin" valueType="num">
                                      <p:cBhvr additive="base">
                                        <p:cTn id="20" dur="1000"/>
                                        <p:tgtEl>
                                          <p:spTgt spid="12"/>
                                        </p:tgtEl>
                                        <p:attrNameLst>
                                          <p:attrName>ppt_x</p:attrName>
                                        </p:attrNameLst>
                                      </p:cBhvr>
                                      <p:tavLst>
                                        <p:tav tm="0">
                                          <p:val>
                                            <p:strVal val="ppt_x"/>
                                          </p:val>
                                        </p:tav>
                                        <p:tav tm="100000">
                                          <p:val>
                                            <p:strVal val="0-ppt_w/2"/>
                                          </p:val>
                                        </p:tav>
                                      </p:tavLst>
                                    </p:anim>
                                    <p:anim calcmode="lin" valueType="num">
                                      <p:cBhvr additive="base">
                                        <p:cTn id="21" dur="1000"/>
                                        <p:tgtEl>
                                          <p:spTgt spid="12"/>
                                        </p:tgtEl>
                                        <p:attrNameLst>
                                          <p:attrName>ppt_y</p:attrName>
                                        </p:attrNameLst>
                                      </p:cBhvr>
                                      <p:tavLst>
                                        <p:tav tm="0">
                                          <p:val>
                                            <p:strVal val="ppt_y"/>
                                          </p:val>
                                        </p:tav>
                                        <p:tav tm="100000">
                                          <p:val>
                                            <p:strVal val="ppt_y"/>
                                          </p:val>
                                        </p:tav>
                                      </p:tavLst>
                                    </p:anim>
                                    <p:set>
                                      <p:cBhvr>
                                        <p:cTn id="22"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hina's growing military confidence puts Taiwan at risk">
            <a:extLst>
              <a:ext uri="{FF2B5EF4-FFF2-40B4-BE49-F238E27FC236}">
                <a16:creationId xmlns:a16="http://schemas.microsoft.com/office/drawing/2014/main" id="{F00F50EF-6514-8633-CB27-ADD936BA5D86}"/>
              </a:ext>
            </a:extLst>
          </p:cNvPr>
          <p:cNvPicPr>
            <a:picLocks noChangeAspect="1" noChangeArrowheads="1"/>
          </p:cNvPicPr>
          <p:nvPr/>
        </p:nvPicPr>
        <p:blipFill rotWithShape="1">
          <a:blip r:embed="rId3">
            <a:alphaModFix/>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10450" b="6601"/>
          <a:stretch/>
        </p:blipFill>
        <p:spPr bwMode="auto">
          <a:xfrm>
            <a:off x="0" y="1"/>
            <a:ext cx="12193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2829848-007C-7A26-E6FC-3E17FE40481E}"/>
              </a:ext>
            </a:extLst>
          </p:cNvPr>
          <p:cNvSpPr/>
          <p:nvPr/>
        </p:nvSpPr>
        <p:spPr>
          <a:xfrm>
            <a:off x="1" y="146957"/>
            <a:ext cx="7039429" cy="92891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u="sng">
                <a:latin typeface="Carbon Bold" panose="02000806020000020003" pitchFamily="2" charset="0"/>
              </a:rPr>
              <a:t>Als was betrachtet China Taiwan?</a:t>
            </a:r>
            <a:endParaRPr lang="de-AT" sz="2000" u="sng">
              <a:latin typeface="Carbon Bold" panose="02000806020000020003" pitchFamily="2" charset="0"/>
            </a:endParaRPr>
          </a:p>
        </p:txBody>
      </p:sp>
      <p:sp>
        <p:nvSpPr>
          <p:cNvPr id="7" name="Rectangle 6">
            <a:extLst>
              <a:ext uri="{FF2B5EF4-FFF2-40B4-BE49-F238E27FC236}">
                <a16:creationId xmlns:a16="http://schemas.microsoft.com/office/drawing/2014/main" id="{92AC8B46-E94D-7341-5667-341DF63A4556}"/>
              </a:ext>
            </a:extLst>
          </p:cNvPr>
          <p:cNvSpPr/>
          <p:nvPr/>
        </p:nvSpPr>
        <p:spPr>
          <a:xfrm>
            <a:off x="5152574" y="1265465"/>
            <a:ext cx="7039429" cy="928914"/>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a:latin typeface="Carbon Bold" panose="02000806020000020003" pitchFamily="2" charset="0"/>
              </a:rPr>
              <a:t>"als abtrünnige Provinz, die wieder mit dem Festland vereinigt werden soll - notfalls mit militärischer Gewalt."</a:t>
            </a:r>
            <a:endParaRPr lang="de-AT" sz="2000">
              <a:latin typeface="Carbon Bold" panose="02000806020000020003" pitchFamily="2" charset="0"/>
            </a:endParaRPr>
          </a:p>
        </p:txBody>
      </p:sp>
      <p:sp>
        <p:nvSpPr>
          <p:cNvPr id="8" name="Rectangle 7">
            <a:extLst>
              <a:ext uri="{FF2B5EF4-FFF2-40B4-BE49-F238E27FC236}">
                <a16:creationId xmlns:a16="http://schemas.microsoft.com/office/drawing/2014/main" id="{603F7AB5-7B7A-1C89-38D4-BB2C6D095D83}"/>
              </a:ext>
            </a:extLst>
          </p:cNvPr>
          <p:cNvSpPr/>
          <p:nvPr/>
        </p:nvSpPr>
        <p:spPr>
          <a:xfrm>
            <a:off x="0" y="2383973"/>
            <a:ext cx="7039429" cy="92891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u="sng" dirty="0">
                <a:latin typeface="Carbon Bold" panose="02000806020000020003" pitchFamily="2" charset="0"/>
              </a:rPr>
              <a:t>Inwiefern könnte ein Konflikt die Wirtschaft beeinträchtigen?</a:t>
            </a:r>
            <a:endParaRPr lang="de-AT" sz="2000" u="sng" dirty="0">
              <a:latin typeface="Carbon Bold" panose="02000806020000020003" pitchFamily="2" charset="0"/>
            </a:endParaRPr>
          </a:p>
        </p:txBody>
      </p:sp>
      <p:sp>
        <p:nvSpPr>
          <p:cNvPr id="9" name="Rectangle 8">
            <a:extLst>
              <a:ext uri="{FF2B5EF4-FFF2-40B4-BE49-F238E27FC236}">
                <a16:creationId xmlns:a16="http://schemas.microsoft.com/office/drawing/2014/main" id="{C9F4DDD3-7496-0A19-2919-C062CECE6516}"/>
              </a:ext>
            </a:extLst>
          </p:cNvPr>
          <p:cNvSpPr/>
          <p:nvPr/>
        </p:nvSpPr>
        <p:spPr>
          <a:xfrm>
            <a:off x="5152574" y="3511098"/>
            <a:ext cx="7039429" cy="928914"/>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dirty="0">
                <a:latin typeface="Carbon Bold" panose="02000806020000020003" pitchFamily="2" charset="0"/>
              </a:rPr>
              <a:t>„Könnte zu internationalen Handelshemmnissen führen da Taiwan Weltmarktführer in der Chipherstellung ist“</a:t>
            </a:r>
            <a:endParaRPr lang="de-AT" sz="2000" dirty="0">
              <a:latin typeface="Carbon Bold" panose="02000806020000020003" pitchFamily="2" charset="0"/>
            </a:endParaRPr>
          </a:p>
        </p:txBody>
      </p:sp>
      <p:sp>
        <p:nvSpPr>
          <p:cNvPr id="10" name="Rectangle 9">
            <a:extLst>
              <a:ext uri="{FF2B5EF4-FFF2-40B4-BE49-F238E27FC236}">
                <a16:creationId xmlns:a16="http://schemas.microsoft.com/office/drawing/2014/main" id="{23FBEFA3-6EE2-1FA9-0BF3-BF1D6CAB6738}"/>
              </a:ext>
            </a:extLst>
          </p:cNvPr>
          <p:cNvSpPr/>
          <p:nvPr/>
        </p:nvSpPr>
        <p:spPr>
          <a:xfrm>
            <a:off x="3" y="4638223"/>
            <a:ext cx="7039429" cy="928914"/>
          </a:xfrm>
          <a:prstGeom prst="rect">
            <a:avLst/>
          </a:prstGeom>
          <a:solidFill>
            <a:schemeClr val="tx1">
              <a:lumMod val="85000"/>
              <a:lumOff val="15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u="sng" dirty="0">
                <a:latin typeface="Carbon Bold" panose="02000806020000020003" pitchFamily="2" charset="0"/>
              </a:rPr>
              <a:t>Welche Rolle spielen digitale infrastrukturelle Entwicklungsprojekte in Tuvalu?</a:t>
            </a:r>
            <a:endParaRPr lang="de-AT" sz="2000" u="sng" dirty="0">
              <a:latin typeface="Carbon Bold" panose="02000806020000020003" pitchFamily="2" charset="0"/>
            </a:endParaRPr>
          </a:p>
        </p:txBody>
      </p:sp>
      <p:sp>
        <p:nvSpPr>
          <p:cNvPr id="11" name="Rectangle 10">
            <a:extLst>
              <a:ext uri="{FF2B5EF4-FFF2-40B4-BE49-F238E27FC236}">
                <a16:creationId xmlns:a16="http://schemas.microsoft.com/office/drawing/2014/main" id="{C40CD1B9-C7B6-1E0F-8D03-88E8955629C7}"/>
              </a:ext>
            </a:extLst>
          </p:cNvPr>
          <p:cNvSpPr/>
          <p:nvPr/>
        </p:nvSpPr>
        <p:spPr>
          <a:xfrm>
            <a:off x="5152577" y="5765348"/>
            <a:ext cx="7039429" cy="928914"/>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dirty="0">
                <a:latin typeface="Carbon Bold" panose="02000806020000020003" pitchFamily="2" charset="0"/>
              </a:rPr>
              <a:t>„Die Wettbewerbsfähigkeit in der Region zu stärken und als Wirtschaftsdiplomatisches Werkzeug zu dienen“ </a:t>
            </a:r>
            <a:endParaRPr lang="de-AT" sz="2000" dirty="0">
              <a:latin typeface="Carbon Bold" panose="02000806020000020003" pitchFamily="2" charset="0"/>
            </a:endParaRPr>
          </a:p>
        </p:txBody>
      </p:sp>
    </p:spTree>
    <p:extLst>
      <p:ext uri="{BB962C8B-B14F-4D97-AF65-F5344CB8AC3E}">
        <p14:creationId xmlns:p14="http://schemas.microsoft.com/office/powerpoint/2010/main" val="202711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8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8" accel="20000" decel="8000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250" fill="hold"/>
                                        <p:tgtEl>
                                          <p:spTgt spid="8"/>
                                        </p:tgtEl>
                                        <p:attrNameLst>
                                          <p:attrName>ppt_x</p:attrName>
                                        </p:attrNameLst>
                                      </p:cBhvr>
                                      <p:tavLst>
                                        <p:tav tm="0">
                                          <p:val>
                                            <p:strVal val="0-#ppt_w/2"/>
                                          </p:val>
                                        </p:tav>
                                        <p:tav tm="100000">
                                          <p:val>
                                            <p:strVal val="#ppt_x"/>
                                          </p:val>
                                        </p:tav>
                                      </p:tavLst>
                                    </p:anim>
                                    <p:anim calcmode="lin" valueType="num">
                                      <p:cBhvr additive="base">
                                        <p:cTn id="13" dur="125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2" presetClass="entr" presetSubtype="8" accel="20000" decel="8000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250" fill="hold"/>
                                        <p:tgtEl>
                                          <p:spTgt spid="10"/>
                                        </p:tgtEl>
                                        <p:attrNameLst>
                                          <p:attrName>ppt_x</p:attrName>
                                        </p:attrNameLst>
                                      </p:cBhvr>
                                      <p:tavLst>
                                        <p:tav tm="0">
                                          <p:val>
                                            <p:strVal val="0-#ppt_w/2"/>
                                          </p:val>
                                        </p:tav>
                                        <p:tav tm="100000">
                                          <p:val>
                                            <p:strVal val="#ppt_x"/>
                                          </p:val>
                                        </p:tav>
                                      </p:tavLst>
                                    </p:anim>
                                    <p:anim calcmode="lin" valueType="num">
                                      <p:cBhvr additive="base">
                                        <p:cTn id="18" dur="125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accel="20000" decel="8000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250" fill="hold"/>
                                        <p:tgtEl>
                                          <p:spTgt spid="7"/>
                                        </p:tgtEl>
                                        <p:attrNameLst>
                                          <p:attrName>ppt_x</p:attrName>
                                        </p:attrNameLst>
                                      </p:cBhvr>
                                      <p:tavLst>
                                        <p:tav tm="0">
                                          <p:val>
                                            <p:strVal val="1+#ppt_w/2"/>
                                          </p:val>
                                        </p:tav>
                                        <p:tav tm="100000">
                                          <p:val>
                                            <p:strVal val="#ppt_x"/>
                                          </p:val>
                                        </p:tav>
                                      </p:tavLst>
                                    </p:anim>
                                    <p:anim calcmode="lin" valueType="num">
                                      <p:cBhvr additive="base">
                                        <p:cTn id="24" dur="1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accel="20000" decel="8000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1250" fill="hold"/>
                                        <p:tgtEl>
                                          <p:spTgt spid="9"/>
                                        </p:tgtEl>
                                        <p:attrNameLst>
                                          <p:attrName>ppt_x</p:attrName>
                                        </p:attrNameLst>
                                      </p:cBhvr>
                                      <p:tavLst>
                                        <p:tav tm="0">
                                          <p:val>
                                            <p:strVal val="1+#ppt_w/2"/>
                                          </p:val>
                                        </p:tav>
                                        <p:tav tm="100000">
                                          <p:val>
                                            <p:strVal val="#ppt_x"/>
                                          </p:val>
                                        </p:tav>
                                      </p:tavLst>
                                    </p:anim>
                                    <p:anim calcmode="lin" valueType="num">
                                      <p:cBhvr additive="base">
                                        <p:cTn id="30" dur="1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accel="20000" decel="8000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1250" fill="hold"/>
                                        <p:tgtEl>
                                          <p:spTgt spid="11"/>
                                        </p:tgtEl>
                                        <p:attrNameLst>
                                          <p:attrName>ppt_x</p:attrName>
                                        </p:attrNameLst>
                                      </p:cBhvr>
                                      <p:tavLst>
                                        <p:tav tm="0">
                                          <p:val>
                                            <p:strVal val="1+#ppt_w/2"/>
                                          </p:val>
                                        </p:tav>
                                        <p:tav tm="100000">
                                          <p:val>
                                            <p:strVal val="#ppt_x"/>
                                          </p:val>
                                        </p:tav>
                                      </p:tavLst>
                                    </p:anim>
                                    <p:anim calcmode="lin" valueType="num">
                                      <p:cBhvr additive="base">
                                        <p:cTn id="36" dur="125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9"/>
                                        </p:tgtEl>
                                      </p:cBhvr>
                                    </p:animEffect>
                                    <p:set>
                                      <p:cBhvr>
                                        <p:cTn id="53" dur="1" fill="hold">
                                          <p:stCondLst>
                                            <p:cond delay="499"/>
                                          </p:stCondLst>
                                        </p:cTn>
                                        <p:tgtEl>
                                          <p:spTgt spid="9"/>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ina's growing military confidence puts Taiwan at risk">
            <a:extLst>
              <a:ext uri="{FF2B5EF4-FFF2-40B4-BE49-F238E27FC236}">
                <a16:creationId xmlns:a16="http://schemas.microsoft.com/office/drawing/2014/main" id="{B8BD10A8-BB72-DDBD-BEFC-997B9F99B0F5}"/>
              </a:ext>
            </a:extLst>
          </p:cNvPr>
          <p:cNvPicPr>
            <a:picLocks noChangeAspect="1" noChangeArrowheads="1"/>
          </p:cNvPicPr>
          <p:nvPr/>
        </p:nvPicPr>
        <p:blipFill rotWithShape="1">
          <a:blip r:embed="rId2">
            <a:alphaModFix/>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0450" b="6601"/>
          <a:stretch/>
        </p:blipFill>
        <p:spPr bwMode="auto">
          <a:xfrm>
            <a:off x="0" y="1"/>
            <a:ext cx="12193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a:extLst>
              <a:ext uri="{FF2B5EF4-FFF2-40B4-BE49-F238E27FC236}">
                <a16:creationId xmlns:a16="http://schemas.microsoft.com/office/drawing/2014/main" id="{77809655-1BEB-439D-CB85-31D9ABE5B5F1}"/>
              </a:ext>
            </a:extLst>
          </p:cNvPr>
          <p:cNvSpPr/>
          <p:nvPr/>
        </p:nvSpPr>
        <p:spPr>
          <a:xfrm>
            <a:off x="2774950" y="0"/>
            <a:ext cx="6642100" cy="11811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sz="2800">
                <a:latin typeface="Carbon Bold"/>
              </a:rPr>
              <a:t>Wie / Warum hat uns der Zeitungsartikel gefallen?</a:t>
            </a:r>
          </a:p>
        </p:txBody>
      </p:sp>
      <p:pic>
        <p:nvPicPr>
          <p:cNvPr id="8" name="Grafik 7" descr="Geschäftsmann hält ein Notebook">
            <a:extLst>
              <a:ext uri="{FF2B5EF4-FFF2-40B4-BE49-F238E27FC236}">
                <a16:creationId xmlns:a16="http://schemas.microsoft.com/office/drawing/2014/main" id="{850DDB4F-BD8B-DCD1-1B1D-1DE3881298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6550" y="5257800"/>
            <a:ext cx="2758139" cy="6858000"/>
          </a:xfrm>
          <a:prstGeom prst="rect">
            <a:avLst/>
          </a:prstGeom>
        </p:spPr>
      </p:pic>
      <p:sp>
        <p:nvSpPr>
          <p:cNvPr id="9" name="Ellipse 8">
            <a:extLst>
              <a:ext uri="{FF2B5EF4-FFF2-40B4-BE49-F238E27FC236}">
                <a16:creationId xmlns:a16="http://schemas.microsoft.com/office/drawing/2014/main" id="{16935742-55B7-5934-D27B-7E24147B6D67}"/>
              </a:ext>
            </a:extLst>
          </p:cNvPr>
          <p:cNvSpPr/>
          <p:nvPr/>
        </p:nvSpPr>
        <p:spPr>
          <a:xfrm>
            <a:off x="1080000" y="2324100"/>
            <a:ext cx="2260600" cy="2209800"/>
          </a:xfrm>
          <a:prstGeom prst="ellips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sz="2400">
                <a:latin typeface="Carbon Bold" panose="02000806020000020003" pitchFamily="2" charset="0"/>
              </a:rPr>
              <a:t>Kurz</a:t>
            </a:r>
          </a:p>
        </p:txBody>
      </p:sp>
      <p:sp>
        <p:nvSpPr>
          <p:cNvPr id="10" name="Ellipse 9">
            <a:extLst>
              <a:ext uri="{FF2B5EF4-FFF2-40B4-BE49-F238E27FC236}">
                <a16:creationId xmlns:a16="http://schemas.microsoft.com/office/drawing/2014/main" id="{60FAE3A2-9179-4C50-9463-29A9A9A3F381}"/>
              </a:ext>
            </a:extLst>
          </p:cNvPr>
          <p:cNvSpPr/>
          <p:nvPr/>
        </p:nvSpPr>
        <p:spPr>
          <a:xfrm>
            <a:off x="4965700" y="2324100"/>
            <a:ext cx="2260600" cy="2209800"/>
          </a:xfrm>
          <a:prstGeom prst="ellips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sz="2400">
                <a:latin typeface="Carbon Bold" panose="02000806020000020003" pitchFamily="2" charset="0"/>
              </a:rPr>
              <a:t>Geht in die Tiefe</a:t>
            </a:r>
          </a:p>
        </p:txBody>
      </p:sp>
      <p:sp>
        <p:nvSpPr>
          <p:cNvPr id="11" name="Ellipse 10">
            <a:extLst>
              <a:ext uri="{FF2B5EF4-FFF2-40B4-BE49-F238E27FC236}">
                <a16:creationId xmlns:a16="http://schemas.microsoft.com/office/drawing/2014/main" id="{721A282A-63A6-C893-142B-AFEA9F24E9F8}"/>
              </a:ext>
            </a:extLst>
          </p:cNvPr>
          <p:cNvSpPr/>
          <p:nvPr/>
        </p:nvSpPr>
        <p:spPr>
          <a:xfrm>
            <a:off x="8564400" y="2324100"/>
            <a:ext cx="2260600" cy="2209800"/>
          </a:xfrm>
          <a:prstGeom prst="ellips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sz="2400">
                <a:latin typeface="Carbon Bold" panose="02000806020000020003" pitchFamily="2" charset="0"/>
              </a:rPr>
              <a:t>Tages-aktuell</a:t>
            </a:r>
          </a:p>
        </p:txBody>
      </p:sp>
    </p:spTree>
    <p:extLst>
      <p:ext uri="{BB962C8B-B14F-4D97-AF65-F5344CB8AC3E}">
        <p14:creationId xmlns:p14="http://schemas.microsoft.com/office/powerpoint/2010/main" val="386001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decel="10000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0-#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par>
                                <p:cTn id="15" presetID="10" presetClass="entr"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1000" fill="hold"/>
                                        <p:tgtEl>
                                          <p:spTgt spid="10"/>
                                        </p:tgtEl>
                                        <p:attrNameLst>
                                          <p:attrName>ppt_x</p:attrName>
                                        </p:attrNameLst>
                                      </p:cBhvr>
                                      <p:tavLst>
                                        <p:tav tm="0">
                                          <p:val>
                                            <p:strVal val="#ppt_x"/>
                                          </p:val>
                                        </p:tav>
                                        <p:tav tm="100000">
                                          <p:val>
                                            <p:strVal val="#ppt_x"/>
                                          </p:val>
                                        </p:tav>
                                      </p:tavLst>
                                    </p:anim>
                                    <p:anim calcmode="lin" valueType="num">
                                      <p:cBhvr additive="base">
                                        <p:cTn id="22" dur="1000" fill="hold"/>
                                        <p:tgtEl>
                                          <p:spTgt spid="10"/>
                                        </p:tgtEl>
                                        <p:attrNameLst>
                                          <p:attrName>ppt_y</p:attrName>
                                        </p:attrNameLst>
                                      </p:cBhvr>
                                      <p:tavLst>
                                        <p:tav tm="0">
                                          <p:val>
                                            <p:strVal val="1+#ppt_h/2"/>
                                          </p:val>
                                        </p:tav>
                                        <p:tav tm="100000">
                                          <p:val>
                                            <p:strVal val="#ppt_y"/>
                                          </p:val>
                                        </p:tav>
                                      </p:tavLst>
                                    </p:anim>
                                  </p:childTnLst>
                                </p:cTn>
                              </p:par>
                              <p:par>
                                <p:cTn id="23" presetID="10" presetClass="entr"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childTnLst>
                                </p:cTn>
                              </p:par>
                            </p:childTnLst>
                          </p:cTn>
                        </p:par>
                        <p:par>
                          <p:cTn id="26" fill="hold">
                            <p:stCondLst>
                              <p:cond delay="2000"/>
                            </p:stCondLst>
                            <p:childTnLst>
                              <p:par>
                                <p:cTn id="27" presetID="2" presetClass="entr" presetSubtype="4"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250" fill="hold"/>
                                        <p:tgtEl>
                                          <p:spTgt spid="8"/>
                                        </p:tgtEl>
                                        <p:attrNameLst>
                                          <p:attrName>ppt_x</p:attrName>
                                        </p:attrNameLst>
                                      </p:cBhvr>
                                      <p:tavLst>
                                        <p:tav tm="0">
                                          <p:val>
                                            <p:strVal val="#ppt_x"/>
                                          </p:val>
                                        </p:tav>
                                        <p:tav tm="100000">
                                          <p:val>
                                            <p:strVal val="#ppt_x"/>
                                          </p:val>
                                        </p:tav>
                                      </p:tavLst>
                                    </p:anim>
                                    <p:anim calcmode="lin" valueType="num">
                                      <p:cBhvr additive="base">
                                        <p:cTn id="30" dur="250" fill="hold"/>
                                        <p:tgtEl>
                                          <p:spTgt spid="8"/>
                                        </p:tgtEl>
                                        <p:attrNameLst>
                                          <p:attrName>ppt_y</p:attrName>
                                        </p:attrNameLst>
                                      </p:cBhvr>
                                      <p:tavLst>
                                        <p:tav tm="0">
                                          <p:val>
                                            <p:strVal val="1+#ppt_h/2"/>
                                          </p:val>
                                        </p:tav>
                                        <p:tav tm="100000">
                                          <p:val>
                                            <p:strVal val="#ppt_y"/>
                                          </p:val>
                                        </p:tav>
                                      </p:tavLst>
                                    </p:anim>
                                  </p:childTnLst>
                                </p:cTn>
                              </p:par>
                            </p:childTnLst>
                          </p:cTn>
                        </p:par>
                        <p:par>
                          <p:cTn id="31" fill="hold">
                            <p:stCondLst>
                              <p:cond delay="2250"/>
                            </p:stCondLst>
                            <p:childTnLst>
                              <p:par>
                                <p:cTn id="32" presetID="2" presetClass="exit" presetSubtype="4" fill="hold" nodeType="afterEffect">
                                  <p:stCondLst>
                                    <p:cond delay="0"/>
                                  </p:stCondLst>
                                  <p:childTnLst>
                                    <p:anim calcmode="lin" valueType="num">
                                      <p:cBhvr additive="base">
                                        <p:cTn id="33" dur="250"/>
                                        <p:tgtEl>
                                          <p:spTgt spid="8"/>
                                        </p:tgtEl>
                                        <p:attrNameLst>
                                          <p:attrName>ppt_x</p:attrName>
                                        </p:attrNameLst>
                                      </p:cBhvr>
                                      <p:tavLst>
                                        <p:tav tm="0">
                                          <p:val>
                                            <p:strVal val="ppt_x"/>
                                          </p:val>
                                        </p:tav>
                                        <p:tav tm="100000">
                                          <p:val>
                                            <p:strVal val="ppt_x"/>
                                          </p:val>
                                        </p:tav>
                                      </p:tavLst>
                                    </p:anim>
                                    <p:anim calcmode="lin" valueType="num">
                                      <p:cBhvr additive="base">
                                        <p:cTn id="34" dur="250"/>
                                        <p:tgtEl>
                                          <p:spTgt spid="8"/>
                                        </p:tgtEl>
                                        <p:attrNameLst>
                                          <p:attrName>ppt_y</p:attrName>
                                        </p:attrNameLst>
                                      </p:cBhvr>
                                      <p:tavLst>
                                        <p:tav tm="0">
                                          <p:val>
                                            <p:strVal val="ppt_y"/>
                                          </p:val>
                                        </p:tav>
                                        <p:tav tm="100000">
                                          <p:val>
                                            <p:strVal val="1+ppt_h/2"/>
                                          </p:val>
                                        </p:tav>
                                      </p:tavLst>
                                    </p:anim>
                                    <p:set>
                                      <p:cBhvr>
                                        <p:cTn id="35" dur="1" fill="hold">
                                          <p:stCondLst>
                                            <p:cond delay="249"/>
                                          </p:stCondLst>
                                        </p:cTn>
                                        <p:tgtEl>
                                          <p:spTgt spid="8"/>
                                        </p:tgtEl>
                                        <p:attrNameLst>
                                          <p:attrName>style.visibility</p:attrName>
                                        </p:attrNameLst>
                                      </p:cBhvr>
                                      <p:to>
                                        <p:strVal val="hidden"/>
                                      </p:to>
                                    </p:set>
                                  </p:childTnLst>
                                </p:cTn>
                              </p:par>
                            </p:childTnLst>
                          </p:cTn>
                        </p:par>
                        <p:par>
                          <p:cTn id="36" fill="hold">
                            <p:stCondLst>
                              <p:cond delay="2500"/>
                            </p:stCondLst>
                            <p:childTnLst>
                              <p:par>
                                <p:cTn id="37" presetID="2" presetClass="entr" presetSubtype="2" decel="10000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1000" fill="hold"/>
                                        <p:tgtEl>
                                          <p:spTgt spid="11"/>
                                        </p:tgtEl>
                                        <p:attrNameLst>
                                          <p:attrName>ppt_x</p:attrName>
                                        </p:attrNameLst>
                                      </p:cBhvr>
                                      <p:tavLst>
                                        <p:tav tm="0">
                                          <p:val>
                                            <p:strVal val="1+#ppt_w/2"/>
                                          </p:val>
                                        </p:tav>
                                        <p:tav tm="100000">
                                          <p:val>
                                            <p:strVal val="#ppt_x"/>
                                          </p:val>
                                        </p:tav>
                                      </p:tavLst>
                                    </p:anim>
                                    <p:anim calcmode="lin" valueType="num">
                                      <p:cBhvr additive="base">
                                        <p:cTn id="40" dur="1000" fill="hold"/>
                                        <p:tgtEl>
                                          <p:spTgt spid="11"/>
                                        </p:tgtEl>
                                        <p:attrNameLst>
                                          <p:attrName>ppt_y</p:attrName>
                                        </p:attrNameLst>
                                      </p:cBhvr>
                                      <p:tavLst>
                                        <p:tav tm="0">
                                          <p:val>
                                            <p:strVal val="#ppt_y"/>
                                          </p:val>
                                        </p:tav>
                                        <p:tav tm="100000">
                                          <p:val>
                                            <p:strVal val="#ppt_y"/>
                                          </p:val>
                                        </p:tav>
                                      </p:tavLst>
                                    </p:anim>
                                  </p:childTnLst>
                                </p:cTn>
                              </p:par>
                              <p:par>
                                <p:cTn id="41" presetID="10"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6"/>
                                        </p:tgtEl>
                                      </p:cBhvr>
                                    </p:animEffect>
                                    <p:set>
                                      <p:cBhvr>
                                        <p:cTn id="48" dur="1" fill="hold">
                                          <p:stCondLst>
                                            <p:cond delay="499"/>
                                          </p:stCondLst>
                                        </p:cTn>
                                        <p:tgtEl>
                                          <p:spTgt spid="6"/>
                                        </p:tgtEl>
                                        <p:attrNameLst>
                                          <p:attrName>style.visibility</p:attrName>
                                        </p:attrNameLst>
                                      </p:cBhvr>
                                      <p:to>
                                        <p:strVal val="hidden"/>
                                      </p:to>
                                    </p:set>
                                  </p:childTnLst>
                                </p:cTn>
                              </p:par>
                              <p:par>
                                <p:cTn id="49" presetID="10" presetClass="exit" presetSubtype="0" fill="hold" grpId="2" nodeType="withEffect">
                                  <p:stCondLst>
                                    <p:cond delay="0"/>
                                  </p:stCondLst>
                                  <p:childTnLst>
                                    <p:animEffect transition="out" filter="fad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par>
                                <p:cTn id="52" presetID="10" presetClass="exit" presetSubtype="0" fill="hold" grpId="2"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8"/>
                                        </p:tgtEl>
                                      </p:cBhvr>
                                    </p:animEffect>
                                    <p:set>
                                      <p:cBhvr>
                                        <p:cTn id="57" dur="1" fill="hold">
                                          <p:stCondLst>
                                            <p:cond delay="499"/>
                                          </p:stCondLst>
                                        </p:cTn>
                                        <p:tgtEl>
                                          <p:spTgt spid="8"/>
                                        </p:tgtEl>
                                        <p:attrNameLst>
                                          <p:attrName>style.visibility</p:attrName>
                                        </p:attrNameLst>
                                      </p:cBhvr>
                                      <p:to>
                                        <p:strVal val="hidden"/>
                                      </p:to>
                                    </p:set>
                                  </p:childTnLst>
                                </p:cTn>
                              </p:par>
                              <p:par>
                                <p:cTn id="58" presetID="10" presetClass="exit" presetSubtype="0" fill="hold" grpId="2" nodeType="withEffect">
                                  <p:stCondLst>
                                    <p:cond delay="0"/>
                                  </p:stCondLst>
                                  <p:childTnLst>
                                    <p:animEffect transition="out" filter="fade">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9" grpId="2" animBg="1"/>
      <p:bldP spid="10" grpId="0" animBg="1"/>
      <p:bldP spid="10" grpId="1" animBg="1"/>
      <p:bldP spid="10" grpId="2" animBg="1"/>
      <p:bldP spid="11" grpId="0" animBg="1"/>
      <p:bldP spid="11" grpId="1" animBg="1"/>
      <p:bldP spid="11"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ina's growing military confidence puts Taiwan at risk">
            <a:extLst>
              <a:ext uri="{FF2B5EF4-FFF2-40B4-BE49-F238E27FC236}">
                <a16:creationId xmlns:a16="http://schemas.microsoft.com/office/drawing/2014/main" id="{984A1025-B197-9A0F-EBA9-1804C745C804}"/>
              </a:ext>
            </a:extLst>
          </p:cNvPr>
          <p:cNvPicPr>
            <a:picLocks noChangeAspect="1" noChangeArrowheads="1"/>
          </p:cNvPicPr>
          <p:nvPr/>
        </p:nvPicPr>
        <p:blipFill rotWithShape="1">
          <a:blip r:embed="rId2">
            <a:alphaModFix/>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0450" b="6601"/>
          <a:stretch/>
        </p:blipFill>
        <p:spPr bwMode="auto">
          <a:xfrm>
            <a:off x="0" y="1"/>
            <a:ext cx="12193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CC6F07C-2673-233E-B6C9-FFB3D03A1AD8}"/>
              </a:ext>
            </a:extLst>
          </p:cNvPr>
          <p:cNvSpPr txBox="1"/>
          <p:nvPr/>
        </p:nvSpPr>
        <p:spPr>
          <a:xfrm>
            <a:off x="1958280" y="3013501"/>
            <a:ext cx="8275440" cy="830997"/>
          </a:xfrm>
          <a:prstGeom prst="rect">
            <a:avLst/>
          </a:prstGeom>
          <a:noFill/>
        </p:spPr>
        <p:txBody>
          <a:bodyPr wrap="square" rtlCol="0">
            <a:spAutoFit/>
          </a:bodyPr>
          <a:lstStyle/>
          <a:p>
            <a:r>
              <a:rPr lang="de-AT" sz="4800">
                <a:solidFill>
                  <a:schemeClr val="bg1"/>
                </a:solidFill>
                <a:effectLst>
                  <a:outerShdw blurRad="38100" dist="38100" dir="2700000" algn="tl">
                    <a:srgbClr val="000000">
                      <a:alpha val="43137"/>
                    </a:srgbClr>
                  </a:outerShdw>
                </a:effectLst>
                <a:latin typeface="Carbon Bold" panose="02000806020000020003" pitchFamily="2" charset="0"/>
              </a:rPr>
              <a:t>Vielen Dank fürs Zuhören!</a:t>
            </a:r>
          </a:p>
        </p:txBody>
      </p:sp>
      <p:sp>
        <p:nvSpPr>
          <p:cNvPr id="3" name="Rectangle: Diagonal Corners Snipped 2">
            <a:extLst>
              <a:ext uri="{FF2B5EF4-FFF2-40B4-BE49-F238E27FC236}">
                <a16:creationId xmlns:a16="http://schemas.microsoft.com/office/drawing/2014/main" id="{0DCB0C9B-09F3-B763-3E95-36D29DCD776C}"/>
              </a:ext>
            </a:extLst>
          </p:cNvPr>
          <p:cNvSpPr/>
          <p:nvPr/>
        </p:nvSpPr>
        <p:spPr>
          <a:xfrm>
            <a:off x="-7448958" y="6654521"/>
            <a:ext cx="9414214" cy="4811232"/>
          </a:xfrm>
          <a:prstGeom prst="snip2DiagRect">
            <a:avLst/>
          </a:prstGeom>
          <a:blipFill>
            <a:blip r:embed="rId4">
              <a:extLst>
                <a:ext uri="{BEBA8EAE-BF5A-486C-A8C5-ECC9F3942E4B}">
                  <a14:imgProps xmlns:a14="http://schemas.microsoft.com/office/drawing/2010/main">
                    <a14:imgLayer r:embed="rId5">
                      <a14:imgEffect>
                        <a14:backgroundRemoval t="9576" b="89663" l="6817" r="93401">
                          <a14:foregroundMark x1="10080" y1="38303" x2="4423" y2="40588"/>
                          <a14:foregroundMark x1="4423" y1="40588" x2="9862" y2="46681"/>
                          <a14:foregroundMark x1="9862" y1="46681" x2="10152" y2="38629"/>
                          <a14:foregroundMark x1="7179" y1="39391" x2="6817" y2="39608"/>
                          <a14:foregroundMark x1="89775" y1="58651" x2="90573" y2="59304"/>
                          <a14:foregroundMark x1="93256" y1="58868" x2="93401" y2="60283"/>
                        </a14:backgroundRemoval>
                      </a14:imgEffect>
                    </a14:imgLayer>
                  </a14:imgProps>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0647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1.60456 -0.82662 L -0.28138 -0.82106 " pathEditMode="relative" rAng="0" ptsTypes="AA">
                                      <p:cBhvr>
                                        <p:cTn id="6" dur="2000" fill="hold"/>
                                        <p:tgtEl>
                                          <p:spTgt spid="3"/>
                                        </p:tgtEl>
                                        <p:attrNameLst>
                                          <p:attrName>ppt_x</p:attrName>
                                          <p:attrName>ppt_y</p:attrName>
                                        </p:attrNameLst>
                                      </p:cBhvr>
                                      <p:rCtr x="-94297" y="278"/>
                                    </p:animMotion>
                                  </p:childTnLst>
                                </p:cTn>
                              </p:par>
                              <p:par>
                                <p:cTn id="7" presetID="10" presetClass="entr" presetSubtype="0" fill="hold" grpId="0" nodeType="withEffect">
                                  <p:stCondLst>
                                    <p:cond delay="10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EC8ABFF22ACE4A848C6C6C16C08ADB" ma:contentTypeVersion="5" ma:contentTypeDescription="Create a new document." ma:contentTypeScope="" ma:versionID="15ad1246118ff1d0a5f8d70a58140003">
  <xsd:schema xmlns:xsd="http://www.w3.org/2001/XMLSchema" xmlns:xs="http://www.w3.org/2001/XMLSchema" xmlns:p="http://schemas.microsoft.com/office/2006/metadata/properties" xmlns:ns2="04c86231-d0c3-43d3-a7e1-005ccf6271ae" targetNamespace="http://schemas.microsoft.com/office/2006/metadata/properties" ma:root="true" ma:fieldsID="97e83a5937707bd804816aff615993e5" ns2:_="">
    <xsd:import namespace="04c86231-d0c3-43d3-a7e1-005ccf6271ae"/>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c86231-d0c3-43d3-a7e1-005ccf6271a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ferenceId xmlns="04c86231-d0c3-43d3-a7e1-005ccf6271ae" xsi:nil="true"/>
  </documentManagement>
</p:properties>
</file>

<file path=customXml/itemProps1.xml><?xml version="1.0" encoding="utf-8"?>
<ds:datastoreItem xmlns:ds="http://schemas.openxmlformats.org/officeDocument/2006/customXml" ds:itemID="{A7B06754-0A70-4AC7-A042-66A01F47E017}">
  <ds:schemaRefs>
    <ds:schemaRef ds:uri="http://schemas.microsoft.com/sharepoint/v3/contenttype/forms"/>
  </ds:schemaRefs>
</ds:datastoreItem>
</file>

<file path=customXml/itemProps2.xml><?xml version="1.0" encoding="utf-8"?>
<ds:datastoreItem xmlns:ds="http://schemas.openxmlformats.org/officeDocument/2006/customXml" ds:itemID="{E618BE56-E4C8-4B81-972C-2A79F6A7F2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c86231-d0c3-43d3-a7e1-005ccf6271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C752D5-6715-4AB1-A73C-807B8EED102E}">
  <ds:schemaRef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04c86231-d0c3-43d3-a7e1-005ccf6271ae"/>
    <ds:schemaRef ds:uri="http://schemas.microsoft.com/office/2006/documentManagement/types"/>
    <ds:schemaRef ds:uri="http://purl.org/dc/term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28</TotalTime>
  <Words>226</Words>
  <Application>Microsoft Office PowerPoint</Application>
  <PresentationFormat>Breitbild</PresentationFormat>
  <Paragraphs>30</Paragraphs>
  <Slides>6</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Arial</vt:lpstr>
      <vt:lpstr>Calibri</vt:lpstr>
      <vt:lpstr>Calibri Light</vt:lpstr>
      <vt:lpstr>Carbon Bold</vt:lpstr>
      <vt:lpstr>Office Theme</vt:lpstr>
      <vt:lpstr>Zeitungsartikel</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Zeitungsartikel</dc:title>
  <dc:creator>Hrbek Matthias</dc:creator>
  <cp:lastModifiedBy>Hrbek Matthias</cp:lastModifiedBy>
  <cp:revision>2</cp:revision>
  <dcterms:created xsi:type="dcterms:W3CDTF">2024-01-28T14:43:32Z</dcterms:created>
  <dcterms:modified xsi:type="dcterms:W3CDTF">2024-04-09T21:27:34Z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0x010100AAEC8ABFF22ACE4A848C6C6C16C08ADB</vt:lpwstr>
  </property>
</Properties>
</file>