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1392" y="72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0E60E8-6D16-4AF2-82C7-F3560A7839F6}" type="datetimeFigureOut">
              <a:rPr lang="de-AT" smtClean="0"/>
              <a:t>30.01.2024</a:t>
            </a:fld>
            <a:endParaRPr lang="de-A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149BBE-474E-4122-8657-31F7BB1071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50640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Tuvalu = Pazifischer Inselstaat</a:t>
            </a:r>
            <a:br>
              <a:rPr lang="de-AT" dirty="0"/>
            </a:br>
            <a:br>
              <a:rPr lang="de-AT" dirty="0"/>
            </a:br>
            <a:r>
              <a:rPr lang="de-AT" b="0" i="0" dirty="0">
                <a:solidFill>
                  <a:srgbClr val="212121"/>
                </a:solidFill>
                <a:effectLst/>
                <a:latin typeface="STMatilda Text Variable"/>
              </a:rPr>
              <a:t>pro-taiwanesische Regierungschef Kausea Natano NICHT wieder ins Parlament gewählt wurde</a:t>
            </a:r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149BBE-474E-4122-8657-31F7BB1071B1}" type="slidenum">
              <a:rPr lang="de-AT" smtClean="0"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25964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3B65C-BAB4-83F7-BB9D-72C6D6EFD0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BE21FC-27D5-4838-4A7E-2EDE39F7C7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ED0397-4EC7-67E8-527E-F113CCE59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A06BB-4104-4307-946B-E81C1DB31FA5}" type="datetimeFigureOut">
              <a:rPr lang="en-AU" smtClean="0"/>
              <a:t>30/01/2024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5D64B5-55AB-6D6E-CE1D-1C7A8C63C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ECF217-ECE7-44BB-5587-BB8579299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4F00C-D47C-4BF4-A179-F92F46FAD4EE}" type="slidenum">
              <a:rPr lang="en-AU" smtClean="0"/>
              <a:t>‹Nr.›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80922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0C69F-EFA2-C8E3-FB82-A15AD9E7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797971-1019-4A0B-6529-A4CDA42759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178F6D-0557-83D2-5B7B-5FFE8BACE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A06BB-4104-4307-946B-E81C1DB31FA5}" type="datetimeFigureOut">
              <a:rPr lang="en-AU" smtClean="0"/>
              <a:t>30/01/2024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7E62B3-5738-92C6-5ACF-5FD388A60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3E10B8-BE1A-316E-7860-DF8B61FAA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4F00C-D47C-4BF4-A179-F92F46FAD4EE}" type="slidenum">
              <a:rPr lang="en-AU" smtClean="0"/>
              <a:t>‹Nr.›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90636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1762ED-E270-379C-0CBA-A30B3E4F4C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F638D2-387B-8DE3-6383-ADAE44B126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30CCE6-2F8D-E70B-AD0A-BA8E74A81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A06BB-4104-4307-946B-E81C1DB31FA5}" type="datetimeFigureOut">
              <a:rPr lang="en-AU" smtClean="0"/>
              <a:t>30/01/2024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362D7B-EB7E-5F78-4A36-A2239C8C7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D9D73-BB52-007D-E32F-B0D832791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4F00C-D47C-4BF4-A179-F92F46FAD4EE}" type="slidenum">
              <a:rPr lang="en-AU" smtClean="0"/>
              <a:t>‹Nr.›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72220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0BA9B-A0DA-EC5C-B8C5-44F21A2AD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4B431-F7DE-D798-1E6A-DE7AECAF30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14B1DC-2A2A-2DD5-73E2-6983317D5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A06BB-4104-4307-946B-E81C1DB31FA5}" type="datetimeFigureOut">
              <a:rPr lang="en-AU" smtClean="0"/>
              <a:t>30/01/2024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C0FFE-872E-FE81-4A6F-9074A0D7E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EF3AB8-2CE0-2DC8-20AB-254DA7693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4F00C-D47C-4BF4-A179-F92F46FAD4EE}" type="slidenum">
              <a:rPr lang="en-AU" smtClean="0"/>
              <a:t>‹Nr.›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52990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2DC53-B9EA-3AD9-4A0D-02F003603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7CB20E-CDCB-6A93-26A5-505C506E94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1B1697-6988-6678-E3A5-EFBD143EE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A06BB-4104-4307-946B-E81C1DB31FA5}" type="datetimeFigureOut">
              <a:rPr lang="en-AU" smtClean="0"/>
              <a:t>30/01/2024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7D3C56-E0A9-9512-F492-28B4AED7E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C50A75-0026-E4E2-E4A4-2514AE540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4F00C-D47C-4BF4-A179-F92F46FAD4EE}" type="slidenum">
              <a:rPr lang="en-AU" smtClean="0"/>
              <a:t>‹Nr.›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31706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35971-0414-FA91-B782-32E92F91F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986C1-0D97-BDA2-34A4-7EDE7B427A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94AD42-7DF6-7C1F-385B-F20FC088D5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3F3993-DF37-C72A-AABA-1B14DF9FD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A06BB-4104-4307-946B-E81C1DB31FA5}" type="datetimeFigureOut">
              <a:rPr lang="en-AU" smtClean="0"/>
              <a:t>30/01/2024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ABD417-CE0A-6B5E-B592-D5906FAF2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BC3706-9644-8A0A-DCB2-2D5511101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4F00C-D47C-4BF4-A179-F92F46FAD4EE}" type="slidenum">
              <a:rPr lang="en-AU" smtClean="0"/>
              <a:t>‹Nr.›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35178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390DC-38D5-481F-45FE-203DB1FD1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AD4658-E1A1-9D54-4C0D-597672762A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977B23-B1D3-EEF0-E862-596F08A11D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200466-8863-8EA9-601C-4121666C5E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3FAECE-BBF6-9524-791C-226288C267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1BE770-9582-11C6-7CAA-DB5756540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A06BB-4104-4307-946B-E81C1DB31FA5}" type="datetimeFigureOut">
              <a:rPr lang="en-AU" smtClean="0"/>
              <a:t>30/01/2024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982341-DC2E-4D24-EDE2-C4D4A1278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6D4DFA-0C28-08E1-DDB4-E6AF29CBA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4F00C-D47C-4BF4-A179-F92F46FAD4EE}" type="slidenum">
              <a:rPr lang="en-AU" smtClean="0"/>
              <a:t>‹Nr.›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24216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E9537-465C-007F-D902-A5BEB74A2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49555B-A84B-8351-E118-5BF3E3B5E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A06BB-4104-4307-946B-E81C1DB31FA5}" type="datetimeFigureOut">
              <a:rPr lang="en-AU" smtClean="0"/>
              <a:t>30/01/2024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4452A1-B468-C3BB-2EB6-2EFD60BB9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7F82EB-C429-1E0D-483D-92F04BB00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4F00C-D47C-4BF4-A179-F92F46FAD4EE}" type="slidenum">
              <a:rPr lang="en-AU" smtClean="0"/>
              <a:t>‹Nr.›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21812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88E5B8-2B3C-53D3-DEA0-D4230302F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A06BB-4104-4307-946B-E81C1DB31FA5}" type="datetimeFigureOut">
              <a:rPr lang="en-AU" smtClean="0"/>
              <a:t>30/01/2024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A8C9B5-DC0A-B5FC-B056-678B677D0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6E5093-F269-B4EE-801E-64CBE9DA6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4F00C-D47C-4BF4-A179-F92F46FAD4EE}" type="slidenum">
              <a:rPr lang="en-AU" smtClean="0"/>
              <a:t>‹Nr.›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03591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823F6-953C-48A6-DDCB-A310DA845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C486C-9F74-DF73-3952-E8815ACAD2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B32C16-F8FE-F603-6AAB-38949D3B01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618D81-E369-84CC-8755-5FD08F2B6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A06BB-4104-4307-946B-E81C1DB31FA5}" type="datetimeFigureOut">
              <a:rPr lang="en-AU" smtClean="0"/>
              <a:t>30/01/2024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935781-435C-D17B-D953-A3FBE00A1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525873-7203-F683-8A2E-60128D460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4F00C-D47C-4BF4-A179-F92F46FAD4EE}" type="slidenum">
              <a:rPr lang="en-AU" smtClean="0"/>
              <a:t>‹Nr.›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53832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7EC68-EC08-1A91-9A30-1D4FE383C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4B5B76-3266-CD89-8B0F-B8881B5A9B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B9EF98-E8F4-61FB-C2F5-671EB30E7B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D99A97-A792-0B64-BCE5-2AC0F3C6D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A06BB-4104-4307-946B-E81C1DB31FA5}" type="datetimeFigureOut">
              <a:rPr lang="en-AU" smtClean="0"/>
              <a:t>30/01/2024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6867D5-31FE-CF30-B5C6-F344EB60D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131165-844D-A9CC-4230-EF09930F8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4F00C-D47C-4BF4-A179-F92F46FAD4EE}" type="slidenum">
              <a:rPr lang="en-AU" smtClean="0"/>
              <a:t>‹Nr.›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60049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B9899B-6417-CCA9-3EF1-6AF348D10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636B31-960B-BC4A-B1CD-43BE5DB2E3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CD46C-91E4-2A66-FED0-61D65262FD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FA06BB-4104-4307-946B-E81C1DB31FA5}" type="datetimeFigureOut">
              <a:rPr lang="en-AU" smtClean="0"/>
              <a:t>30/01/2024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1D2CA6-7E4F-CF59-F9A7-2FC3EA1ECF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206EE3-10FF-E31D-2AE7-07F90716AF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04F00C-D47C-4BF4-A179-F92F46FAD4EE}" type="slidenum">
              <a:rPr lang="en-AU" smtClean="0"/>
              <a:t>‹Nr.›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96074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1" name="Rectangle 1040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China's growing military confidence puts Taiwan at risk">
            <a:extLst>
              <a:ext uri="{FF2B5EF4-FFF2-40B4-BE49-F238E27FC236}">
                <a16:creationId xmlns:a16="http://schemas.microsoft.com/office/drawing/2014/main" id="{9BF98612-8D46-F574-B722-B434703F76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0449" b="6613"/>
          <a:stretch/>
        </p:blipFill>
        <p:spPr bwMode="auto">
          <a:xfrm>
            <a:off x="0" y="0"/>
            <a:ext cx="1219370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3" name="Rectangle 1042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17A117-3B29-9AE5-792D-96AF21EA5C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de-AT" sz="5200" dirty="0">
                <a:solidFill>
                  <a:srgbClr val="FFFFFF"/>
                </a:solidFill>
                <a:latin typeface="Carbon Bold" panose="02000806020000020003" pitchFamily="2" charset="0"/>
              </a:rPr>
              <a:t>Zeitungsartikel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AC6E01-CF3F-9FBE-F3FC-884971DCAB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07204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AU" dirty="0">
                <a:solidFill>
                  <a:srgbClr val="FFFFFF"/>
                </a:solidFill>
                <a:latin typeface="Carbon Bold" panose="02000806020000020003" pitchFamily="2" charset="0"/>
              </a:rPr>
              <a:t>Hrbek &amp; </a:t>
            </a:r>
            <a:r>
              <a:rPr lang="en-AU" dirty="0" err="1">
                <a:solidFill>
                  <a:srgbClr val="FFFFFF"/>
                </a:solidFill>
                <a:latin typeface="Carbon Bold" panose="02000806020000020003" pitchFamily="2" charset="0"/>
              </a:rPr>
              <a:t>Thienel</a:t>
            </a:r>
            <a:endParaRPr lang="en-AU" dirty="0">
              <a:solidFill>
                <a:srgbClr val="FFFFFF"/>
              </a:solidFill>
              <a:latin typeface="Carbon Bold" panose="02000806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1138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hina's growing military confidence puts Taiwan at risk">
            <a:extLst>
              <a:ext uri="{FF2B5EF4-FFF2-40B4-BE49-F238E27FC236}">
                <a16:creationId xmlns:a16="http://schemas.microsoft.com/office/drawing/2014/main" id="{E692AE77-1D27-63ED-A03B-784602A6BF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0450" b="6601"/>
          <a:stretch/>
        </p:blipFill>
        <p:spPr bwMode="auto">
          <a:xfrm>
            <a:off x="0" y="1"/>
            <a:ext cx="121932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4EE6DB89-0E21-EB2D-FEF8-AFAE268CBA48}"/>
              </a:ext>
            </a:extLst>
          </p:cNvPr>
          <p:cNvGrpSpPr/>
          <p:nvPr/>
        </p:nvGrpSpPr>
        <p:grpSpPr>
          <a:xfrm>
            <a:off x="-971752" y="847024"/>
            <a:ext cx="8021948" cy="4133803"/>
            <a:chOff x="-898267" y="971809"/>
            <a:chExt cx="8021948" cy="4133803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E8CE64D-7506-7CE8-6FC1-74DB654A8F8D}"/>
                </a:ext>
              </a:extLst>
            </p:cNvPr>
            <p:cNvSpPr/>
            <p:nvPr/>
          </p:nvSpPr>
          <p:spPr>
            <a:xfrm rot="20700000">
              <a:off x="-898267" y="971809"/>
              <a:ext cx="8021948" cy="41338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2E3C604-3257-40BF-1DF8-A87EF78561B0}"/>
                </a:ext>
              </a:extLst>
            </p:cNvPr>
            <p:cNvSpPr txBox="1"/>
            <p:nvPr/>
          </p:nvSpPr>
          <p:spPr>
            <a:xfrm>
              <a:off x="1223060" y="1542063"/>
              <a:ext cx="4748461" cy="33239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200" b="1" i="0" dirty="0">
                  <a:solidFill>
                    <a:schemeClr val="bg1"/>
                  </a:solidFill>
                  <a:effectLst/>
                  <a:latin typeface="Carbon Bold" panose="02000806020000020003" pitchFamily="2" charset="0"/>
                </a:rPr>
                <a:t>33 chinesische Jets nahe Taiwan gesichtet – Taipeh könnte wieder Verbündeten im Pazifik verlieren</a:t>
              </a:r>
            </a:p>
            <a:p>
              <a:endParaRPr lang="en-AU" dirty="0"/>
            </a:p>
          </p:txBody>
        </p:sp>
      </p:grpSp>
      <p:sp>
        <p:nvSpPr>
          <p:cNvPr id="3" name="Rectangle: Diagonal Corners Snipped 2">
            <a:extLst>
              <a:ext uri="{FF2B5EF4-FFF2-40B4-BE49-F238E27FC236}">
                <a16:creationId xmlns:a16="http://schemas.microsoft.com/office/drawing/2014/main" id="{794A614A-8B9C-35ED-394D-0474680D5347}"/>
              </a:ext>
            </a:extLst>
          </p:cNvPr>
          <p:cNvSpPr/>
          <p:nvPr/>
        </p:nvSpPr>
        <p:spPr>
          <a:xfrm rot="20700000">
            <a:off x="3816352" y="2234513"/>
            <a:ext cx="9414214" cy="4811232"/>
          </a:xfrm>
          <a:prstGeom prst="snip2DiagRect">
            <a:avLst/>
          </a:prstGeom>
          <a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9576" b="89663" l="6817" r="93401">
                          <a14:foregroundMark x1="10080" y1="38303" x2="4423" y2="40588"/>
                          <a14:foregroundMark x1="4423" y1="40588" x2="9862" y2="46681"/>
                          <a14:foregroundMark x1="9862" y1="46681" x2="10152" y2="38629"/>
                          <a14:foregroundMark x1="7179" y1="39391" x2="6817" y2="39608"/>
                          <a14:foregroundMark x1="89775" y1="58651" x2="90573" y2="59304"/>
                          <a14:foregroundMark x1="93256" y1="58868" x2="93401" y2="60283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46487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20000" decel="8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12" accel="10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xit" presetSubtype="3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hina's growing military confidence puts Taiwan at risk">
            <a:extLst>
              <a:ext uri="{FF2B5EF4-FFF2-40B4-BE49-F238E27FC236}">
                <a16:creationId xmlns:a16="http://schemas.microsoft.com/office/drawing/2014/main" id="{85DC33AB-462E-17E4-0B0F-9817150C4E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0450" b="6601"/>
          <a:stretch/>
        </p:blipFill>
        <p:spPr bwMode="auto">
          <a:xfrm>
            <a:off x="0" y="1"/>
            <a:ext cx="121932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F644550A-DD5F-EDC7-CB28-E2B31F228473}"/>
              </a:ext>
            </a:extLst>
          </p:cNvPr>
          <p:cNvGrpSpPr/>
          <p:nvPr/>
        </p:nvGrpSpPr>
        <p:grpSpPr>
          <a:xfrm>
            <a:off x="972457" y="0"/>
            <a:ext cx="4673600" cy="6008914"/>
            <a:chOff x="972457" y="0"/>
            <a:chExt cx="4673600" cy="6008914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CA60D4F-36FD-9EAA-6F60-143909472896}"/>
                </a:ext>
              </a:extLst>
            </p:cNvPr>
            <p:cNvSpPr/>
            <p:nvPr/>
          </p:nvSpPr>
          <p:spPr>
            <a:xfrm>
              <a:off x="972457" y="0"/>
              <a:ext cx="4673600" cy="600891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85CABD6-F927-59A2-FB0B-7909F8686B72}"/>
                </a:ext>
              </a:extLst>
            </p:cNvPr>
            <p:cNvSpPr txBox="1"/>
            <p:nvPr/>
          </p:nvSpPr>
          <p:spPr>
            <a:xfrm>
              <a:off x="1444172" y="425629"/>
              <a:ext cx="2380343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400" dirty="0" err="1">
                  <a:solidFill>
                    <a:schemeClr val="bg1"/>
                  </a:solidFill>
                  <a:latin typeface="Carbon Bold" panose="02000806020000020003" pitchFamily="2" charset="0"/>
                </a:rPr>
                <a:t>Fakten</a:t>
              </a:r>
              <a:r>
                <a:rPr lang="en-AU" sz="4400" dirty="0">
                  <a:solidFill>
                    <a:schemeClr val="bg1"/>
                  </a:solidFill>
                  <a:latin typeface="Carbon Bold" panose="02000806020000020003" pitchFamily="2" charset="0"/>
                </a:rPr>
                <a:t>:</a:t>
              </a:r>
              <a:endParaRPr lang="en-AU" dirty="0">
                <a:solidFill>
                  <a:schemeClr val="bg1"/>
                </a:solidFill>
                <a:latin typeface="Carbon Bold" panose="02000806020000020003" pitchFamily="2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B8E43CA-7A6B-DA23-E49B-F28B2BAF023F}"/>
                </a:ext>
              </a:extLst>
            </p:cNvPr>
            <p:cNvSpPr txBox="1"/>
            <p:nvPr/>
          </p:nvSpPr>
          <p:spPr>
            <a:xfrm>
              <a:off x="1444172" y="1443967"/>
              <a:ext cx="3730170" cy="42473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AU" dirty="0">
                  <a:solidFill>
                    <a:schemeClr val="bg1"/>
                  </a:solidFill>
                  <a:latin typeface="Carbon Bold" panose="02000806020000020003" pitchFamily="2" charset="0"/>
                </a:rPr>
                <a:t>Der Standard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AU" dirty="0">
                  <a:solidFill>
                    <a:schemeClr val="bg1"/>
                  </a:solidFill>
                  <a:latin typeface="Carbon Bold" panose="02000806020000020003" pitchFamily="2" charset="0"/>
                </a:rPr>
                <a:t>27. </a:t>
              </a:r>
              <a:r>
                <a:rPr lang="en-AU" dirty="0" err="1">
                  <a:solidFill>
                    <a:schemeClr val="bg1"/>
                  </a:solidFill>
                  <a:latin typeface="Carbon Bold" panose="02000806020000020003" pitchFamily="2" charset="0"/>
                </a:rPr>
                <a:t>Jänner</a:t>
              </a:r>
              <a:r>
                <a:rPr lang="en-AU" dirty="0">
                  <a:solidFill>
                    <a:schemeClr val="bg1"/>
                  </a:solidFill>
                  <a:latin typeface="Carbon Bold" panose="02000806020000020003" pitchFamily="2" charset="0"/>
                </a:rPr>
                <a:t> 2024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AU" dirty="0">
                <a:solidFill>
                  <a:schemeClr val="bg1"/>
                </a:solidFill>
                <a:latin typeface="Carbon Bold" panose="02000806020000020003" pitchFamily="2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AU" dirty="0" err="1">
                  <a:solidFill>
                    <a:schemeClr val="bg1"/>
                  </a:solidFill>
                  <a:latin typeface="Carbon Bold" panose="02000806020000020003" pitchFamily="2" charset="0"/>
                </a:rPr>
                <a:t>Warum</a:t>
              </a:r>
              <a:r>
                <a:rPr lang="en-AU" dirty="0">
                  <a:solidFill>
                    <a:schemeClr val="bg1"/>
                  </a:solidFill>
                  <a:latin typeface="Carbon Bold" panose="02000806020000020003" pitchFamily="2" charset="0"/>
                </a:rPr>
                <a:t> </a:t>
              </a:r>
              <a:r>
                <a:rPr lang="en-AU" dirty="0" err="1">
                  <a:solidFill>
                    <a:schemeClr val="bg1"/>
                  </a:solidFill>
                  <a:latin typeface="Carbon Bold" panose="02000806020000020003" pitchFamily="2" charset="0"/>
                </a:rPr>
                <a:t>gewählt</a:t>
              </a:r>
              <a:r>
                <a:rPr lang="en-AU" dirty="0">
                  <a:solidFill>
                    <a:schemeClr val="bg1"/>
                  </a:solidFill>
                  <a:latin typeface="Carbon Bold" panose="02000806020000020003" pitchFamily="2" charset="0"/>
                </a:rPr>
                <a:t>?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AU" dirty="0" err="1">
                  <a:solidFill>
                    <a:schemeClr val="bg1"/>
                  </a:solidFill>
                  <a:latin typeface="Carbon Bold" panose="02000806020000020003" pitchFamily="2" charset="0"/>
                </a:rPr>
                <a:t>Aktuelles</a:t>
              </a:r>
              <a:r>
                <a:rPr lang="en-AU" dirty="0">
                  <a:solidFill>
                    <a:schemeClr val="bg1"/>
                  </a:solidFill>
                  <a:latin typeface="Carbon Bold" panose="02000806020000020003" pitchFamily="2" charset="0"/>
                </a:rPr>
                <a:t> Thema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de-AT" dirty="0">
                  <a:solidFill>
                    <a:schemeClr val="bg1"/>
                  </a:solidFill>
                  <a:latin typeface="Carbon Bold" panose="02000806020000020003" pitchFamily="2" charset="0"/>
                </a:rPr>
                <a:t>✈️</a:t>
              </a:r>
            </a:p>
            <a:p>
              <a:pPr lvl="1" algn="ctr"/>
              <a:endParaRPr lang="de-AT" dirty="0">
                <a:solidFill>
                  <a:schemeClr val="bg1"/>
                </a:solidFill>
                <a:latin typeface="Carbon Bold" panose="02000806020000020003" pitchFamily="2" charset="0"/>
              </a:endParaRPr>
            </a:p>
            <a:p>
              <a:pPr algn="ctr"/>
              <a:r>
                <a:rPr lang="de-DE" dirty="0">
                  <a:solidFill>
                    <a:schemeClr val="bg1"/>
                  </a:solidFill>
                  <a:latin typeface="Carbon Bold" panose="02000806020000020003" pitchFamily="2" charset="0"/>
                </a:rPr>
                <a:t>Es ist die größte Machtdemonstration Chinas seit der Präsidentenwahl. Im Streit mit Peking um diplomatische Anerkennung droht Taiwan eine weitere Schlappe nach Wahlen in Tuvalu</a:t>
              </a:r>
              <a:endParaRPr lang="de-AT" dirty="0">
                <a:solidFill>
                  <a:schemeClr val="bg1"/>
                </a:solidFill>
                <a:latin typeface="Carbon Bold" panose="02000806020000020003" pitchFamily="2" charset="0"/>
              </a:endParaRPr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B9155B07-D774-4D85-3FA8-8784CF44A8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7807" y="0"/>
            <a:ext cx="54241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838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20000" decel="8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accel="20000" decel="8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4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xit" presetSubtype="8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hina's growing military confidence puts Taiwan at risk">
            <a:extLst>
              <a:ext uri="{FF2B5EF4-FFF2-40B4-BE49-F238E27FC236}">
                <a16:creationId xmlns:a16="http://schemas.microsoft.com/office/drawing/2014/main" id="{F00F50EF-6514-8633-CB27-ADD936BA5D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0450" b="6601"/>
          <a:stretch/>
        </p:blipFill>
        <p:spPr bwMode="auto">
          <a:xfrm>
            <a:off x="0" y="1"/>
            <a:ext cx="121932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2829848-007C-7A26-E6FC-3E17FE40481E}"/>
              </a:ext>
            </a:extLst>
          </p:cNvPr>
          <p:cNvSpPr/>
          <p:nvPr/>
        </p:nvSpPr>
        <p:spPr>
          <a:xfrm>
            <a:off x="1" y="146957"/>
            <a:ext cx="7039429" cy="92891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u="sng" dirty="0">
                <a:latin typeface="Carbon Bold" panose="02000806020000020003" pitchFamily="2" charset="0"/>
              </a:rPr>
              <a:t>Als was betrachtet China Taiwan?</a:t>
            </a:r>
            <a:endParaRPr lang="de-AT" sz="2000" u="sng" dirty="0">
              <a:latin typeface="Carbon Bold" panose="02000806020000020003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AC8B46-E94D-7341-5667-341DF63A4556}"/>
              </a:ext>
            </a:extLst>
          </p:cNvPr>
          <p:cNvSpPr/>
          <p:nvPr/>
        </p:nvSpPr>
        <p:spPr>
          <a:xfrm>
            <a:off x="5152574" y="1265465"/>
            <a:ext cx="7039429" cy="92891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atin typeface="Carbon Bold" panose="02000806020000020003" pitchFamily="2" charset="0"/>
              </a:rPr>
              <a:t>"als abtrünnige Provinz, die wieder mit dem Festland vereinigt werden soll - notfalls mit militärischer Gewalt."</a:t>
            </a:r>
            <a:endParaRPr lang="de-AT" sz="2000" dirty="0">
              <a:latin typeface="Carbon Bold" panose="02000806020000020003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03F7AB5-7B7A-1C89-38D4-BB2C6D095D83}"/>
              </a:ext>
            </a:extLst>
          </p:cNvPr>
          <p:cNvSpPr/>
          <p:nvPr/>
        </p:nvSpPr>
        <p:spPr>
          <a:xfrm>
            <a:off x="0" y="2383973"/>
            <a:ext cx="7039429" cy="92891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u="sng" dirty="0">
                <a:latin typeface="Carbon Bold" panose="02000806020000020003" pitchFamily="2" charset="0"/>
              </a:rPr>
              <a:t>Wieso ist die Abstimmung in Tuvalu so wichtig?</a:t>
            </a:r>
            <a:endParaRPr lang="de-AT" sz="2000" u="sng" dirty="0">
              <a:latin typeface="Carbon Bold" panose="02000806020000020003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9F4DDD3-7496-0A19-2919-C062CECE6516}"/>
              </a:ext>
            </a:extLst>
          </p:cNvPr>
          <p:cNvSpPr/>
          <p:nvPr/>
        </p:nvSpPr>
        <p:spPr>
          <a:xfrm>
            <a:off x="5152574" y="3511098"/>
            <a:ext cx="7039429" cy="92891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atin typeface="Carbon Bold" panose="02000806020000020003" pitchFamily="2" charset="0"/>
              </a:rPr>
              <a:t>"China und die mit Taiwan verbündeten USA um Einfluss in der pazifischen Region ringen..."</a:t>
            </a:r>
            <a:endParaRPr lang="de-AT" sz="2000" dirty="0">
              <a:latin typeface="Carbon Bold" panose="02000806020000020003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3FBEFA3-6EE2-1FA9-0BF3-BF1D6CAB6738}"/>
              </a:ext>
            </a:extLst>
          </p:cNvPr>
          <p:cNvSpPr/>
          <p:nvPr/>
        </p:nvSpPr>
        <p:spPr>
          <a:xfrm>
            <a:off x="3" y="4638223"/>
            <a:ext cx="7039429" cy="92891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u="sng" dirty="0">
                <a:latin typeface="Carbon Bold" panose="02000806020000020003" pitchFamily="2" charset="0"/>
              </a:rPr>
              <a:t>Was macht China mit allen Staaten, die mit Taiwan im Vertag stehen?</a:t>
            </a:r>
            <a:endParaRPr lang="de-AT" sz="2000" u="sng" dirty="0">
              <a:latin typeface="Carbon Bold" panose="02000806020000020003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40CD1B9-C7B6-1E0F-8D03-88E8955629C7}"/>
              </a:ext>
            </a:extLst>
          </p:cNvPr>
          <p:cNvSpPr/>
          <p:nvPr/>
        </p:nvSpPr>
        <p:spPr>
          <a:xfrm>
            <a:off x="5152577" y="5765348"/>
            <a:ext cx="7039429" cy="92891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atin typeface="Carbon Bold" panose="02000806020000020003" pitchFamily="2" charset="0"/>
              </a:rPr>
              <a:t>"übt Druck auf alle Staaten aus, die Kontakte zu der Inselrepublik vor dem chinesischen Festland unterhalten."</a:t>
            </a:r>
            <a:endParaRPr lang="de-AT" sz="2000" dirty="0">
              <a:latin typeface="Carbon Bold" panose="02000806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7113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250"/>
                            </p:stCondLst>
                            <p:childTnLst>
                              <p:par>
                                <p:cTn id="10" presetID="2" presetClass="entr" presetSubtype="8" accel="20000" decel="8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2" presetClass="entr" presetSubtype="8" accel="20000" decel="8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accel="20000" decel="8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accel="20000" decel="8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accel="20000" decel="8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hina's growing military confidence puts Taiwan at risk">
            <a:extLst>
              <a:ext uri="{FF2B5EF4-FFF2-40B4-BE49-F238E27FC236}">
                <a16:creationId xmlns:a16="http://schemas.microsoft.com/office/drawing/2014/main" id="{B8BD10A8-BB72-DDBD-BEFC-997B9F99B0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0450" b="6601"/>
          <a:stretch/>
        </p:blipFill>
        <p:spPr bwMode="auto">
          <a:xfrm>
            <a:off x="0" y="1"/>
            <a:ext cx="121932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77809655-1BEB-439D-CB85-31D9ABE5B5F1}"/>
              </a:ext>
            </a:extLst>
          </p:cNvPr>
          <p:cNvSpPr/>
          <p:nvPr/>
        </p:nvSpPr>
        <p:spPr>
          <a:xfrm>
            <a:off x="2774950" y="0"/>
            <a:ext cx="6642100" cy="11811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2800" dirty="0">
                <a:latin typeface="Carbon Bold"/>
              </a:rPr>
              <a:t>Wie / Warum hat uns der Zeitungsartikel gefallen?</a:t>
            </a:r>
          </a:p>
        </p:txBody>
      </p:sp>
      <p:pic>
        <p:nvPicPr>
          <p:cNvPr id="8" name="Grafik 7" descr="Geschäftsmann hält ein Notebook">
            <a:extLst>
              <a:ext uri="{FF2B5EF4-FFF2-40B4-BE49-F238E27FC236}">
                <a16:creationId xmlns:a16="http://schemas.microsoft.com/office/drawing/2014/main" id="{850DDB4F-BD8B-DCD1-1B1D-1DE3881298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6550" y="5257800"/>
            <a:ext cx="2758139" cy="6858000"/>
          </a:xfrm>
          <a:prstGeom prst="rect">
            <a:avLst/>
          </a:prstGeom>
        </p:spPr>
      </p:pic>
      <p:sp>
        <p:nvSpPr>
          <p:cNvPr id="9" name="Ellipse 8">
            <a:extLst>
              <a:ext uri="{FF2B5EF4-FFF2-40B4-BE49-F238E27FC236}">
                <a16:creationId xmlns:a16="http://schemas.microsoft.com/office/drawing/2014/main" id="{16935742-55B7-5934-D27B-7E24147B6D67}"/>
              </a:ext>
            </a:extLst>
          </p:cNvPr>
          <p:cNvSpPr/>
          <p:nvPr/>
        </p:nvSpPr>
        <p:spPr>
          <a:xfrm>
            <a:off x="1080000" y="2324100"/>
            <a:ext cx="2260600" cy="22098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2400" dirty="0">
                <a:latin typeface="Carbon Bold" panose="02000806020000020003" pitchFamily="2" charset="0"/>
              </a:rPr>
              <a:t>Kurz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60FAE3A2-9179-4C50-9463-29A9A9A3F381}"/>
              </a:ext>
            </a:extLst>
          </p:cNvPr>
          <p:cNvSpPr/>
          <p:nvPr/>
        </p:nvSpPr>
        <p:spPr>
          <a:xfrm>
            <a:off x="4965700" y="2324100"/>
            <a:ext cx="2260600" cy="22098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2400" dirty="0">
                <a:latin typeface="Carbon Bold" panose="02000806020000020003" pitchFamily="2" charset="0"/>
              </a:rPr>
              <a:t>Geht in die Tiefe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721A282A-63A6-C893-142B-AFEA9F24E9F8}"/>
              </a:ext>
            </a:extLst>
          </p:cNvPr>
          <p:cNvSpPr/>
          <p:nvPr/>
        </p:nvSpPr>
        <p:spPr>
          <a:xfrm>
            <a:off x="8564400" y="2324100"/>
            <a:ext cx="2260600" cy="22098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2400" dirty="0">
                <a:latin typeface="Carbon Bold" panose="02000806020000020003" pitchFamily="2" charset="0"/>
              </a:rPr>
              <a:t>Tages-aktuell</a:t>
            </a:r>
          </a:p>
        </p:txBody>
      </p:sp>
    </p:spTree>
    <p:extLst>
      <p:ext uri="{BB962C8B-B14F-4D97-AF65-F5344CB8AC3E}">
        <p14:creationId xmlns:p14="http://schemas.microsoft.com/office/powerpoint/2010/main" val="3860019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250"/>
                            </p:stCondLst>
                            <p:childTnLst>
                              <p:par>
                                <p:cTn id="32" presetID="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3" dur="25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25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9" grpId="0" animBg="1"/>
      <p:bldP spid="9" grpId="1" animBg="1"/>
      <p:bldP spid="9" grpId="2" animBg="1"/>
      <p:bldP spid="10" grpId="0" animBg="1"/>
      <p:bldP spid="10" grpId="1" animBg="1"/>
      <p:bldP spid="10" grpId="2" animBg="1"/>
      <p:bldP spid="11" grpId="0" animBg="1"/>
      <p:bldP spid="11" grpId="1" animBg="1"/>
      <p:bldP spid="11" grpId="2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hina's growing military confidence puts Taiwan at risk">
            <a:extLst>
              <a:ext uri="{FF2B5EF4-FFF2-40B4-BE49-F238E27FC236}">
                <a16:creationId xmlns:a16="http://schemas.microsoft.com/office/drawing/2014/main" id="{984A1025-B197-9A0F-EBA9-1804C745C8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0450" b="6601"/>
          <a:stretch/>
        </p:blipFill>
        <p:spPr bwMode="auto">
          <a:xfrm>
            <a:off x="0" y="1"/>
            <a:ext cx="121932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CC6F07C-2673-233E-B6C9-FFB3D03A1AD8}"/>
              </a:ext>
            </a:extLst>
          </p:cNvPr>
          <p:cNvSpPr txBox="1"/>
          <p:nvPr/>
        </p:nvSpPr>
        <p:spPr>
          <a:xfrm>
            <a:off x="1958280" y="3013501"/>
            <a:ext cx="8275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4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rbon Bold" panose="02000806020000020003" pitchFamily="2" charset="0"/>
              </a:rPr>
              <a:t>Vielen Dank fürs Zuhören!</a:t>
            </a:r>
          </a:p>
        </p:txBody>
      </p:sp>
      <p:sp>
        <p:nvSpPr>
          <p:cNvPr id="3" name="Rectangle: Diagonal Corners Snipped 2">
            <a:extLst>
              <a:ext uri="{FF2B5EF4-FFF2-40B4-BE49-F238E27FC236}">
                <a16:creationId xmlns:a16="http://schemas.microsoft.com/office/drawing/2014/main" id="{0DCB0C9B-09F3-B763-3E95-36D29DCD776C}"/>
              </a:ext>
            </a:extLst>
          </p:cNvPr>
          <p:cNvSpPr/>
          <p:nvPr/>
        </p:nvSpPr>
        <p:spPr>
          <a:xfrm>
            <a:off x="-7448958" y="6654521"/>
            <a:ext cx="9414214" cy="4811232"/>
          </a:xfrm>
          <a:prstGeom prst="snip2DiagRect">
            <a:avLst/>
          </a:prstGeom>
          <a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9576" b="89663" l="6817" r="93401">
                          <a14:foregroundMark x1="10080" y1="38303" x2="4423" y2="40588"/>
                          <a14:foregroundMark x1="4423" y1="40588" x2="9862" y2="46681"/>
                          <a14:foregroundMark x1="9862" y1="46681" x2="10152" y2="38629"/>
                          <a14:foregroundMark x1="7179" y1="39391" x2="6817" y2="39608"/>
                          <a14:foregroundMark x1="89775" y1="58651" x2="90573" y2="59304"/>
                          <a14:foregroundMark x1="93256" y1="58868" x2="93401" y2="60283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06479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0456 -0.82662 L -0.28138 -0.8210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4297" y="27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178</Words>
  <Application>Microsoft Office PowerPoint</Application>
  <PresentationFormat>Breitbild</PresentationFormat>
  <Paragraphs>25</Paragraphs>
  <Slides>6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Carbon Bold</vt:lpstr>
      <vt:lpstr>STMatilda Text Variable</vt:lpstr>
      <vt:lpstr>Office Theme</vt:lpstr>
      <vt:lpstr>Zeitungsartikel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Zeitungsartikel</dc:title>
  <dc:creator>Hrbek Matthias</dc:creator>
  <cp:lastModifiedBy>Hrbek Matthias</cp:lastModifiedBy>
  <cp:revision>4</cp:revision>
  <dcterms:created xsi:type="dcterms:W3CDTF">2024-01-28T14:43:32Z</dcterms:created>
  <dcterms:modified xsi:type="dcterms:W3CDTF">2024-01-30T19:08:27Z</dcterms:modified>
</cp:coreProperties>
</file>